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56" r:id="rId6"/>
    <p:sldId id="1646" r:id="rId7"/>
    <p:sldId id="1638" r:id="rId8"/>
    <p:sldId id="259" r:id="rId9"/>
    <p:sldId id="318" r:id="rId10"/>
    <p:sldId id="311" r:id="rId11"/>
    <p:sldId id="997" r:id="rId12"/>
    <p:sldId id="646" r:id="rId13"/>
    <p:sldId id="678" r:id="rId14"/>
    <p:sldId id="317" r:id="rId15"/>
    <p:sldId id="316" r:id="rId16"/>
    <p:sldId id="969" r:id="rId17"/>
    <p:sldId id="313" r:id="rId18"/>
    <p:sldId id="972" r:id="rId19"/>
    <p:sldId id="323" r:id="rId20"/>
    <p:sldId id="328" r:id="rId21"/>
    <p:sldId id="320" r:id="rId22"/>
    <p:sldId id="258" r:id="rId23"/>
    <p:sldId id="1643" r:id="rId24"/>
    <p:sldId id="1624" r:id="rId25"/>
    <p:sldId id="1645" r:id="rId26"/>
    <p:sldId id="266" r:id="rId27"/>
    <p:sldId id="1637" r:id="rId28"/>
  </p:sldIdLst>
  <p:sldSz cx="12192000" cy="6858000"/>
  <p:notesSz cx="6811963" cy="99425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D74F92-6D8F-C48E-CBA8-72B09D8679EB}" name="Alice Ferrer" initials="AF" userId="S::Alice_Ferrer@carlogavazzi.co.uk::f2832fee-9a42-4e37-ac8f-0c4278a99fd3" providerId="AD"/>
  <p188:author id="{542848BE-CE2E-AA39-D756-AD24FD6FCA48}" name="Alice Ferrer" initials="AF" userId="S::alice_ferrer@carlogavazzi.co.uk::f2832fee-9a42-4e37-ac8f-0c4278a99f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93DEB3-ADD3-4355-90E2-1402AD418541}" v="251" dt="2024-10-14T13:04:09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Asia Pacific</c:v>
                </c:pt>
                <c:pt idx="1">
                  <c:v>Europe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Middle East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0.31</c:v>
                </c:pt>
                <c:pt idx="1">
                  <c:v>0.28000000000000003</c:v>
                </c:pt>
                <c:pt idx="2">
                  <c:v>0.25</c:v>
                </c:pt>
                <c:pt idx="3">
                  <c:v>0.12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C7-400E-8EB0-1DE2001896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Asia Pacific</c:v>
                </c:pt>
                <c:pt idx="1">
                  <c:v>Europe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Middle East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0.23</c:v>
                </c:pt>
                <c:pt idx="1">
                  <c:v>0.32</c:v>
                </c:pt>
                <c:pt idx="2">
                  <c:v>0.26</c:v>
                </c:pt>
                <c:pt idx="3">
                  <c:v>0.12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C7-400E-8EB0-1DE2001896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103912976"/>
        <c:axId val="1103913456"/>
      </c:barChart>
      <c:catAx>
        <c:axId val="1103912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3913456"/>
        <c:crosses val="autoZero"/>
        <c:auto val="1"/>
        <c:lblAlgn val="ctr"/>
        <c:lblOffset val="100"/>
        <c:noMultiLvlLbl val="0"/>
      </c:catAx>
      <c:valAx>
        <c:axId val="11039134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0391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Top 5 attacked Industry Trends</a:t>
            </a:r>
          </a:p>
        </c:rich>
      </c:tx>
      <c:layout>
        <c:manualLayout>
          <c:xMode val="edge"/>
          <c:yMode val="edge"/>
          <c:x val="0.17716043983843799"/>
          <c:y val="2.2129348656600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585115974855051E-2"/>
          <c:y val="0.14981569040518486"/>
          <c:w val="0.94408053203951348"/>
          <c:h val="0.8133020618338143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Top 5 Industry Trends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54000"/>
                  <a:alpha val="90000"/>
                </a:schemeClr>
              </a:solidFill>
              <a:ln w="19050">
                <a:solidFill>
                  <a:schemeClr val="accent4">
                    <a:tint val="54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tint val="54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tint val="54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5E-4F74-AB6D-4A16F3C7EC0D}"/>
              </c:ext>
            </c:extLst>
          </c:dPt>
          <c:dPt>
            <c:idx val="1"/>
            <c:bubble3D val="0"/>
            <c:spPr>
              <a:solidFill>
                <a:schemeClr val="accent4">
                  <a:tint val="77000"/>
                  <a:alpha val="90000"/>
                </a:schemeClr>
              </a:solidFill>
              <a:ln w="19050">
                <a:solidFill>
                  <a:schemeClr val="accent4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F5E-4F74-AB6D-4A16F3C7EC0D}"/>
              </c:ext>
            </c:extLst>
          </c:dPt>
          <c:dPt>
            <c:idx val="2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5E-4F74-AB6D-4A16F3C7EC0D}"/>
              </c:ext>
            </c:extLst>
          </c:dPt>
          <c:dPt>
            <c:idx val="3"/>
            <c:bubble3D val="0"/>
            <c:spPr>
              <a:solidFill>
                <a:schemeClr val="accent4">
                  <a:shade val="76000"/>
                  <a:alpha val="90000"/>
                </a:schemeClr>
              </a:solidFill>
              <a:ln w="19050">
                <a:solidFill>
                  <a:schemeClr val="accent4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F5E-4F74-AB6D-4A16F3C7EC0D}"/>
              </c:ext>
            </c:extLst>
          </c:dPt>
          <c:dPt>
            <c:idx val="4"/>
            <c:bubble3D val="0"/>
            <c:spPr>
              <a:solidFill>
                <a:schemeClr val="accent4">
                  <a:shade val="53000"/>
                  <a:alpha val="90000"/>
                </a:schemeClr>
              </a:solidFill>
              <a:ln w="19050">
                <a:solidFill>
                  <a:schemeClr val="accent4">
                    <a:shade val="53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shade val="53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shade val="53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F5E-4F74-AB6D-4A16F3C7EC0D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tint val="54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tint val="54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4">
                          <a:tint val="54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F5E-4F74-AB6D-4A16F3C7EC0D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4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F5E-4F74-AB6D-4A16F3C7EC0D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F5E-4F74-AB6D-4A16F3C7EC0D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4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F5E-4F74-AB6D-4A16F3C7EC0D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shade val="53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shade val="53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4">
                          <a:shade val="53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F5E-4F74-AB6D-4A16F3C7EC0D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0F9ED5"/>
                </a:solidFill>
                <a:round/>
              </a:ln>
              <a:effectLst>
                <a:outerShdw blurRad="50800" dist="38100" dir="2700000" algn="tl" rotWithShape="0">
                  <a:srgbClr val="0F9ED5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4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Manufacturing</c:v>
                </c:pt>
                <c:pt idx="1">
                  <c:v>Finance/ Insurance</c:v>
                </c:pt>
                <c:pt idx="2">
                  <c:v>Professional Business and Consumer Services</c:v>
                </c:pt>
                <c:pt idx="3">
                  <c:v>Energy</c:v>
                </c:pt>
                <c:pt idx="4">
                  <c:v>Retail and Wholesale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0.25700000000000001</c:v>
                </c:pt>
                <c:pt idx="1">
                  <c:v>0.182</c:v>
                </c:pt>
                <c:pt idx="2">
                  <c:v>0.154</c:v>
                </c:pt>
                <c:pt idx="3">
                  <c:v>0.111</c:v>
                </c:pt>
                <c:pt idx="4">
                  <c:v>0.107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5E-4F74-AB6D-4A16F3C7EC0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4ED791-1E5E-43F8-9A4C-1B7588ADE54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8FDDA41-A5EF-4955-9F8E-DCA1EFD36B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/>
            <a:t>The Measuring Instruments Directive</a:t>
          </a:r>
          <a:endParaRPr lang="en-US" dirty="0"/>
        </a:p>
      </dgm:t>
    </dgm:pt>
    <dgm:pt modelId="{A33369EC-3F9B-4BF9-A778-0541CFB13879}" type="parTrans" cxnId="{50C928AD-1C69-47EA-A337-68EDD9EA61ED}">
      <dgm:prSet/>
      <dgm:spPr/>
      <dgm:t>
        <a:bodyPr/>
        <a:lstStyle/>
        <a:p>
          <a:endParaRPr lang="en-US"/>
        </a:p>
      </dgm:t>
    </dgm:pt>
    <dgm:pt modelId="{FE42CD59-38B4-41B4-AC4B-C2E76334C446}" type="sibTrans" cxnId="{50C928AD-1C69-47EA-A337-68EDD9EA61ED}">
      <dgm:prSet/>
      <dgm:spPr/>
      <dgm:t>
        <a:bodyPr/>
        <a:lstStyle/>
        <a:p>
          <a:endParaRPr lang="en-US"/>
        </a:p>
      </dgm:t>
    </dgm:pt>
    <dgm:pt modelId="{E877F6C1-1E0B-4C02-8655-A82A4C9AEBC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/>
            <a:t>Energy Reporting</a:t>
          </a:r>
          <a:endParaRPr lang="en-US" dirty="0"/>
        </a:p>
      </dgm:t>
    </dgm:pt>
    <dgm:pt modelId="{1AFDC823-DE6B-4F42-A206-B501A76DF5F0}" type="parTrans" cxnId="{8811D6C3-F8FC-4159-8EF9-E0893B5A7B58}">
      <dgm:prSet/>
      <dgm:spPr/>
      <dgm:t>
        <a:bodyPr/>
        <a:lstStyle/>
        <a:p>
          <a:endParaRPr lang="en-US"/>
        </a:p>
      </dgm:t>
    </dgm:pt>
    <dgm:pt modelId="{4CBC44F5-4381-4ED7-A7BD-95B5D3029333}" type="sibTrans" cxnId="{8811D6C3-F8FC-4159-8EF9-E0893B5A7B58}">
      <dgm:prSet/>
      <dgm:spPr/>
      <dgm:t>
        <a:bodyPr/>
        <a:lstStyle/>
        <a:p>
          <a:endParaRPr lang="en-US"/>
        </a:p>
      </dgm:t>
    </dgm:pt>
    <dgm:pt modelId="{E8F16843-DEE4-4862-8452-CCD51AE7F6E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/>
            <a:t>Electrical Metering</a:t>
          </a:r>
          <a:endParaRPr lang="en-US" dirty="0"/>
        </a:p>
      </dgm:t>
    </dgm:pt>
    <dgm:pt modelId="{4665A0E3-2C56-4172-A9EB-4C2873A8237A}" type="parTrans" cxnId="{903D3B95-4A78-46CC-82F5-A2907A7332FD}">
      <dgm:prSet/>
      <dgm:spPr/>
      <dgm:t>
        <a:bodyPr/>
        <a:lstStyle/>
        <a:p>
          <a:endParaRPr lang="en-US"/>
        </a:p>
      </dgm:t>
    </dgm:pt>
    <dgm:pt modelId="{7DB2382B-267B-4611-B59A-188FCBC8E1E0}" type="sibTrans" cxnId="{903D3B95-4A78-46CC-82F5-A2907A7332FD}">
      <dgm:prSet/>
      <dgm:spPr/>
      <dgm:t>
        <a:bodyPr/>
        <a:lstStyle/>
        <a:p>
          <a:endParaRPr lang="en-US"/>
        </a:p>
      </dgm:t>
    </dgm:pt>
    <dgm:pt modelId="{7A0182C1-195A-4306-B547-5266926ABDD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/>
            <a:t>Data Collection</a:t>
          </a:r>
          <a:endParaRPr lang="en-US"/>
        </a:p>
      </dgm:t>
    </dgm:pt>
    <dgm:pt modelId="{72CBDB84-D50E-4436-B766-EB585780B562}" type="parTrans" cxnId="{537D9539-BE1C-498A-9240-54172ED9096E}">
      <dgm:prSet/>
      <dgm:spPr/>
      <dgm:t>
        <a:bodyPr/>
        <a:lstStyle/>
        <a:p>
          <a:endParaRPr lang="en-US"/>
        </a:p>
      </dgm:t>
    </dgm:pt>
    <dgm:pt modelId="{CE877871-399D-4098-B8F3-AE2B6FA28467}" type="sibTrans" cxnId="{537D9539-BE1C-498A-9240-54172ED9096E}">
      <dgm:prSet/>
      <dgm:spPr/>
      <dgm:t>
        <a:bodyPr/>
        <a:lstStyle/>
        <a:p>
          <a:endParaRPr lang="en-US"/>
        </a:p>
      </dgm:t>
    </dgm:pt>
    <dgm:pt modelId="{8512ECDA-7C96-468F-B467-3E5081108CFA}" type="pres">
      <dgm:prSet presAssocID="{D34ED791-1E5E-43F8-9A4C-1B7588ADE549}" presName="root" presStyleCnt="0">
        <dgm:presLayoutVars>
          <dgm:dir/>
          <dgm:resizeHandles val="exact"/>
        </dgm:presLayoutVars>
      </dgm:prSet>
      <dgm:spPr/>
    </dgm:pt>
    <dgm:pt modelId="{F6762638-1BCD-4CB2-A056-AA6F9AEE0130}" type="pres">
      <dgm:prSet presAssocID="{A8FDDA41-A5EF-4955-9F8E-DCA1EFD36BAB}" presName="compNode" presStyleCnt="0"/>
      <dgm:spPr/>
    </dgm:pt>
    <dgm:pt modelId="{6AACC5C8-3AB6-4750-A793-5B12A9492BB9}" type="pres">
      <dgm:prSet presAssocID="{A8FDDA41-A5EF-4955-9F8E-DCA1EFD36BAB}" presName="bgRect" presStyleLbl="bgShp" presStyleIdx="0" presStyleCnt="4"/>
      <dgm:spPr/>
    </dgm:pt>
    <dgm:pt modelId="{EF81A7B6-54E3-4EC9-A495-1574A793481D}" type="pres">
      <dgm:prSet presAssocID="{A8FDDA41-A5EF-4955-9F8E-DCA1EFD36BA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37623CCC-7812-4884-B0B1-DBFA599DE5C8}" type="pres">
      <dgm:prSet presAssocID="{A8FDDA41-A5EF-4955-9F8E-DCA1EFD36BAB}" presName="spaceRect" presStyleCnt="0"/>
      <dgm:spPr/>
    </dgm:pt>
    <dgm:pt modelId="{58FDA6D7-ED72-4BFF-B9AE-8F1207F7230B}" type="pres">
      <dgm:prSet presAssocID="{A8FDDA41-A5EF-4955-9F8E-DCA1EFD36BAB}" presName="parTx" presStyleLbl="revTx" presStyleIdx="0" presStyleCnt="4">
        <dgm:presLayoutVars>
          <dgm:chMax val="0"/>
          <dgm:chPref val="0"/>
        </dgm:presLayoutVars>
      </dgm:prSet>
      <dgm:spPr/>
    </dgm:pt>
    <dgm:pt modelId="{EF9CECC7-FE2E-4CD7-A3ED-80639FD7CC72}" type="pres">
      <dgm:prSet presAssocID="{FE42CD59-38B4-41B4-AC4B-C2E76334C446}" presName="sibTrans" presStyleCnt="0"/>
      <dgm:spPr/>
    </dgm:pt>
    <dgm:pt modelId="{2875A408-A3CA-4BA6-838C-9A99E99B7C64}" type="pres">
      <dgm:prSet presAssocID="{E877F6C1-1E0B-4C02-8655-A82A4C9AEBCD}" presName="compNode" presStyleCnt="0"/>
      <dgm:spPr/>
    </dgm:pt>
    <dgm:pt modelId="{6388EEFE-1DDE-4B83-8D2D-72DE7504FFCB}" type="pres">
      <dgm:prSet presAssocID="{E877F6C1-1E0B-4C02-8655-A82A4C9AEBCD}" presName="bgRect" presStyleLbl="bgShp" presStyleIdx="1" presStyleCnt="4"/>
      <dgm:spPr/>
    </dgm:pt>
    <dgm:pt modelId="{482FD925-B474-4B9B-92DC-D048A2BB1624}" type="pres">
      <dgm:prSet presAssocID="{E877F6C1-1E0B-4C02-8655-A82A4C9AEBC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2AF9DC48-4CC3-4195-9566-DDA460B89C29}" type="pres">
      <dgm:prSet presAssocID="{E877F6C1-1E0B-4C02-8655-A82A4C9AEBCD}" presName="spaceRect" presStyleCnt="0"/>
      <dgm:spPr/>
    </dgm:pt>
    <dgm:pt modelId="{1CCB32CC-4683-4BD3-B634-8124BC4198A4}" type="pres">
      <dgm:prSet presAssocID="{E877F6C1-1E0B-4C02-8655-A82A4C9AEBCD}" presName="parTx" presStyleLbl="revTx" presStyleIdx="1" presStyleCnt="4">
        <dgm:presLayoutVars>
          <dgm:chMax val="0"/>
          <dgm:chPref val="0"/>
        </dgm:presLayoutVars>
      </dgm:prSet>
      <dgm:spPr/>
    </dgm:pt>
    <dgm:pt modelId="{245CB41F-6CEB-45F3-8CED-EDBEFE8800FC}" type="pres">
      <dgm:prSet presAssocID="{4CBC44F5-4381-4ED7-A7BD-95B5D3029333}" presName="sibTrans" presStyleCnt="0"/>
      <dgm:spPr/>
    </dgm:pt>
    <dgm:pt modelId="{CFFAD98A-4F8D-4C4E-82F8-1FCAFD7F60AC}" type="pres">
      <dgm:prSet presAssocID="{E8F16843-DEE4-4862-8452-CCD51AE7F6EF}" presName="compNode" presStyleCnt="0"/>
      <dgm:spPr/>
    </dgm:pt>
    <dgm:pt modelId="{B2520054-93F5-4F05-AE4B-758AD0479BF0}" type="pres">
      <dgm:prSet presAssocID="{E8F16843-DEE4-4862-8452-CCD51AE7F6EF}" presName="bgRect" presStyleLbl="bgShp" presStyleIdx="2" presStyleCnt="4"/>
      <dgm:spPr/>
    </dgm:pt>
    <dgm:pt modelId="{A8B932F5-2ACF-4A63-B1C7-42FAB27823BB}" type="pres">
      <dgm:prSet presAssocID="{E8F16843-DEE4-4862-8452-CCD51AE7F6E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AD53EE4A-73A4-4793-9E64-67CBAFC52326}" type="pres">
      <dgm:prSet presAssocID="{E8F16843-DEE4-4862-8452-CCD51AE7F6EF}" presName="spaceRect" presStyleCnt="0"/>
      <dgm:spPr/>
    </dgm:pt>
    <dgm:pt modelId="{3239EAD8-13B7-43C3-8365-1D4697E4B4F7}" type="pres">
      <dgm:prSet presAssocID="{E8F16843-DEE4-4862-8452-CCD51AE7F6EF}" presName="parTx" presStyleLbl="revTx" presStyleIdx="2" presStyleCnt="4">
        <dgm:presLayoutVars>
          <dgm:chMax val="0"/>
          <dgm:chPref val="0"/>
        </dgm:presLayoutVars>
      </dgm:prSet>
      <dgm:spPr/>
    </dgm:pt>
    <dgm:pt modelId="{96D994ED-C8D5-4A2B-8CF7-237EEBE6A456}" type="pres">
      <dgm:prSet presAssocID="{7DB2382B-267B-4611-B59A-188FCBC8E1E0}" presName="sibTrans" presStyleCnt="0"/>
      <dgm:spPr/>
    </dgm:pt>
    <dgm:pt modelId="{D47D1157-3275-4EA4-9263-A1FA4ADFC15E}" type="pres">
      <dgm:prSet presAssocID="{7A0182C1-195A-4306-B547-5266926ABDDC}" presName="compNode" presStyleCnt="0"/>
      <dgm:spPr/>
    </dgm:pt>
    <dgm:pt modelId="{8A07EAC9-91E6-4F72-96E1-996549FB0EEB}" type="pres">
      <dgm:prSet presAssocID="{7A0182C1-195A-4306-B547-5266926ABDDC}" presName="bgRect" presStyleLbl="bgShp" presStyleIdx="3" presStyleCnt="4"/>
      <dgm:spPr/>
    </dgm:pt>
    <dgm:pt modelId="{91099534-AA87-410F-8A2E-580F380C9852}" type="pres">
      <dgm:prSet presAssocID="{7A0182C1-195A-4306-B547-5266926ABDD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A7267C73-18D8-407F-82DD-81D4F1148768}" type="pres">
      <dgm:prSet presAssocID="{7A0182C1-195A-4306-B547-5266926ABDDC}" presName="spaceRect" presStyleCnt="0"/>
      <dgm:spPr/>
    </dgm:pt>
    <dgm:pt modelId="{AF26735A-3051-4716-832F-9A19E4546DAE}" type="pres">
      <dgm:prSet presAssocID="{7A0182C1-195A-4306-B547-5266926ABDD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F891614-DBF5-409E-8B49-B24ACE858900}" type="presOf" srcId="{E877F6C1-1E0B-4C02-8655-A82A4C9AEBCD}" destId="{1CCB32CC-4683-4BD3-B634-8124BC4198A4}" srcOrd="0" destOrd="0" presId="urn:microsoft.com/office/officeart/2018/2/layout/IconVerticalSolidList"/>
    <dgm:cxn modelId="{A3FDE42C-636E-48FC-8394-7F8BDEE94608}" type="presOf" srcId="{7A0182C1-195A-4306-B547-5266926ABDDC}" destId="{AF26735A-3051-4716-832F-9A19E4546DAE}" srcOrd="0" destOrd="0" presId="urn:microsoft.com/office/officeart/2018/2/layout/IconVerticalSolidList"/>
    <dgm:cxn modelId="{537D9539-BE1C-498A-9240-54172ED9096E}" srcId="{D34ED791-1E5E-43F8-9A4C-1B7588ADE549}" destId="{7A0182C1-195A-4306-B547-5266926ABDDC}" srcOrd="3" destOrd="0" parTransId="{72CBDB84-D50E-4436-B766-EB585780B562}" sibTransId="{CE877871-399D-4098-B8F3-AE2B6FA28467}"/>
    <dgm:cxn modelId="{903D3B95-4A78-46CC-82F5-A2907A7332FD}" srcId="{D34ED791-1E5E-43F8-9A4C-1B7588ADE549}" destId="{E8F16843-DEE4-4862-8452-CCD51AE7F6EF}" srcOrd="2" destOrd="0" parTransId="{4665A0E3-2C56-4172-A9EB-4C2873A8237A}" sibTransId="{7DB2382B-267B-4611-B59A-188FCBC8E1E0}"/>
    <dgm:cxn modelId="{7F2EAC9A-CA38-47AF-B235-9E7661AC8CFF}" type="presOf" srcId="{A8FDDA41-A5EF-4955-9F8E-DCA1EFD36BAB}" destId="{58FDA6D7-ED72-4BFF-B9AE-8F1207F7230B}" srcOrd="0" destOrd="0" presId="urn:microsoft.com/office/officeart/2018/2/layout/IconVerticalSolidList"/>
    <dgm:cxn modelId="{50C928AD-1C69-47EA-A337-68EDD9EA61ED}" srcId="{D34ED791-1E5E-43F8-9A4C-1B7588ADE549}" destId="{A8FDDA41-A5EF-4955-9F8E-DCA1EFD36BAB}" srcOrd="0" destOrd="0" parTransId="{A33369EC-3F9B-4BF9-A778-0541CFB13879}" sibTransId="{FE42CD59-38B4-41B4-AC4B-C2E76334C446}"/>
    <dgm:cxn modelId="{522462B2-5895-4F04-92E5-F2D4C69A4393}" type="presOf" srcId="{D34ED791-1E5E-43F8-9A4C-1B7588ADE549}" destId="{8512ECDA-7C96-468F-B467-3E5081108CFA}" srcOrd="0" destOrd="0" presId="urn:microsoft.com/office/officeart/2018/2/layout/IconVerticalSolidList"/>
    <dgm:cxn modelId="{8811D6C3-F8FC-4159-8EF9-E0893B5A7B58}" srcId="{D34ED791-1E5E-43F8-9A4C-1B7588ADE549}" destId="{E877F6C1-1E0B-4C02-8655-A82A4C9AEBCD}" srcOrd="1" destOrd="0" parTransId="{1AFDC823-DE6B-4F42-A206-B501A76DF5F0}" sibTransId="{4CBC44F5-4381-4ED7-A7BD-95B5D3029333}"/>
    <dgm:cxn modelId="{39778ECA-E2C7-48A9-9D7F-9F584CD9BE96}" type="presOf" srcId="{E8F16843-DEE4-4862-8452-CCD51AE7F6EF}" destId="{3239EAD8-13B7-43C3-8365-1D4697E4B4F7}" srcOrd="0" destOrd="0" presId="urn:microsoft.com/office/officeart/2018/2/layout/IconVerticalSolidList"/>
    <dgm:cxn modelId="{C2EC0812-CA6B-41F6-B979-4CB93D7200BE}" type="presParOf" srcId="{8512ECDA-7C96-468F-B467-3E5081108CFA}" destId="{F6762638-1BCD-4CB2-A056-AA6F9AEE0130}" srcOrd="0" destOrd="0" presId="urn:microsoft.com/office/officeart/2018/2/layout/IconVerticalSolidList"/>
    <dgm:cxn modelId="{8FB5655F-4824-4AE6-B561-E5D2C7E4E4BB}" type="presParOf" srcId="{F6762638-1BCD-4CB2-A056-AA6F9AEE0130}" destId="{6AACC5C8-3AB6-4750-A793-5B12A9492BB9}" srcOrd="0" destOrd="0" presId="urn:microsoft.com/office/officeart/2018/2/layout/IconVerticalSolidList"/>
    <dgm:cxn modelId="{36F4BBA5-C30E-4DDA-A25F-C40ED8308EBA}" type="presParOf" srcId="{F6762638-1BCD-4CB2-A056-AA6F9AEE0130}" destId="{EF81A7B6-54E3-4EC9-A495-1574A793481D}" srcOrd="1" destOrd="0" presId="urn:microsoft.com/office/officeart/2018/2/layout/IconVerticalSolidList"/>
    <dgm:cxn modelId="{16F122CF-9270-43BF-A59F-90B6F509A62C}" type="presParOf" srcId="{F6762638-1BCD-4CB2-A056-AA6F9AEE0130}" destId="{37623CCC-7812-4884-B0B1-DBFA599DE5C8}" srcOrd="2" destOrd="0" presId="urn:microsoft.com/office/officeart/2018/2/layout/IconVerticalSolidList"/>
    <dgm:cxn modelId="{66186D98-02D1-47CD-BF99-24E6560ACAE3}" type="presParOf" srcId="{F6762638-1BCD-4CB2-A056-AA6F9AEE0130}" destId="{58FDA6D7-ED72-4BFF-B9AE-8F1207F7230B}" srcOrd="3" destOrd="0" presId="urn:microsoft.com/office/officeart/2018/2/layout/IconVerticalSolidList"/>
    <dgm:cxn modelId="{7E6BF4A4-D2EF-41EC-BFDC-0831E0F4D5B0}" type="presParOf" srcId="{8512ECDA-7C96-468F-B467-3E5081108CFA}" destId="{EF9CECC7-FE2E-4CD7-A3ED-80639FD7CC72}" srcOrd="1" destOrd="0" presId="urn:microsoft.com/office/officeart/2018/2/layout/IconVerticalSolidList"/>
    <dgm:cxn modelId="{77F2B3EA-291A-417D-9AFA-EBE52DD21299}" type="presParOf" srcId="{8512ECDA-7C96-468F-B467-3E5081108CFA}" destId="{2875A408-A3CA-4BA6-838C-9A99E99B7C64}" srcOrd="2" destOrd="0" presId="urn:microsoft.com/office/officeart/2018/2/layout/IconVerticalSolidList"/>
    <dgm:cxn modelId="{9F64A115-0E29-4396-9886-2EB9209E8452}" type="presParOf" srcId="{2875A408-A3CA-4BA6-838C-9A99E99B7C64}" destId="{6388EEFE-1DDE-4B83-8D2D-72DE7504FFCB}" srcOrd="0" destOrd="0" presId="urn:microsoft.com/office/officeart/2018/2/layout/IconVerticalSolidList"/>
    <dgm:cxn modelId="{084BC1D4-007E-475B-8AB9-C2FB7C4DA2CB}" type="presParOf" srcId="{2875A408-A3CA-4BA6-838C-9A99E99B7C64}" destId="{482FD925-B474-4B9B-92DC-D048A2BB1624}" srcOrd="1" destOrd="0" presId="urn:microsoft.com/office/officeart/2018/2/layout/IconVerticalSolidList"/>
    <dgm:cxn modelId="{64425B0B-150D-4845-B0A8-F9845527EB1A}" type="presParOf" srcId="{2875A408-A3CA-4BA6-838C-9A99E99B7C64}" destId="{2AF9DC48-4CC3-4195-9566-DDA460B89C29}" srcOrd="2" destOrd="0" presId="urn:microsoft.com/office/officeart/2018/2/layout/IconVerticalSolidList"/>
    <dgm:cxn modelId="{D6CBB4CA-F581-4ED9-875A-2F9F42C240BE}" type="presParOf" srcId="{2875A408-A3CA-4BA6-838C-9A99E99B7C64}" destId="{1CCB32CC-4683-4BD3-B634-8124BC4198A4}" srcOrd="3" destOrd="0" presId="urn:microsoft.com/office/officeart/2018/2/layout/IconVerticalSolidList"/>
    <dgm:cxn modelId="{C403E546-AFE1-4709-A12A-0DDF559C74AC}" type="presParOf" srcId="{8512ECDA-7C96-468F-B467-3E5081108CFA}" destId="{245CB41F-6CEB-45F3-8CED-EDBEFE8800FC}" srcOrd="3" destOrd="0" presId="urn:microsoft.com/office/officeart/2018/2/layout/IconVerticalSolidList"/>
    <dgm:cxn modelId="{03762E06-05F0-42F6-8AA7-A079A9C93026}" type="presParOf" srcId="{8512ECDA-7C96-468F-B467-3E5081108CFA}" destId="{CFFAD98A-4F8D-4C4E-82F8-1FCAFD7F60AC}" srcOrd="4" destOrd="0" presId="urn:microsoft.com/office/officeart/2018/2/layout/IconVerticalSolidList"/>
    <dgm:cxn modelId="{6F4ABB3D-0E5C-489E-BEC5-BC9B08F60F00}" type="presParOf" srcId="{CFFAD98A-4F8D-4C4E-82F8-1FCAFD7F60AC}" destId="{B2520054-93F5-4F05-AE4B-758AD0479BF0}" srcOrd="0" destOrd="0" presId="urn:microsoft.com/office/officeart/2018/2/layout/IconVerticalSolidList"/>
    <dgm:cxn modelId="{3A2C028C-9BF2-4F9A-8EEE-93067E5C42FD}" type="presParOf" srcId="{CFFAD98A-4F8D-4C4E-82F8-1FCAFD7F60AC}" destId="{A8B932F5-2ACF-4A63-B1C7-42FAB27823BB}" srcOrd="1" destOrd="0" presId="urn:microsoft.com/office/officeart/2018/2/layout/IconVerticalSolidList"/>
    <dgm:cxn modelId="{291C8CDE-1E77-46E2-8991-220FA50E6D58}" type="presParOf" srcId="{CFFAD98A-4F8D-4C4E-82F8-1FCAFD7F60AC}" destId="{AD53EE4A-73A4-4793-9E64-67CBAFC52326}" srcOrd="2" destOrd="0" presId="urn:microsoft.com/office/officeart/2018/2/layout/IconVerticalSolidList"/>
    <dgm:cxn modelId="{7BA53813-F57D-4FFD-A0F8-16AC7BD5BD7B}" type="presParOf" srcId="{CFFAD98A-4F8D-4C4E-82F8-1FCAFD7F60AC}" destId="{3239EAD8-13B7-43C3-8365-1D4697E4B4F7}" srcOrd="3" destOrd="0" presId="urn:microsoft.com/office/officeart/2018/2/layout/IconVerticalSolidList"/>
    <dgm:cxn modelId="{A74AC126-6585-49B2-9152-C3B5ED7A19FF}" type="presParOf" srcId="{8512ECDA-7C96-468F-B467-3E5081108CFA}" destId="{96D994ED-C8D5-4A2B-8CF7-237EEBE6A456}" srcOrd="5" destOrd="0" presId="urn:microsoft.com/office/officeart/2018/2/layout/IconVerticalSolidList"/>
    <dgm:cxn modelId="{75EF49C7-C522-4798-A336-D35C8AD4A392}" type="presParOf" srcId="{8512ECDA-7C96-468F-B467-3E5081108CFA}" destId="{D47D1157-3275-4EA4-9263-A1FA4ADFC15E}" srcOrd="6" destOrd="0" presId="urn:microsoft.com/office/officeart/2018/2/layout/IconVerticalSolidList"/>
    <dgm:cxn modelId="{F63D8A38-A0CD-423B-9C2B-9EB4080F0469}" type="presParOf" srcId="{D47D1157-3275-4EA4-9263-A1FA4ADFC15E}" destId="{8A07EAC9-91E6-4F72-96E1-996549FB0EEB}" srcOrd="0" destOrd="0" presId="urn:microsoft.com/office/officeart/2018/2/layout/IconVerticalSolidList"/>
    <dgm:cxn modelId="{A7D23DC7-0DE5-400A-B61A-B162557DD030}" type="presParOf" srcId="{D47D1157-3275-4EA4-9263-A1FA4ADFC15E}" destId="{91099534-AA87-410F-8A2E-580F380C9852}" srcOrd="1" destOrd="0" presId="urn:microsoft.com/office/officeart/2018/2/layout/IconVerticalSolidList"/>
    <dgm:cxn modelId="{3764897A-7B63-45FA-8902-C0DE0D5FE597}" type="presParOf" srcId="{D47D1157-3275-4EA4-9263-A1FA4ADFC15E}" destId="{A7267C73-18D8-407F-82DD-81D4F1148768}" srcOrd="2" destOrd="0" presId="urn:microsoft.com/office/officeart/2018/2/layout/IconVerticalSolidList"/>
    <dgm:cxn modelId="{CA651803-6CFE-41AE-8FFD-BCBFF4BBEF09}" type="presParOf" srcId="{D47D1157-3275-4EA4-9263-A1FA4ADFC15E}" destId="{AF26735A-3051-4716-832F-9A19E4546D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CC5C8-3AB6-4750-A793-5B12A9492BB9}">
      <dsp:nvSpPr>
        <dsp:cNvPr id="0" name=""/>
        <dsp:cNvSpPr/>
      </dsp:nvSpPr>
      <dsp:spPr>
        <a:xfrm>
          <a:off x="0" y="1891"/>
          <a:ext cx="5849557" cy="9584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1A7B6-54E3-4EC9-A495-1574A793481D}">
      <dsp:nvSpPr>
        <dsp:cNvPr id="0" name=""/>
        <dsp:cNvSpPr/>
      </dsp:nvSpPr>
      <dsp:spPr>
        <a:xfrm>
          <a:off x="289929" y="217541"/>
          <a:ext cx="527144" cy="5271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DA6D7-ED72-4BFF-B9AE-8F1207F7230B}">
      <dsp:nvSpPr>
        <dsp:cNvPr id="0" name=""/>
        <dsp:cNvSpPr/>
      </dsp:nvSpPr>
      <dsp:spPr>
        <a:xfrm>
          <a:off x="1107003" y="1891"/>
          <a:ext cx="4742553" cy="95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35" tIns="101435" rIns="101435" bIns="1014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The Measuring Instruments Directive</a:t>
          </a:r>
          <a:endParaRPr lang="en-US" sz="2200" kern="1200" dirty="0"/>
        </a:p>
      </dsp:txBody>
      <dsp:txXfrm>
        <a:off x="1107003" y="1891"/>
        <a:ext cx="4742553" cy="958444"/>
      </dsp:txXfrm>
    </dsp:sp>
    <dsp:sp modelId="{6388EEFE-1DDE-4B83-8D2D-72DE7504FFCB}">
      <dsp:nvSpPr>
        <dsp:cNvPr id="0" name=""/>
        <dsp:cNvSpPr/>
      </dsp:nvSpPr>
      <dsp:spPr>
        <a:xfrm>
          <a:off x="0" y="1199947"/>
          <a:ext cx="5849557" cy="9584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FD925-B474-4B9B-92DC-D048A2BB1624}">
      <dsp:nvSpPr>
        <dsp:cNvPr id="0" name=""/>
        <dsp:cNvSpPr/>
      </dsp:nvSpPr>
      <dsp:spPr>
        <a:xfrm>
          <a:off x="289929" y="1415597"/>
          <a:ext cx="527144" cy="5271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B32CC-4683-4BD3-B634-8124BC4198A4}">
      <dsp:nvSpPr>
        <dsp:cNvPr id="0" name=""/>
        <dsp:cNvSpPr/>
      </dsp:nvSpPr>
      <dsp:spPr>
        <a:xfrm>
          <a:off x="1107003" y="1199947"/>
          <a:ext cx="4742553" cy="95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35" tIns="101435" rIns="101435" bIns="1014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Energy Reporting</a:t>
          </a:r>
          <a:endParaRPr lang="en-US" sz="2200" kern="1200" dirty="0"/>
        </a:p>
      </dsp:txBody>
      <dsp:txXfrm>
        <a:off x="1107003" y="1199947"/>
        <a:ext cx="4742553" cy="958444"/>
      </dsp:txXfrm>
    </dsp:sp>
    <dsp:sp modelId="{B2520054-93F5-4F05-AE4B-758AD0479BF0}">
      <dsp:nvSpPr>
        <dsp:cNvPr id="0" name=""/>
        <dsp:cNvSpPr/>
      </dsp:nvSpPr>
      <dsp:spPr>
        <a:xfrm>
          <a:off x="0" y="2398003"/>
          <a:ext cx="5849557" cy="9584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932F5-2ACF-4A63-B1C7-42FAB27823BB}">
      <dsp:nvSpPr>
        <dsp:cNvPr id="0" name=""/>
        <dsp:cNvSpPr/>
      </dsp:nvSpPr>
      <dsp:spPr>
        <a:xfrm>
          <a:off x="289929" y="2613653"/>
          <a:ext cx="527144" cy="5271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9EAD8-13B7-43C3-8365-1D4697E4B4F7}">
      <dsp:nvSpPr>
        <dsp:cNvPr id="0" name=""/>
        <dsp:cNvSpPr/>
      </dsp:nvSpPr>
      <dsp:spPr>
        <a:xfrm>
          <a:off x="1107003" y="2398003"/>
          <a:ext cx="4742553" cy="95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35" tIns="101435" rIns="101435" bIns="1014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 dirty="0"/>
            <a:t>Electrical Metering</a:t>
          </a:r>
          <a:endParaRPr lang="en-US" sz="2200" kern="1200" dirty="0"/>
        </a:p>
      </dsp:txBody>
      <dsp:txXfrm>
        <a:off x="1107003" y="2398003"/>
        <a:ext cx="4742553" cy="958444"/>
      </dsp:txXfrm>
    </dsp:sp>
    <dsp:sp modelId="{8A07EAC9-91E6-4F72-96E1-996549FB0EEB}">
      <dsp:nvSpPr>
        <dsp:cNvPr id="0" name=""/>
        <dsp:cNvSpPr/>
      </dsp:nvSpPr>
      <dsp:spPr>
        <a:xfrm>
          <a:off x="0" y="3596059"/>
          <a:ext cx="5849557" cy="95844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99534-AA87-410F-8A2E-580F380C9852}">
      <dsp:nvSpPr>
        <dsp:cNvPr id="0" name=""/>
        <dsp:cNvSpPr/>
      </dsp:nvSpPr>
      <dsp:spPr>
        <a:xfrm>
          <a:off x="289929" y="3811709"/>
          <a:ext cx="527144" cy="5271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6735A-3051-4716-832F-9A19E4546DAE}">
      <dsp:nvSpPr>
        <dsp:cNvPr id="0" name=""/>
        <dsp:cNvSpPr/>
      </dsp:nvSpPr>
      <dsp:spPr>
        <a:xfrm>
          <a:off x="1107003" y="3596059"/>
          <a:ext cx="4742553" cy="95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35" tIns="101435" rIns="101435" bIns="10143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i="0" kern="1200"/>
            <a:t>Data Collection</a:t>
          </a:r>
          <a:endParaRPr lang="en-US" sz="2200" kern="1200"/>
        </a:p>
      </dsp:txBody>
      <dsp:txXfrm>
        <a:off x="1107003" y="3596059"/>
        <a:ext cx="4742553" cy="958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2468" cy="499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954" y="1"/>
            <a:ext cx="2952468" cy="499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87F89-C9D5-41DA-BEE0-C9471BC8A438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814" y="4784495"/>
            <a:ext cx="5448336" cy="39152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351"/>
            <a:ext cx="2952468" cy="499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954" y="9443351"/>
            <a:ext cx="2952468" cy="499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F08CA-22D6-419F-8207-BBE341BE5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5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78E5C-6035-44FB-AB5B-BE92A0161E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49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www.carlogavazzi.co.uk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83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4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57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06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78E5C-6035-44FB-AB5B-BE92A0161E3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3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78E5C-6035-44FB-AB5B-BE92A0161E3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35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Using a standard PC and browser, a VPN server is not required. Users remotely reach their endpoints via the UWP’s encrypted channel providing hassle-free secure networking. 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No need to worry about firewalls, DNS issues or VPN tunneling. Utilizing our Free UCS software it allows remote configuration and management of devices and meters, saving field trips and money.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78E5C-6035-44FB-AB5B-BE92A0161E3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06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4965" indent="-354965" fontAlgn="base">
              <a:buClr>
                <a:srgbClr val="006633"/>
              </a:buClr>
              <a:buFont typeface="Wingdings,Sans-Serif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Md BT"/>
              </a:rPr>
              <a:t>Responsibility</a:t>
            </a:r>
            <a:r>
              <a:rPr lang="en-GB" dirty="0">
                <a:solidFill>
                  <a:srgbClr val="808080"/>
                </a:solidFill>
                <a:latin typeface="Futura Lt BT"/>
              </a:rPr>
              <a:t>: a single supplier (CG) responsible for the whole solution - </a:t>
            </a:r>
            <a:r>
              <a:rPr lang="en-GB" dirty="0">
                <a:solidFill>
                  <a:srgbClr val="808080"/>
                </a:solidFill>
              </a:rPr>
              <a:t>MAIA cloud means you don’t have to install or maintain a VPN server,  Carlo Gavazzi delivers the complete hardware &amp; software solution.</a:t>
            </a:r>
            <a:endParaRPr lang="en-US" dirty="0">
              <a:solidFill>
                <a:srgbClr val="808080"/>
              </a:solidFill>
            </a:endParaRPr>
          </a:p>
          <a:p>
            <a:pPr marL="354965" lvl="0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Md BT"/>
              </a:rPr>
              <a:t>Versatility</a:t>
            </a:r>
            <a:r>
              <a:rPr lang="en-GB" dirty="0">
                <a:solidFill>
                  <a:srgbClr val="808080"/>
                </a:solidFill>
                <a:latin typeface="Futura Lt BT"/>
              </a:rPr>
              <a:t>: working with both Web and desktop applications</a:t>
            </a:r>
          </a:p>
          <a:p>
            <a:pPr marL="354965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Md BT"/>
              </a:rPr>
              <a:t>Scalability</a:t>
            </a:r>
            <a:r>
              <a:rPr lang="en-GB" dirty="0">
                <a:solidFill>
                  <a:srgbClr val="808080"/>
                </a:solidFill>
                <a:latin typeface="Futura Lt BT"/>
              </a:rPr>
              <a:t>: no limits in the connectable UWP’s  users, organizations.</a:t>
            </a:r>
          </a:p>
          <a:p>
            <a:pPr marL="354965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Lt BT"/>
              </a:rPr>
              <a:t>Flexibility: VPN access for multitenant remote control.</a:t>
            </a:r>
          </a:p>
          <a:p>
            <a:pPr marL="354965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808080"/>
              </a:solidFill>
              <a:latin typeface="Futura Lt BT"/>
            </a:endParaRPr>
          </a:p>
          <a:p>
            <a:pPr marL="354965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808080"/>
              </a:solidFill>
              <a:latin typeface="Futura Lt BT"/>
            </a:endParaRPr>
          </a:p>
          <a:p>
            <a:pPr marL="0" indent="0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This page demonstrates how the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adminstrator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 is able to assign the MAIA cloud structure locally and globally depending upon requirements.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n-GB" sz="1800" b="0" i="0" dirty="0">
              <a:solidFill>
                <a:srgbClr val="808080"/>
              </a:solidFill>
              <a:effectLst/>
              <a:highlight>
                <a:srgbClr val="F5F5F5"/>
              </a:highlight>
              <a:latin typeface="Futura Lt BT"/>
            </a:endParaRPr>
          </a:p>
          <a:p>
            <a:pPr marL="0" indent="0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None/>
            </a:pPr>
            <a:endParaRPr lang="en-GB" dirty="0">
              <a:solidFill>
                <a:srgbClr val="808080"/>
              </a:solidFill>
              <a:latin typeface="Futura Lt BT"/>
            </a:endParaRPr>
          </a:p>
          <a:p>
            <a:pPr marL="0" indent="0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None/>
            </a:pPr>
            <a:r>
              <a:rPr lang="en-GB" dirty="0">
                <a:solidFill>
                  <a:srgbClr val="808080"/>
                </a:solidFill>
                <a:latin typeface="Futura Lt BT"/>
              </a:rPr>
              <a:t>AND ALLOWS</a:t>
            </a:r>
          </a:p>
          <a:p>
            <a:pPr marL="354965" lvl="0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Lt BT"/>
              </a:rPr>
              <a:t>User management: to define profile and access rights according to your policies</a:t>
            </a:r>
          </a:p>
          <a:p>
            <a:pPr marL="354965" lvl="0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Lt BT"/>
              </a:rPr>
              <a:t>Device management: to manage your fleet of UWP </a:t>
            </a:r>
            <a:r>
              <a:rPr lang="en-GB" dirty="0" err="1">
                <a:solidFill>
                  <a:srgbClr val="808080"/>
                </a:solidFill>
                <a:latin typeface="Futura Lt BT"/>
              </a:rPr>
              <a:t>3.0s</a:t>
            </a:r>
            <a:r>
              <a:rPr lang="en-GB" dirty="0">
                <a:solidFill>
                  <a:srgbClr val="808080"/>
                </a:solidFill>
                <a:latin typeface="Futura Lt BT"/>
              </a:rPr>
              <a:t> according to your needs</a:t>
            </a:r>
          </a:p>
          <a:p>
            <a:pPr marL="354965" lvl="0" indent="-354965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808080"/>
                </a:solidFill>
                <a:latin typeface="Futura Lt BT"/>
              </a:rPr>
              <a:t>Organization management: to manage your resources according to your business model</a:t>
            </a:r>
          </a:p>
          <a:p>
            <a:pPr marL="0" indent="0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  <a:buFont typeface="Wingdings" panose="05000000000000000000" pitchFamily="2" charset="2"/>
              <a:buNone/>
            </a:pPr>
            <a:endParaRPr lang="en-GB" dirty="0">
              <a:solidFill>
                <a:srgbClr val="808080"/>
              </a:solidFill>
              <a:latin typeface="Futura Lt B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78E5C-6035-44FB-AB5B-BE92A0161E3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21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www.carlogavazzi.co.uk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19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5D96D28-6F8B-FD51-1FBD-FE3F30AF8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66775"/>
            <a:ext cx="6196012" cy="348615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4BA6EA9-B1BE-1D4E-1284-BA926EB49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32338"/>
            <a:ext cx="4987925" cy="39147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372611F-E0B9-0973-6847-019925A305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866775"/>
            <a:ext cx="6196012" cy="3486150"/>
          </a:xfrm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C2494EF-BABE-8B1E-EA9B-79909D200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050" y="4732338"/>
            <a:ext cx="4987925" cy="39147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0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</a:t>
            </a:r>
          </a:p>
          <a:p>
            <a:pPr lvl="0"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 www.carlogavazzi.co.uk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80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F08CA-22D6-419F-8207-BBE341BE544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10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&#10;&#10;Descrizione generata automaticamente">
            <a:extLst>
              <a:ext uri="{FF2B5EF4-FFF2-40B4-BE49-F238E27FC236}">
                <a16:creationId xmlns:a16="http://schemas.microsoft.com/office/drawing/2014/main" id="{2E34CB3A-7B9E-259C-EF16-AC5E78F43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" y="0"/>
            <a:ext cx="12189973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64C15C-0BC6-3D29-920D-B405BF148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200" y="360000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0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B0E34-5DDC-18E2-7E68-8BBDB171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Author date arial 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005B-E379-CE04-DDA7-0BA7B3A1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– Arial 10 Bold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C84A6-F7C3-8A3D-186A-79CBF6DE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8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611E-9E04-A4C4-0662-DCEB67EFC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A4CD8-F52A-3015-A66F-C1ACAAB0F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B0E34-5DDC-18E2-7E68-8BBDB171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FCA5-79BC-45A0-A2E7-110A431267B0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3005B-E379-CE04-DDA7-0BA7B3A1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C84A6-F7C3-8A3D-186A-79CBF6DE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AC5A-2C2C-4142-64F3-1DCEF9AC8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8B268-690D-187C-946C-76DEC4E2B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14874-79B4-F13F-4C31-C734D6098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F82F7-999C-44AE-8858-63EDD205E630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E97C5-AFEE-B40B-1C92-EB28807D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8BC8-8C4A-B642-3EE1-E49ABDBA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172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54A7B-53F7-D1D5-821D-02B1C9BF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FA67D-135A-BDD8-E697-4ECCE08DD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ED34-4CA4-60B8-42F0-8BCC4448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E189-A71C-4654-B51C-ECF0F8228367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921B-8A37-ADD5-44E8-FC6F770D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7AA89-D7EA-79F3-EA3D-18B0E2C4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49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942E-8334-8FD7-2288-BD85FE099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55844-E2CA-218C-D780-2B4D9CBF2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65E15-37BF-3ABB-3BEA-F10505B61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3FDF8-5975-DDC8-BF7D-AED2E80E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9ACB-4F75-4745-9D22-D195E14170B4}" type="datetime1">
              <a:rPr lang="en-US" smtClean="0"/>
              <a:t>10/14/2024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49EFF-65B4-95DA-C4D5-A5B0C5D2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5121B-B7A8-2A0E-C21B-6144BC5FB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5372-E024-DB30-D5CA-BDEE56430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C3125-DB7A-4008-1F67-7892ABD85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22863-39A4-ABDC-631C-D3BE9C52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2D329-2ECE-35C2-3168-9B5C3901A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60BF0-B1BA-12CD-CF99-8E4E769414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01BBC-5E9F-D004-C950-59595DF8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E5AB-A845-40FF-A733-75F467299CDB}" type="datetime1">
              <a:rPr lang="en-US" smtClean="0"/>
              <a:t>10/14/2024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CE9B07-E626-DB08-6390-049582DA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7BC87-2D85-2634-6903-8BA4B7E0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63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9D4F-E504-9CC3-6F56-2C67A0A6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CABFB-C210-0CB0-ECC3-A97B63D2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6A56-5BBB-4997-BC58-E78A872252F8}" type="datetime1">
              <a:rPr lang="en-US" smtClean="0"/>
              <a:t>10/14/2024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97D8E-7433-0657-56F8-1B477CA7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8204A-13DE-01A0-CAC5-B06B6481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6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A939E-15FC-9591-D542-D554495A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FB57-E851-426E-BCAB-A95B75208657}" type="datetime1">
              <a:rPr lang="en-US" smtClean="0"/>
              <a:t>10/14/2024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815B9D-950E-6B04-1B48-0EDD9292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631CB-A9C4-F2C3-18D1-DFE59130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2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799B-4818-805D-0C0C-38B96621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8F7F-ADF2-36C3-F284-8928E1C7F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52CD3F-394F-471C-D78C-90E836A8E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CE64C-EE60-0AAF-867E-F7F31268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31C3-2551-40C0-9E90-0CDE0D7F36C8}" type="datetime1">
              <a:rPr lang="en-US" smtClean="0"/>
              <a:t>10/14/2024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1EB73-2FD0-7AFE-9720-FDDA1904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24110-6927-097F-5EA2-2DBB6396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06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C8C8-2251-8509-3B6E-79CBE3C9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0A966E-9BB0-D90A-24E1-6261CAD98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97DC0-D649-7AFD-E358-925343EB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2EC0-FBF5-C203-DCAF-E7E296B0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1AF1-8ACB-428D-972A-7CB00F3F0520}" type="datetime1">
              <a:rPr lang="en-US" smtClean="0"/>
              <a:t>10/14/2024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5AB33-FA00-7250-D304-19980324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62832-9208-D832-704B-CD7D3232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20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6">
            <a:extLst>
              <a:ext uri="{FF2B5EF4-FFF2-40B4-BE49-F238E27FC236}">
                <a16:creationId xmlns:a16="http://schemas.microsoft.com/office/drawing/2014/main" id="{B7B2BC3C-FE43-B3CB-B9D6-3246E17DA56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3718" y="831644"/>
            <a:ext cx="12168000" cy="0"/>
          </a:xfrm>
          <a:prstGeom prst="line">
            <a:avLst/>
          </a:prstGeom>
          <a:noFill/>
          <a:ln w="25400">
            <a:solidFill>
              <a:srgbClr val="1943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9" descr="logo">
            <a:extLst>
              <a:ext uri="{FF2B5EF4-FFF2-40B4-BE49-F238E27FC236}">
                <a16:creationId xmlns:a16="http://schemas.microsoft.com/office/drawing/2014/main" id="{7C4B23A9-B5CD-5A7B-CA2E-D57DBB4DC7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88" y="74407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99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F3E2B-77E2-19D4-3558-ABD877FF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7C3B4-5843-2B3D-203C-6A32908FD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B3375-44B4-0515-5B1E-EB4D4D3E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2203-0E4A-46D7-A3FC-121DF6064133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93E45-AC77-64CA-EAD4-3112296D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DAAAC-C539-57FE-C9A4-65DD3B0B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E2A9B-2279-C026-1A04-095DE8E06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29247-78CC-C955-01BF-F51B92EC4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6348B-2AD7-4D71-C276-03704B87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E487-6350-495B-84E1-DA63AC43E3CC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D889E-882E-F6FC-B944-EC100A2F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7088-9D5F-7FBE-E3A6-EBBD2422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9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6DAAE167-E920-4DAB-942C-0C0402FC4CE5}"/>
              </a:ext>
            </a:extLst>
          </p:cNvPr>
          <p:cNvCxnSpPr/>
          <p:nvPr userDrawn="1"/>
        </p:nvCxnSpPr>
        <p:spPr>
          <a:xfrm flipH="1">
            <a:off x="2960226" y="6710961"/>
            <a:ext cx="8071941" cy="0"/>
          </a:xfrm>
          <a:prstGeom prst="line">
            <a:avLst/>
          </a:prstGeom>
          <a:ln w="6350">
            <a:solidFill>
              <a:srgbClr val="E0D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id="{03C1833D-BDD2-4232-8553-CB85F0A748F1}"/>
              </a:ext>
            </a:extLst>
          </p:cNvPr>
          <p:cNvSpPr/>
          <p:nvPr userDrawn="1"/>
        </p:nvSpPr>
        <p:spPr bwMode="auto">
          <a:xfrm>
            <a:off x="183348" y="6324569"/>
            <a:ext cx="331869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8CFDCBD-4C9E-49E4-9B7F-BBA2EBEFD7A1}"/>
              </a:ext>
            </a:extLst>
          </p:cNvPr>
          <p:cNvSpPr/>
          <p:nvPr userDrawn="1"/>
        </p:nvSpPr>
        <p:spPr bwMode="auto">
          <a:xfrm>
            <a:off x="420348" y="6343089"/>
            <a:ext cx="163577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5952471-5275-47BF-9FA5-61C5E37B6A80}"/>
              </a:ext>
            </a:extLst>
          </p:cNvPr>
          <p:cNvSpPr/>
          <p:nvPr userDrawn="1"/>
        </p:nvSpPr>
        <p:spPr bwMode="auto">
          <a:xfrm>
            <a:off x="2901573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ACB4163-092E-429F-A92B-0A0D4260DD18}"/>
              </a:ext>
            </a:extLst>
          </p:cNvPr>
          <p:cNvSpPr/>
          <p:nvPr userDrawn="1"/>
        </p:nvSpPr>
        <p:spPr bwMode="auto">
          <a:xfrm>
            <a:off x="2988383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1E341DC-848D-4538-9B41-A65AB31F4AA2}"/>
              </a:ext>
            </a:extLst>
          </p:cNvPr>
          <p:cNvSpPr/>
          <p:nvPr userDrawn="1"/>
        </p:nvSpPr>
        <p:spPr bwMode="auto">
          <a:xfrm>
            <a:off x="3075193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B61EE3C-E368-4C83-AF04-273F459766A0}"/>
              </a:ext>
            </a:extLst>
          </p:cNvPr>
          <p:cNvSpPr/>
          <p:nvPr userDrawn="1"/>
        </p:nvSpPr>
        <p:spPr bwMode="auto">
          <a:xfrm>
            <a:off x="3162003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3E08DE0A-1154-4EAD-B3A0-53EE3FC33F77}"/>
              </a:ext>
            </a:extLst>
          </p:cNvPr>
          <p:cNvSpPr/>
          <p:nvPr userDrawn="1"/>
        </p:nvSpPr>
        <p:spPr bwMode="auto">
          <a:xfrm>
            <a:off x="3248816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0596F7F-A62E-4A93-9D0B-B1BABB0CBB05}"/>
              </a:ext>
            </a:extLst>
          </p:cNvPr>
          <p:cNvSpPr/>
          <p:nvPr userDrawn="1"/>
        </p:nvSpPr>
        <p:spPr bwMode="auto">
          <a:xfrm>
            <a:off x="3353668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DBB4832-D4A1-471E-BBD2-C575B8BB2F51}"/>
              </a:ext>
            </a:extLst>
          </p:cNvPr>
          <p:cNvSpPr/>
          <p:nvPr userDrawn="1"/>
        </p:nvSpPr>
        <p:spPr bwMode="auto">
          <a:xfrm>
            <a:off x="3469774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66329830-D0AE-4DF5-9062-3FAA52EE5979}"/>
              </a:ext>
            </a:extLst>
          </p:cNvPr>
          <p:cNvSpPr/>
          <p:nvPr userDrawn="1"/>
        </p:nvSpPr>
        <p:spPr bwMode="auto">
          <a:xfrm>
            <a:off x="3644543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DEED83C-FBA8-4BEF-9ECF-262976B1EF3F}"/>
              </a:ext>
            </a:extLst>
          </p:cNvPr>
          <p:cNvSpPr/>
          <p:nvPr userDrawn="1"/>
        </p:nvSpPr>
        <p:spPr bwMode="auto">
          <a:xfrm>
            <a:off x="3887229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9DD6755-758B-4BF8-BBCA-F5989B5E7368}"/>
              </a:ext>
            </a:extLst>
          </p:cNvPr>
          <p:cNvSpPr/>
          <p:nvPr userDrawn="1"/>
        </p:nvSpPr>
        <p:spPr bwMode="auto">
          <a:xfrm>
            <a:off x="4203012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A588946-53D4-45FB-88B4-6360264494A0}"/>
              </a:ext>
            </a:extLst>
          </p:cNvPr>
          <p:cNvSpPr/>
          <p:nvPr userDrawn="1"/>
        </p:nvSpPr>
        <p:spPr bwMode="auto">
          <a:xfrm>
            <a:off x="5097549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FA46938-14A4-43C1-81F2-19DBB68DAC05}"/>
              </a:ext>
            </a:extLst>
          </p:cNvPr>
          <p:cNvSpPr/>
          <p:nvPr userDrawn="1"/>
        </p:nvSpPr>
        <p:spPr bwMode="auto">
          <a:xfrm>
            <a:off x="4653712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D366E4F-DC37-4E5D-958F-431DAA1A654A}"/>
              </a:ext>
            </a:extLst>
          </p:cNvPr>
          <p:cNvSpPr/>
          <p:nvPr userDrawn="1"/>
        </p:nvSpPr>
        <p:spPr bwMode="auto">
          <a:xfrm>
            <a:off x="5738500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685BD39-DE31-4F3E-B794-3A06123B4F96}"/>
              </a:ext>
            </a:extLst>
          </p:cNvPr>
          <p:cNvSpPr/>
          <p:nvPr userDrawn="1"/>
        </p:nvSpPr>
        <p:spPr bwMode="auto">
          <a:xfrm>
            <a:off x="6637455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B6C0973-88E8-400E-81C8-47EE31794F94}"/>
              </a:ext>
            </a:extLst>
          </p:cNvPr>
          <p:cNvSpPr/>
          <p:nvPr userDrawn="1"/>
        </p:nvSpPr>
        <p:spPr bwMode="auto">
          <a:xfrm>
            <a:off x="7888790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5663D21-05AF-403B-BA93-A32309911A3C}"/>
              </a:ext>
            </a:extLst>
          </p:cNvPr>
          <p:cNvSpPr/>
          <p:nvPr userDrawn="1"/>
        </p:nvSpPr>
        <p:spPr bwMode="auto">
          <a:xfrm>
            <a:off x="9691586" y="6343089"/>
            <a:ext cx="117831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5F59E7-10CB-4F60-B687-D76042CEC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5" y="6623676"/>
            <a:ext cx="220874" cy="180000"/>
          </a:xfrm>
          <a:prstGeom prst="rect">
            <a:avLst/>
          </a:prstGeom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F3F8CE10-528F-428F-B654-9F4319BEBA59}"/>
              </a:ext>
            </a:extLst>
          </p:cNvPr>
          <p:cNvSpPr/>
          <p:nvPr userDrawn="1"/>
        </p:nvSpPr>
        <p:spPr bwMode="auto">
          <a:xfrm>
            <a:off x="11000571" y="6343088"/>
            <a:ext cx="56306" cy="735747"/>
          </a:xfrm>
          <a:prstGeom prst="ellipse">
            <a:avLst/>
          </a:prstGeom>
          <a:solidFill>
            <a:srgbClr val="7FB2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 defTabSz="703402" eaLnBrk="0" hangingPunct="0">
              <a:spcBef>
                <a:spcPct val="50000"/>
              </a:spcBef>
              <a:buClr>
                <a:srgbClr val="FF0000"/>
              </a:buClr>
            </a:pPr>
            <a:endParaRPr lang="it-IT" sz="2800">
              <a:solidFill>
                <a:schemeClr val="bg2"/>
              </a:solidFill>
              <a:latin typeface="Futura Md BT" panose="020B08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30DED07-40B9-EE09-A427-0758B8D57E04}"/>
              </a:ext>
            </a:extLst>
          </p:cNvPr>
          <p:cNvGrpSpPr/>
          <p:nvPr userDrawn="1"/>
        </p:nvGrpSpPr>
        <p:grpSpPr>
          <a:xfrm>
            <a:off x="0" y="1199055"/>
            <a:ext cx="12188952" cy="5301208"/>
            <a:chOff x="0" y="1199055"/>
            <a:chExt cx="12188952" cy="530120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B914EA0-7266-4093-8C81-ACAAE3D720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00"/>
            <a:stretch/>
          </p:blipFill>
          <p:spPr>
            <a:xfrm>
              <a:off x="0" y="1199055"/>
              <a:ext cx="12188952" cy="5301208"/>
            </a:xfrm>
            <a:prstGeom prst="rect">
              <a:avLst/>
            </a:prstGeom>
          </p:spPr>
        </p:pic>
        <p:sp>
          <p:nvSpPr>
            <p:cNvPr id="4" name="Fusione 3">
              <a:extLst>
                <a:ext uri="{FF2B5EF4-FFF2-40B4-BE49-F238E27FC236}">
                  <a16:creationId xmlns:a16="http://schemas.microsoft.com/office/drawing/2014/main" id="{92E6EB28-A50E-DBDC-4B41-DCFA37A9D243}"/>
                </a:ext>
              </a:extLst>
            </p:cNvPr>
            <p:cNvSpPr/>
            <p:nvPr userDrawn="1"/>
          </p:nvSpPr>
          <p:spPr>
            <a:xfrm>
              <a:off x="5868587" y="2877551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5" name="Fusione 4">
              <a:extLst>
                <a:ext uri="{FF2B5EF4-FFF2-40B4-BE49-F238E27FC236}">
                  <a16:creationId xmlns:a16="http://schemas.microsoft.com/office/drawing/2014/main" id="{0B120E7C-E86F-39E5-6C05-3C34CA2344C2}"/>
                </a:ext>
              </a:extLst>
            </p:cNvPr>
            <p:cNvSpPr/>
            <p:nvPr userDrawn="1"/>
          </p:nvSpPr>
          <p:spPr>
            <a:xfrm>
              <a:off x="6280479" y="2265483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6" name="Fusione 5">
              <a:extLst>
                <a:ext uri="{FF2B5EF4-FFF2-40B4-BE49-F238E27FC236}">
                  <a16:creationId xmlns:a16="http://schemas.microsoft.com/office/drawing/2014/main" id="{C091A5C1-3CB5-C919-6FA8-1C42903FC322}"/>
                </a:ext>
              </a:extLst>
            </p:cNvPr>
            <p:cNvSpPr/>
            <p:nvPr userDrawn="1"/>
          </p:nvSpPr>
          <p:spPr>
            <a:xfrm>
              <a:off x="6132004" y="2420888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7" name="Fusione 6">
              <a:extLst>
                <a:ext uri="{FF2B5EF4-FFF2-40B4-BE49-F238E27FC236}">
                  <a16:creationId xmlns:a16="http://schemas.microsoft.com/office/drawing/2014/main" id="{142965A5-F54E-8198-E3A7-37BE60001A06}"/>
                </a:ext>
              </a:extLst>
            </p:cNvPr>
            <p:cNvSpPr/>
            <p:nvPr userDrawn="1"/>
          </p:nvSpPr>
          <p:spPr>
            <a:xfrm>
              <a:off x="6984711" y="3849659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8" name="Fusione 7">
              <a:extLst>
                <a:ext uri="{FF2B5EF4-FFF2-40B4-BE49-F238E27FC236}">
                  <a16:creationId xmlns:a16="http://schemas.microsoft.com/office/drawing/2014/main" id="{0E64AC41-2F34-C44C-B1E3-0769313BE744}"/>
                </a:ext>
              </a:extLst>
            </p:cNvPr>
            <p:cNvSpPr/>
            <p:nvPr userDrawn="1"/>
          </p:nvSpPr>
          <p:spPr>
            <a:xfrm>
              <a:off x="2403554" y="3284984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9" name="Fusione 8">
              <a:extLst>
                <a:ext uri="{FF2B5EF4-FFF2-40B4-BE49-F238E27FC236}">
                  <a16:creationId xmlns:a16="http://schemas.microsoft.com/office/drawing/2014/main" id="{2E6B6B5D-A6D5-8E9F-9229-93282B4FC4C5}"/>
                </a:ext>
              </a:extLst>
            </p:cNvPr>
            <p:cNvSpPr/>
            <p:nvPr userDrawn="1"/>
          </p:nvSpPr>
          <p:spPr>
            <a:xfrm>
              <a:off x="2361856" y="3165583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0" name="Fusione 9">
              <a:extLst>
                <a:ext uri="{FF2B5EF4-FFF2-40B4-BE49-F238E27FC236}">
                  <a16:creationId xmlns:a16="http://schemas.microsoft.com/office/drawing/2014/main" id="{70D3090E-A415-6C9F-031A-9BC61E85B0C4}"/>
                </a:ext>
              </a:extLst>
            </p:cNvPr>
            <p:cNvSpPr/>
            <p:nvPr userDrawn="1"/>
          </p:nvSpPr>
          <p:spPr>
            <a:xfrm>
              <a:off x="2735832" y="2784564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1" name="Fusione 10">
              <a:extLst>
                <a:ext uri="{FF2B5EF4-FFF2-40B4-BE49-F238E27FC236}">
                  <a16:creationId xmlns:a16="http://schemas.microsoft.com/office/drawing/2014/main" id="{0AF28B91-CA14-5618-BD09-E7FC02AAD4BB}"/>
                </a:ext>
              </a:extLst>
            </p:cNvPr>
            <p:cNvSpPr/>
            <p:nvPr userDrawn="1"/>
          </p:nvSpPr>
          <p:spPr>
            <a:xfrm>
              <a:off x="2667226" y="2738827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2" name="Fusione 11">
              <a:extLst>
                <a:ext uri="{FF2B5EF4-FFF2-40B4-BE49-F238E27FC236}">
                  <a16:creationId xmlns:a16="http://schemas.microsoft.com/office/drawing/2014/main" id="{8A43669A-D5B0-501C-7285-2901A819A0F5}"/>
                </a:ext>
              </a:extLst>
            </p:cNvPr>
            <p:cNvSpPr/>
            <p:nvPr userDrawn="1"/>
          </p:nvSpPr>
          <p:spPr>
            <a:xfrm>
              <a:off x="8224317" y="1816002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3" name="Fusione 12">
              <a:extLst>
                <a:ext uri="{FF2B5EF4-FFF2-40B4-BE49-F238E27FC236}">
                  <a16:creationId xmlns:a16="http://schemas.microsoft.com/office/drawing/2014/main" id="{E37D5FB5-60DA-3861-85E6-215ACECC46D1}"/>
                </a:ext>
              </a:extLst>
            </p:cNvPr>
            <p:cNvSpPr/>
            <p:nvPr userDrawn="1"/>
          </p:nvSpPr>
          <p:spPr>
            <a:xfrm>
              <a:off x="8170503" y="1678790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4" name="Fusione 13">
              <a:extLst>
                <a:ext uri="{FF2B5EF4-FFF2-40B4-BE49-F238E27FC236}">
                  <a16:creationId xmlns:a16="http://schemas.microsoft.com/office/drawing/2014/main" id="{CAED4828-AD72-779C-74A1-F2442E316D97}"/>
                </a:ext>
              </a:extLst>
            </p:cNvPr>
            <p:cNvSpPr/>
            <p:nvPr userDrawn="1"/>
          </p:nvSpPr>
          <p:spPr>
            <a:xfrm>
              <a:off x="8307715" y="1732605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5" name="Fusione 14">
              <a:extLst>
                <a:ext uri="{FF2B5EF4-FFF2-40B4-BE49-F238E27FC236}">
                  <a16:creationId xmlns:a16="http://schemas.microsoft.com/office/drawing/2014/main" id="{50CEE1D3-555A-8C50-AA8C-0FE1DC91A91A}"/>
                </a:ext>
              </a:extLst>
            </p:cNvPr>
            <p:cNvSpPr/>
            <p:nvPr userDrawn="1"/>
          </p:nvSpPr>
          <p:spPr>
            <a:xfrm>
              <a:off x="8567348" y="1633053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6" name="Fusione 15">
              <a:extLst>
                <a:ext uri="{FF2B5EF4-FFF2-40B4-BE49-F238E27FC236}">
                  <a16:creationId xmlns:a16="http://schemas.microsoft.com/office/drawing/2014/main" id="{EA4555FF-6CDB-45F2-75B9-AF188A7F4219}"/>
                </a:ext>
              </a:extLst>
            </p:cNvPr>
            <p:cNvSpPr/>
            <p:nvPr userDrawn="1"/>
          </p:nvSpPr>
          <p:spPr>
            <a:xfrm>
              <a:off x="7964684" y="1938423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7" name="Fusione 16">
              <a:extLst>
                <a:ext uri="{FF2B5EF4-FFF2-40B4-BE49-F238E27FC236}">
                  <a16:creationId xmlns:a16="http://schemas.microsoft.com/office/drawing/2014/main" id="{13464F56-E97B-9006-CC98-07B4330A79D1}"/>
                </a:ext>
              </a:extLst>
            </p:cNvPr>
            <p:cNvSpPr/>
            <p:nvPr userDrawn="1"/>
          </p:nvSpPr>
          <p:spPr>
            <a:xfrm>
              <a:off x="8033290" y="2075635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8" name="Fusione 17">
              <a:extLst>
                <a:ext uri="{FF2B5EF4-FFF2-40B4-BE49-F238E27FC236}">
                  <a16:creationId xmlns:a16="http://schemas.microsoft.com/office/drawing/2014/main" id="{82712412-46BE-307F-4D9A-F3A6C478BCBB}"/>
                </a:ext>
              </a:extLst>
            </p:cNvPr>
            <p:cNvSpPr/>
            <p:nvPr userDrawn="1"/>
          </p:nvSpPr>
          <p:spPr>
            <a:xfrm>
              <a:off x="8224317" y="1961292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9" name="Fusione 18">
              <a:extLst>
                <a:ext uri="{FF2B5EF4-FFF2-40B4-BE49-F238E27FC236}">
                  <a16:creationId xmlns:a16="http://schemas.microsoft.com/office/drawing/2014/main" id="{D4BAFB76-38BA-A5D3-49D8-E7C63BC76DC2}"/>
                </a:ext>
              </a:extLst>
            </p:cNvPr>
            <p:cNvSpPr/>
            <p:nvPr userDrawn="1"/>
          </p:nvSpPr>
          <p:spPr>
            <a:xfrm>
              <a:off x="7918947" y="2258584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0" name="Fusione 19">
              <a:extLst>
                <a:ext uri="{FF2B5EF4-FFF2-40B4-BE49-F238E27FC236}">
                  <a16:creationId xmlns:a16="http://schemas.microsoft.com/office/drawing/2014/main" id="{EAD30230-57E1-08D3-E5DF-188EF53C7540}"/>
                </a:ext>
              </a:extLst>
            </p:cNvPr>
            <p:cNvSpPr/>
            <p:nvPr userDrawn="1"/>
          </p:nvSpPr>
          <p:spPr>
            <a:xfrm>
              <a:off x="7827472" y="2350059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1" name="Fusione 20">
              <a:extLst>
                <a:ext uri="{FF2B5EF4-FFF2-40B4-BE49-F238E27FC236}">
                  <a16:creationId xmlns:a16="http://schemas.microsoft.com/office/drawing/2014/main" id="{3ABCBACC-0EB6-D9BB-49A8-71EFB61A6608}"/>
                </a:ext>
              </a:extLst>
            </p:cNvPr>
            <p:cNvSpPr/>
            <p:nvPr userDrawn="1"/>
          </p:nvSpPr>
          <p:spPr>
            <a:xfrm>
              <a:off x="8147634" y="2121372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2" name="Fusione 21">
              <a:extLst>
                <a:ext uri="{FF2B5EF4-FFF2-40B4-BE49-F238E27FC236}">
                  <a16:creationId xmlns:a16="http://schemas.microsoft.com/office/drawing/2014/main" id="{C1678C5E-4FF6-DDB2-6E89-8CD3DD0EF795}"/>
                </a:ext>
              </a:extLst>
            </p:cNvPr>
            <p:cNvSpPr/>
            <p:nvPr userDrawn="1"/>
          </p:nvSpPr>
          <p:spPr>
            <a:xfrm>
              <a:off x="8284846" y="2113295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3" name="Fusione 22">
              <a:extLst>
                <a:ext uri="{FF2B5EF4-FFF2-40B4-BE49-F238E27FC236}">
                  <a16:creationId xmlns:a16="http://schemas.microsoft.com/office/drawing/2014/main" id="{88684107-5D00-AB43-1DF0-3048B995170C}"/>
                </a:ext>
              </a:extLst>
            </p:cNvPr>
            <p:cNvSpPr/>
            <p:nvPr userDrawn="1"/>
          </p:nvSpPr>
          <p:spPr>
            <a:xfrm>
              <a:off x="8216240" y="2181901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4" name="Fusione 23">
              <a:extLst>
                <a:ext uri="{FF2B5EF4-FFF2-40B4-BE49-F238E27FC236}">
                  <a16:creationId xmlns:a16="http://schemas.microsoft.com/office/drawing/2014/main" id="{CAD1CC06-D746-8B6D-EC89-0A5C5BD85995}"/>
                </a:ext>
              </a:extLst>
            </p:cNvPr>
            <p:cNvSpPr/>
            <p:nvPr userDrawn="1"/>
          </p:nvSpPr>
          <p:spPr>
            <a:xfrm>
              <a:off x="8079028" y="1961292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5" name="Fusione 24">
              <a:extLst>
                <a:ext uri="{FF2B5EF4-FFF2-40B4-BE49-F238E27FC236}">
                  <a16:creationId xmlns:a16="http://schemas.microsoft.com/office/drawing/2014/main" id="{6379E3AA-25C1-F304-C5F1-B3F3D8B01ED8}"/>
                </a:ext>
              </a:extLst>
            </p:cNvPr>
            <p:cNvSpPr/>
            <p:nvPr userDrawn="1"/>
          </p:nvSpPr>
          <p:spPr>
            <a:xfrm>
              <a:off x="8155711" y="1938423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40032BF1-3BEE-9961-A79D-CF3C604FE2F6}"/>
                </a:ext>
              </a:extLst>
            </p:cNvPr>
            <p:cNvSpPr/>
            <p:nvPr userDrawn="1"/>
          </p:nvSpPr>
          <p:spPr>
            <a:xfrm>
              <a:off x="8521610" y="1720488"/>
              <a:ext cx="80032" cy="80031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0D1FC6DD-D13D-17C5-AAA9-F27675C96E83}"/>
                </a:ext>
              </a:extLst>
            </p:cNvPr>
            <p:cNvSpPr/>
            <p:nvPr userDrawn="1"/>
          </p:nvSpPr>
          <p:spPr>
            <a:xfrm>
              <a:off x="8282490" y="1838871"/>
              <a:ext cx="80032" cy="80031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D3FBE277-CCE0-628A-D3F6-A7638499F416}"/>
                </a:ext>
              </a:extLst>
            </p:cNvPr>
            <p:cNvSpPr/>
            <p:nvPr userDrawn="1"/>
          </p:nvSpPr>
          <p:spPr>
            <a:xfrm>
              <a:off x="8273421" y="2191275"/>
              <a:ext cx="80032" cy="80031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5194C9F-87ED-D2AF-57CB-B31F70D1E64F}"/>
                </a:ext>
              </a:extLst>
            </p:cNvPr>
            <p:cNvSpPr/>
            <p:nvPr userDrawn="1"/>
          </p:nvSpPr>
          <p:spPr>
            <a:xfrm>
              <a:off x="8246513" y="2440519"/>
              <a:ext cx="80032" cy="80031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2AA78C03-B573-BD5F-440E-EB39B29965F8}"/>
                </a:ext>
              </a:extLst>
            </p:cNvPr>
            <p:cNvSpPr/>
            <p:nvPr userDrawn="1"/>
          </p:nvSpPr>
          <p:spPr>
            <a:xfrm>
              <a:off x="2813776" y="2691138"/>
              <a:ext cx="80032" cy="80031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/>
                <a:t> </a:t>
              </a:r>
            </a:p>
          </p:txBody>
        </p:sp>
        <p:sp>
          <p:nvSpPr>
            <p:cNvPr id="2" name="Fusione 1">
              <a:extLst>
                <a:ext uri="{FF2B5EF4-FFF2-40B4-BE49-F238E27FC236}">
                  <a16:creationId xmlns:a16="http://schemas.microsoft.com/office/drawing/2014/main" id="{63C1BDA5-C75E-43D0-3DB4-162A70EF1C9D}"/>
                </a:ext>
              </a:extLst>
            </p:cNvPr>
            <p:cNvSpPr/>
            <p:nvPr userDrawn="1"/>
          </p:nvSpPr>
          <p:spPr>
            <a:xfrm>
              <a:off x="2836895" y="2816932"/>
              <a:ext cx="83397" cy="83397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</p:grpSp>
    </p:spTree>
    <p:extLst>
      <p:ext uri="{BB962C8B-B14F-4D97-AF65-F5344CB8AC3E}">
        <p14:creationId xmlns:p14="http://schemas.microsoft.com/office/powerpoint/2010/main" val="4265978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atura&#10;&#10;Descrizione generata automaticamente">
            <a:extLst>
              <a:ext uri="{FF2B5EF4-FFF2-40B4-BE49-F238E27FC236}">
                <a16:creationId xmlns:a16="http://schemas.microsoft.com/office/drawing/2014/main" id="{2E34CB3A-7B9E-259C-EF16-AC5E78F43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" y="0"/>
            <a:ext cx="12189973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64C15C-0BC6-3D29-920D-B405BF148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200" y="360000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511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018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EF3BB-641B-D6D1-980F-25926AD5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Author date arial 10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20B596-A597-8B33-5660-3F8F5684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Title – Arial 10 Bold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436F8-6C80-E5F8-D384-4093AB03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8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89785" y="1600202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136402"/>
      </p:ext>
    </p:extLst>
  </p:cSld>
  <p:clrMapOvr>
    <a:masterClrMapping/>
  </p:clrMapOvr>
  <p:transition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09600" y="274639"/>
            <a:ext cx="10972800" cy="597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sz="3600" b="0" dirty="0"/>
          </a:p>
        </p:txBody>
      </p:sp>
    </p:spTree>
    <p:extLst>
      <p:ext uri="{BB962C8B-B14F-4D97-AF65-F5344CB8AC3E}">
        <p14:creationId xmlns:p14="http://schemas.microsoft.com/office/powerpoint/2010/main" val="1266829173"/>
      </p:ext>
    </p:extLst>
  </p:cSld>
  <p:clrMapOvr>
    <a:masterClrMapping/>
  </p:clrMapOvr>
  <p:transition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09600" y="274639"/>
            <a:ext cx="10972800" cy="597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GB" sz="3600" b="0" dirty="0"/>
          </a:p>
        </p:txBody>
      </p:sp>
    </p:spTree>
    <p:extLst>
      <p:ext uri="{BB962C8B-B14F-4D97-AF65-F5344CB8AC3E}">
        <p14:creationId xmlns:p14="http://schemas.microsoft.com/office/powerpoint/2010/main" val="1719707110"/>
      </p:ext>
    </p:extLst>
  </p:cSld>
  <p:clrMapOvr>
    <a:masterClrMapping/>
  </p:clrMapOvr>
  <p:transition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26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6">
            <a:extLst>
              <a:ext uri="{FF2B5EF4-FFF2-40B4-BE49-F238E27FC236}">
                <a16:creationId xmlns:a16="http://schemas.microsoft.com/office/drawing/2014/main" id="{37A30648-17FB-88B4-A032-0189DBF8C25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3718" y="831644"/>
            <a:ext cx="12168000" cy="0"/>
          </a:xfrm>
          <a:prstGeom prst="line">
            <a:avLst/>
          </a:prstGeom>
          <a:noFill/>
          <a:ln w="25400">
            <a:solidFill>
              <a:srgbClr val="1943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9" descr="logo">
            <a:extLst>
              <a:ext uri="{FF2B5EF4-FFF2-40B4-BE49-F238E27FC236}">
                <a16:creationId xmlns:a16="http://schemas.microsoft.com/office/drawing/2014/main" id="{D7733E0B-3CBA-C2AF-F5D8-D2B464D334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88" y="74407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53CAE96-BC64-B827-6DDA-3418C654F9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062" y="6453188"/>
            <a:ext cx="2177633" cy="40322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en-US" sz="1000">
                <a:solidFill>
                  <a:srgbClr val="000000"/>
                </a:solidFill>
                <a:ea typeface="Arial Unicode MS" pitchFamily="34" charset="-128"/>
              </a:rPr>
              <a:t>Carlo Gavazzi UK Ltd – June 2023				</a:t>
            </a:r>
            <a:endParaRPr lang="it-IT" altLang="en-US" sz="1000" b="1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0EF1CA6-E675-6ABD-56C2-ED74145A3C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98132" y="6453187"/>
            <a:ext cx="6352673" cy="40322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0">
                <a:solidFill>
                  <a:srgbClr val="000000"/>
                </a:solidFill>
                <a:ea typeface="Arial Unicode MS" pitchFamily="34" charset="-128"/>
              </a:rPr>
              <a:t>Energy Efficiency Monitoring and Active Control Solutions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25C3584-A0F9-6AFD-CB24-9C1D88601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73590" y="6463213"/>
            <a:ext cx="545348" cy="40322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8CB5E-FBED-430D-94A6-0C97913B7E36}" type="slidenum">
              <a:rPr lang="it-IT" altLang="en-US" sz="1000" b="1" smtClean="0">
                <a:solidFill>
                  <a:srgbClr val="000000"/>
                </a:solidFill>
                <a:ea typeface="Arial Unicode MS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it-IT" altLang="en-US" sz="1000" b="1">
              <a:solidFill>
                <a:srgbClr val="000000"/>
              </a:solidFill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9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8" r:id="rId5"/>
    <p:sldLayoutId id="2147483676" r:id="rId6"/>
    <p:sldLayoutId id="2147483677" r:id="rId7"/>
    <p:sldLayoutId id="2147483680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8B543-B2DF-36B0-920F-07BE92EDB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9969B-7E75-4637-901A-09F2DC83B3C0}" type="datetime1">
              <a:rPr lang="en-US" smtClean="0"/>
              <a:t>10/14/2024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A7B5D-686B-ABD4-7789-6936BDFD0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67A5-F437-0010-49C5-2AFBC161F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3536EB-346B-42D9-9EA8-E8215BA95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91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hyperlink" Target="https://www.gavazziautomation.com/fileadmin/docs/download_area/EM270_271_280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6.png"/><Relationship Id="rId3" Type="http://schemas.openxmlformats.org/officeDocument/2006/relationships/image" Target="../media/image15.jpeg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17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35.png"/><Relationship Id="rId1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8.t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svg"/><Relationship Id="rId9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svg"/><Relationship Id="rId11" Type="http://schemas.openxmlformats.org/officeDocument/2006/relationships/image" Target="../media/image104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6.svg"/><Relationship Id="rId9" Type="http://schemas.openxmlformats.org/officeDocument/2006/relationships/image" Target="../media/image9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hyperlink" Target="https://www.gavazziautomation.com/fileadmin/docs/download_area/OVERVIEW_ENERGY.pdf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microsoft.com/office/2007/relationships/hdphoto" Target="../media/hdphoto1.wdp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910F095-1182-96F9-A11E-19BE2834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486" y="6084358"/>
            <a:ext cx="4564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dirty="0">
                <a:solidFill>
                  <a:schemeClr val="bg1"/>
                </a:solidFill>
              </a:rPr>
              <a:t>15th October 2024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61D724-0903-2579-8158-A77845908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723" y="2825221"/>
            <a:ext cx="8420100" cy="133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en-GB" altLang="it-IT" sz="3200" b="1" dirty="0">
                <a:solidFill>
                  <a:schemeClr val="bg1"/>
                </a:solidFill>
              </a:rPr>
              <a:t>'Modern Metering Reporting and Occupier Recharges Overview'</a:t>
            </a:r>
            <a:endParaRPr lang="it-IT" altLang="it-I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6"/>
    </mc:Choice>
    <mc:Fallback xmlns="">
      <p:transition spd="slow" advTm="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Energy Meters &amp; Analysers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3A24A-C025-E635-4DF9-B60803EB2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3" b="89891" l="5577" r="94550">
                        <a14:foregroundMark x1="10013" y1="30874" x2="5577" y2="71311"/>
                        <a14:foregroundMark x1="5577" y1="71311" x2="14322" y2="74044"/>
                        <a14:foregroundMark x1="27757" y1="62295" x2="43473" y2="62842"/>
                        <a14:foregroundMark x1="51584" y1="61202" x2="74271" y2="64208"/>
                        <a14:foregroundMark x1="74271" y1="64208" x2="61597" y2="59290"/>
                        <a14:foregroundMark x1="77948" y1="20219" x2="76933" y2="19672"/>
                        <a14:foregroundMark x1="78454" y1="20492" x2="77948" y2="20219"/>
                        <a14:foregroundMark x1="79202" y1="20895" x2="78454" y2="20492"/>
                        <a14:foregroundMark x1="85633" y1="24361" x2="83933" y2="23445"/>
                        <a14:foregroundMark x1="91635" y1="27596" x2="90183" y2="26813"/>
                        <a14:foregroundMark x1="92583" y1="24863" x2="93409" y2="25137"/>
                        <a14:foregroundMark x1="90995" y1="24336" x2="92583" y2="24863"/>
                        <a14:foregroundMark x1="85168" y1="22404" x2="86166" y2="22735"/>
                        <a14:foregroundMark x1="84345" y1="22131" x2="85168" y2="22404"/>
                        <a14:foregroundMark x1="83387" y1="21813" x2="84345" y2="22131"/>
                        <a14:foregroundMark x1="76933" y1="19672" x2="79025" y2="20366"/>
                        <a14:foregroundMark x1="93459" y1="26503" x2="94550" y2="56011"/>
                        <a14:foregroundMark x1="93449" y1="26230" x2="93459" y2="26503"/>
                        <a14:foregroundMark x1="93439" y1="25956" x2="93449" y2="26230"/>
                        <a14:foregroundMark x1="93429" y1="25683" x2="93439" y2="25956"/>
                        <a14:foregroundMark x1="93409" y1="25137" x2="93429" y2="25683"/>
                        <a14:foregroundMark x1="94550" y1="56011" x2="89531" y2="28034"/>
                        <a14:foregroundMark x1="92396" y1="26503" x2="92522" y2="29508"/>
                        <a14:foregroundMark x1="92385" y1="26230" x2="92396" y2="26503"/>
                        <a14:foregroundMark x1="92373" y1="25956" x2="92385" y2="26230"/>
                        <a14:foregroundMark x1="92361" y1="25683" x2="92373" y2="25956"/>
                        <a14:foregroundMark x1="92338" y1="25137" x2="92361" y2="25683"/>
                        <a14:foregroundMark x1="92326" y1="24863" x2="92338" y2="25137"/>
                        <a14:foregroundMark x1="92303" y1="24317" x2="92326" y2="24863"/>
                        <a14:foregroundMark x1="92292" y1="24044" x2="92303" y2="24317"/>
                        <a14:foregroundMark x1="92269" y1="23497" x2="92292" y2="24044"/>
                        <a14:foregroundMark x1="49551" y1="18442" x2="47654" y2="18033"/>
                        <a14:foregroundMark x1="49949" y1="18528" x2="49789" y2="18494"/>
                        <a14:foregroundMark x1="53991" y1="19399" x2="52262" y2="19026"/>
                        <a14:foregroundMark x1="55257" y1="19672" x2="53991" y2="19399"/>
                        <a14:foregroundMark x1="56528" y1="19946" x2="55257" y2="19672"/>
                        <a14:backgroundMark x1="86185" y1="22678" x2="91001" y2="24317"/>
                        <a14:backgroundMark x1="86185" y1="22404" x2="85678" y2="20492"/>
                        <a14:backgroundMark x1="82763" y1="19945" x2="79341" y2="21311"/>
                        <a14:backgroundMark x1="91128" y1="25137" x2="91128" y2="25137"/>
                        <a14:backgroundMark x1="91255" y1="24863" x2="91255" y2="24863"/>
                        <a14:backgroundMark x1="91381" y1="24863" x2="91381" y2="24863"/>
                        <a14:backgroundMark x1="91888" y1="25137" x2="91888" y2="25137"/>
                        <a14:backgroundMark x1="91508" y1="24044" x2="91508" y2="24044"/>
                        <a14:backgroundMark x1="91508" y1="24317" x2="91508" y2="24317"/>
                        <a14:backgroundMark x1="91001" y1="24317" x2="91001" y2="24317"/>
                        <a14:backgroundMark x1="91381" y1="24317" x2="91381" y2="24317"/>
                        <a14:backgroundMark x1="85932" y1="22404" x2="85932" y2="22404"/>
                        <a14:backgroundMark x1="85678" y1="22404" x2="85678" y2="22404"/>
                        <a14:backgroundMark x1="85551" y1="22404" x2="85551" y2="22404"/>
                        <a14:backgroundMark x1="85425" y1="22404" x2="85425" y2="22404"/>
                        <a14:backgroundMark x1="85298" y1="22131" x2="85298" y2="22131"/>
                        <a14:backgroundMark x1="85044" y1="21585" x2="85044" y2="21585"/>
                        <a14:backgroundMark x1="85678" y1="22951" x2="85678" y2="22951"/>
                        <a14:backgroundMark x1="85805" y1="23224" x2="85805" y2="23224"/>
                        <a14:backgroundMark x1="79341" y1="20492" x2="79341" y2="20492"/>
                        <a14:backgroundMark x1="79087" y1="20492" x2="79087" y2="20492"/>
                        <a14:backgroundMark x1="79087" y1="21038" x2="79087" y2="21038"/>
                        <a14:backgroundMark x1="79087" y1="21585" x2="79087" y2="21585"/>
                        <a14:backgroundMark x1="79087" y1="20219" x2="79087" y2="20219"/>
                        <a14:backgroundMark x1="79087" y1="19672" x2="79087" y2="19672"/>
                        <a14:backgroundMark x1="93409" y1="26503" x2="93409" y2="26503"/>
                        <a14:backgroundMark x1="93663" y1="26503" x2="93663" y2="26503"/>
                        <a14:backgroundMark x1="93663" y1="26503" x2="93663" y2="26503"/>
                        <a14:backgroundMark x1="93663" y1="25956" x2="93663" y2="25956"/>
                        <a14:backgroundMark x1="93663" y1="25683" x2="93663" y2="25683"/>
                        <a14:backgroundMark x1="93536" y1="25137" x2="93536" y2="25137"/>
                        <a14:backgroundMark x1="93536" y1="26230" x2="93536" y2="26230"/>
                        <a14:backgroundMark x1="93409" y1="25956" x2="93409" y2="25956"/>
                        <a14:backgroundMark x1="91888" y1="24317" x2="91888" y2="24317"/>
                        <a14:backgroundMark x1="82636" y1="53279" x2="82636" y2="58743"/>
                        <a14:backgroundMark x1="74905" y1="50820" x2="75032" y2="56831"/>
                        <a14:backgroundMark x1="58682" y1="20219" x2="56654" y2="18852"/>
                        <a14:backgroundMark x1="57034" y1="19945" x2="56527" y2="19945"/>
                        <a14:backgroundMark x1="55894" y1="20219" x2="55894" y2="20219"/>
                        <a14:backgroundMark x1="56527" y1="19945" x2="56527" y2="19945"/>
                        <a14:backgroundMark x1="56527" y1="20492" x2="56527" y2="20492"/>
                        <a14:backgroundMark x1="56401" y1="20492" x2="56401" y2="20492"/>
                        <a14:backgroundMark x1="56020" y1="20219" x2="56020" y2="20219"/>
                        <a14:backgroundMark x1="56020" y1="20219" x2="56020" y2="20219"/>
                        <a14:backgroundMark x1="56020" y1="19672" x2="56020" y2="19672"/>
                        <a14:backgroundMark x1="56147" y1="19399" x2="56147" y2="19399"/>
                        <a14:backgroundMark x1="56274" y1="19945" x2="56274" y2="19945"/>
                        <a14:backgroundMark x1="56274" y1="19945" x2="56274" y2="19945"/>
                        <a14:backgroundMark x1="56781" y1="20492" x2="56781" y2="20492"/>
                        <a14:backgroundMark x1="52218" y1="18852" x2="49683" y2="17486"/>
                        <a14:backgroundMark x1="49683" y1="18033" x2="49683" y2="18033"/>
                        <a14:backgroundMark x1="49556" y1="18306" x2="49556" y2="18852"/>
                        <a14:backgroundMark x1="49937" y1="18852" x2="49937" y2="18852"/>
                        <a14:backgroundMark x1="50063" y1="18852" x2="50063" y2="18852"/>
                        <a14:backgroundMark x1="50063" y1="18306" x2="50063" y2="18306"/>
                        <a14:backgroundMark x1="50063" y1="18033" x2="50063" y2="18033"/>
                        <a14:backgroundMark x1="49683" y1="18306" x2="49683" y2="18306"/>
                        <a14:backgroundMark x1="49303" y1="18306" x2="49303" y2="18306"/>
                        <a14:backgroundMark x1="49049" y1="18579" x2="49049" y2="18579"/>
                        <a14:backgroundMark x1="49049" y1="18033" x2="49049" y2="18033"/>
                        <a14:backgroundMark x1="49430" y1="18306" x2="49430" y2="18306"/>
                        <a14:backgroundMark x1="49430" y1="18852" x2="49430" y2="18852"/>
                        <a14:backgroundMark x1="49430" y1="18852" x2="49683" y2="18852"/>
                        <a14:backgroundMark x1="49810" y1="18852" x2="49810" y2="18852"/>
                        <a14:backgroundMark x1="46134" y1="16940" x2="46895" y2="17486"/>
                        <a14:backgroundMark x1="46895" y1="18306" x2="46895" y2="18306"/>
                        <a14:backgroundMark x1="46895" y1="18033" x2="46895" y2="18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2" y="4822948"/>
            <a:ext cx="3321743" cy="154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86EC7-4268-4DF2-4979-47A5BE18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7" y="3229936"/>
            <a:ext cx="3044306" cy="2378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239D61-2B68-7226-10ED-3F4FF2B6D2BF}"/>
              </a:ext>
            </a:extLst>
          </p:cNvPr>
          <p:cNvGrpSpPr/>
          <p:nvPr/>
        </p:nvGrpSpPr>
        <p:grpSpPr>
          <a:xfrm>
            <a:off x="8278984" y="3990846"/>
            <a:ext cx="3273597" cy="2762642"/>
            <a:chOff x="8276174" y="3408463"/>
            <a:chExt cx="3633526" cy="3294202"/>
          </a:xfrm>
        </p:grpSpPr>
        <p:pic>
          <p:nvPicPr>
            <p:cNvPr id="12" name="Picture 5" descr="D:\ANDREA\Lanci\B06-15 EM280 TCD06BX\Pictures\TCD06X_EM200series 72.png">
              <a:extLst>
                <a:ext uri="{FF2B5EF4-FFF2-40B4-BE49-F238E27FC236}">
                  <a16:creationId xmlns:a16="http://schemas.microsoft.com/office/drawing/2014/main" id="{2B44A547-477A-C9CA-6B1F-A8F9C1B52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8621" y="3408463"/>
              <a:ext cx="3172784" cy="19844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magine 3">
              <a:extLst>
                <a:ext uri="{FF2B5EF4-FFF2-40B4-BE49-F238E27FC236}">
                  <a16:creationId xmlns:a16="http://schemas.microsoft.com/office/drawing/2014/main" id="{CAA5F75E-5035-CCD5-A0DA-DD28A86CD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76174" y="4678201"/>
              <a:ext cx="1335579" cy="19856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5">
              <a:extLst>
                <a:ext uri="{FF2B5EF4-FFF2-40B4-BE49-F238E27FC236}">
                  <a16:creationId xmlns:a16="http://schemas.microsoft.com/office/drawing/2014/main" id="{31DA0D11-A51F-9F43-28FD-6261B0058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7962" y="5084001"/>
              <a:ext cx="2071738" cy="16186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FA249D1D-D12E-0B77-2B48-C059535192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4326" y="1202950"/>
            <a:ext cx="2074063" cy="28971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D7D21B-D016-CE0C-D47C-03AA03424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28" y="1302324"/>
            <a:ext cx="3404796" cy="209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EF7F5AC-1D33-7D14-E97C-DD6DD457F2D1}"/>
              </a:ext>
            </a:extLst>
          </p:cNvPr>
          <p:cNvSpPr txBox="1">
            <a:spLocks/>
          </p:cNvSpPr>
          <p:nvPr/>
        </p:nvSpPr>
        <p:spPr>
          <a:xfrm>
            <a:off x="233025" y="1107960"/>
            <a:ext cx="8496943" cy="4966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latin typeface="+mj-lt"/>
              </a:rPr>
              <a:t>Hardware Selection is vital for:</a:t>
            </a:r>
          </a:p>
          <a:p>
            <a:r>
              <a:rPr lang="en-GB" sz="1400" dirty="0">
                <a:latin typeface="+mj-lt"/>
              </a:rPr>
              <a:t>System integrity – High Accuracy</a:t>
            </a:r>
          </a:p>
          <a:p>
            <a:r>
              <a:rPr lang="en-GB" sz="1400" dirty="0">
                <a:latin typeface="+mj-lt"/>
              </a:rPr>
              <a:t>Reliability </a:t>
            </a:r>
          </a:p>
          <a:p>
            <a:r>
              <a:rPr lang="en-GB" sz="1400" dirty="0">
                <a:latin typeface="+mj-lt"/>
              </a:rPr>
              <a:t>Data purity</a:t>
            </a:r>
          </a:p>
          <a:p>
            <a:r>
              <a:rPr lang="en-GB" sz="1400" dirty="0">
                <a:latin typeface="+mj-lt"/>
              </a:rPr>
              <a:t>Confidence</a:t>
            </a:r>
          </a:p>
          <a:p>
            <a:endParaRPr lang="en-GB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latin typeface="+mj-lt"/>
              </a:rPr>
              <a:t>The key components:</a:t>
            </a:r>
          </a:p>
          <a:p>
            <a:r>
              <a:rPr lang="en-GB" sz="1400" dirty="0"/>
              <a:t>Meter – Minimum class 1 (1%) for MID</a:t>
            </a:r>
          </a:p>
          <a:p>
            <a:r>
              <a:rPr lang="en-GB" sz="1400" dirty="0"/>
              <a:t>CT’s – Current, mV or direct connect</a:t>
            </a:r>
          </a:p>
          <a:p>
            <a:r>
              <a:rPr lang="en-GB" sz="1400" dirty="0"/>
              <a:t>Cabling &amp; Communication – RS485, Ethernet</a:t>
            </a:r>
          </a:p>
          <a:p>
            <a:pPr marL="0" indent="0">
              <a:buNone/>
            </a:pPr>
            <a:r>
              <a:rPr lang="en-GB" sz="1400" dirty="0"/>
              <a:t>     Pulse, Modbus, Ethernet, BACnet, Wireless, </a:t>
            </a:r>
            <a:r>
              <a:rPr lang="en-GB" sz="1400" dirty="0" err="1"/>
              <a:t>LoRaWAN</a:t>
            </a:r>
            <a:endParaRPr lang="en-GB" sz="1400" dirty="0"/>
          </a:p>
          <a:p>
            <a:r>
              <a:rPr lang="en-GB" sz="1400" dirty="0"/>
              <a:t>Data Logger/ Ethernet Gateway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0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DE41C99-E293-9A4F-95AB-55F6A80F0466}"/>
              </a:ext>
            </a:extLst>
          </p:cNvPr>
          <p:cNvSpPr/>
          <p:nvPr/>
        </p:nvSpPr>
        <p:spPr>
          <a:xfrm>
            <a:off x="5899063" y="863091"/>
            <a:ext cx="6088834" cy="5663012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2707E5-F6F7-FA15-9AAA-0FFE879A15E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0917" y="1063068"/>
            <a:ext cx="5646738" cy="473186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1600" dirty="0">
                <a:latin typeface="Arial"/>
                <a:cs typeface="Arial"/>
              </a:rPr>
              <a:t>Single and three phase, DIN Rail or panel mounting</a:t>
            </a:r>
          </a:p>
          <a:p>
            <a:pPr lvl="1"/>
            <a:endParaRPr lang="en-US" sz="1400" i="0" u="none" strike="noStrike" baseline="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400" i="0" u="none" strike="noStrike" baseline="0" dirty="0">
                <a:latin typeface="+mj-lt"/>
                <a:cs typeface="Arial" panose="020B0604020202020204" pitchFamily="34" charset="0"/>
              </a:rPr>
              <a:t>Current input or direct connection</a:t>
            </a:r>
          </a:p>
          <a:p>
            <a:pPr lvl="1"/>
            <a:endParaRPr lang="en-US" sz="1400" i="0" u="none" strike="noStrike" baseline="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400" i="0" u="none" strike="noStrike" baseline="0" dirty="0">
                <a:latin typeface="+mj-lt"/>
                <a:cs typeface="Arial" panose="020B0604020202020204" pitchFamily="34" charset="0"/>
              </a:rPr>
              <a:t>RS485 Modbus port, M-Bus communication or digital output (pulse or alarm)</a:t>
            </a:r>
          </a:p>
          <a:p>
            <a:pPr lvl="1"/>
            <a:endParaRPr lang="en-GB" sz="1400" b="0" dirty="0">
              <a:latin typeface="+mj-lt"/>
            </a:endParaRPr>
          </a:p>
          <a:p>
            <a:pPr lvl="1"/>
            <a:r>
              <a:rPr lang="en-US" sz="1400" dirty="0">
                <a:latin typeface="+mj-lt"/>
                <a:cs typeface="Arial" panose="020B0604020202020204" pitchFamily="34" charset="0"/>
              </a:rPr>
              <a:t>Class 1 (kWh), 0.5% RDG (V,A) – </a:t>
            </a:r>
          </a:p>
          <a:p>
            <a:pPr lvl="1"/>
            <a:r>
              <a:rPr lang="en-US" sz="1400" dirty="0">
                <a:latin typeface="+mj-lt"/>
                <a:cs typeface="Arial" panose="020B0604020202020204" pitchFamily="34" charset="0"/>
              </a:rPr>
              <a:t>Class 0.5S (kWh), 0.3% (A), 0.2% (V) </a:t>
            </a:r>
          </a:p>
          <a:p>
            <a:pPr lvl="1"/>
            <a:endParaRPr lang="en-US" sz="1400" i="0" u="none" strike="noStrike" baseline="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pl-PL" sz="1400" b="0" dirty="0">
                <a:latin typeface="+mj-lt"/>
              </a:rPr>
              <a:t>Energy measurements (imported/exported): total kWh, kvarh, kVAh; partial kWh, kvarh, kVAh. Total kWh by phase </a:t>
            </a:r>
            <a:endParaRPr lang="en-GB" sz="1400" b="0" dirty="0">
              <a:latin typeface="+mj-lt"/>
            </a:endParaRPr>
          </a:p>
          <a:p>
            <a:pPr lvl="1"/>
            <a:endParaRPr lang="pl-PL" sz="1400" b="0" dirty="0">
              <a:latin typeface="+mj-lt"/>
            </a:endParaRPr>
          </a:p>
          <a:p>
            <a:pPr lvl="1"/>
            <a:r>
              <a:rPr lang="en-US" sz="1400" dirty="0">
                <a:latin typeface="+mj-lt"/>
                <a:cs typeface="Arial"/>
              </a:rPr>
              <a:t>E</a:t>
            </a:r>
            <a:r>
              <a:rPr lang="en-US" sz="1400" i="0" u="none" strike="noStrike" baseline="0" dirty="0">
                <a:latin typeface="+mj-lt"/>
                <a:cs typeface="Arial"/>
              </a:rPr>
              <a:t>lectromechanical display or unique LCD backlit display with either 7 or 8 digits energy readouts</a:t>
            </a:r>
          </a:p>
          <a:p>
            <a:pPr lvl="1"/>
            <a:endParaRPr lang="en-US" sz="1400" i="0" u="none" strike="noStrike" baseline="0" dirty="0">
              <a:latin typeface="+mj-lt"/>
              <a:cs typeface="Arial"/>
            </a:endParaRPr>
          </a:p>
          <a:p>
            <a:pPr lvl="1"/>
            <a:r>
              <a:rPr lang="en-GB" altLang="en-US" sz="1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Current and voltage THD (up to 32nd harmonic)</a:t>
            </a:r>
          </a:p>
          <a:p>
            <a:pPr lvl="1"/>
            <a:endParaRPr lang="en-US" sz="1400" i="0" u="none" strike="noStrike" baseline="0" dirty="0">
              <a:latin typeface="+mj-lt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+mj-lt"/>
                <a:cs typeface="Arial" panose="020B0604020202020204" pitchFamily="34" charset="0"/>
              </a:rPr>
              <a:t>Approvals CE, 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cULus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, UKCA, MID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Energy Meters &amp; Power Analysers</a:t>
            </a:r>
          </a:p>
        </p:txBody>
      </p:sp>
      <p:pic>
        <p:nvPicPr>
          <p:cNvPr id="12" name="Immagine 3">
            <a:extLst>
              <a:ext uri="{FF2B5EF4-FFF2-40B4-BE49-F238E27FC236}">
                <a16:creationId xmlns:a16="http://schemas.microsoft.com/office/drawing/2014/main" id="{03EAA4E9-5E9B-BD45-6D69-74D04F3E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69" y="4395712"/>
            <a:ext cx="1714430" cy="206123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3">
            <a:extLst>
              <a:ext uri="{FF2B5EF4-FFF2-40B4-BE49-F238E27FC236}">
                <a16:creationId xmlns:a16="http://schemas.microsoft.com/office/drawing/2014/main" id="{17999A07-0F1D-7C1F-F404-A9272769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37" y="4350303"/>
            <a:ext cx="1751937" cy="21066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white device with a display&#10;&#10;Description automatically generated">
            <a:extLst>
              <a:ext uri="{FF2B5EF4-FFF2-40B4-BE49-F238E27FC236}">
                <a16:creationId xmlns:a16="http://schemas.microsoft.com/office/drawing/2014/main" id="{1245A806-1AB8-13B3-81E3-B4F13C4BB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114" y="2839876"/>
            <a:ext cx="1289533" cy="216044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C03593-391A-5E3C-ADEE-AD115B3863AC}"/>
              </a:ext>
            </a:extLst>
          </p:cNvPr>
          <p:cNvGrpSpPr/>
          <p:nvPr/>
        </p:nvGrpSpPr>
        <p:grpSpPr>
          <a:xfrm>
            <a:off x="11608782" y="3993054"/>
            <a:ext cx="379115" cy="1376954"/>
            <a:chOff x="5770585" y="4045077"/>
            <a:chExt cx="565868" cy="166053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10DA2F7-ECEA-3FA2-DBB0-25C9013A9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64" b="20145"/>
            <a:stretch/>
          </p:blipFill>
          <p:spPr bwMode="auto">
            <a:xfrm>
              <a:off x="5770585" y="4045077"/>
              <a:ext cx="412109" cy="213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mmagine che contiene testo, segnale, grafica vettoriale&#10;&#10;Descrizione generata automaticamente">
              <a:extLst>
                <a:ext uri="{FF2B5EF4-FFF2-40B4-BE49-F238E27FC236}">
                  <a16:creationId xmlns:a16="http://schemas.microsoft.com/office/drawing/2014/main" id="{E99CFD1D-245C-A90E-D905-7F7C940B1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184" y="4893638"/>
              <a:ext cx="261806" cy="24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Immagine che contiene testo, esterni, segnale&#10;&#10;Descrizione generata automaticamente">
              <a:extLst>
                <a:ext uri="{FF2B5EF4-FFF2-40B4-BE49-F238E27FC236}">
                  <a16:creationId xmlns:a16="http://schemas.microsoft.com/office/drawing/2014/main" id="{A71A33B5-64A3-34A3-B347-78B2BB86B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818" y="5193036"/>
              <a:ext cx="539635" cy="51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748C99C4-95B3-6B57-A8BE-3C979962D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28" b="-3836"/>
            <a:stretch/>
          </p:blipFill>
          <p:spPr bwMode="auto">
            <a:xfrm>
              <a:off x="5860562" y="4434561"/>
              <a:ext cx="362358" cy="33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E4A6D2-BD5D-0F70-16CC-FE64108465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0341" y="2921051"/>
            <a:ext cx="1608790" cy="17036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3923EB-46B5-D261-2BB7-318A166E7200}"/>
              </a:ext>
            </a:extLst>
          </p:cNvPr>
          <p:cNvGrpSpPr/>
          <p:nvPr/>
        </p:nvGrpSpPr>
        <p:grpSpPr>
          <a:xfrm>
            <a:off x="6331751" y="831643"/>
            <a:ext cx="4884372" cy="1956912"/>
            <a:chOff x="5502657" y="3612187"/>
            <a:chExt cx="6585167" cy="2577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80788D-8494-7981-80BE-2EB0E1DAB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02657" y="3612187"/>
              <a:ext cx="2477803" cy="2577294"/>
            </a:xfrm>
            <a:prstGeom prst="rect">
              <a:avLst/>
            </a:prstGeom>
          </p:spPr>
        </p:pic>
        <p:pic>
          <p:nvPicPr>
            <p:cNvPr id="6" name="Immagine 4" descr="WM30 3_4.gif">
              <a:extLst>
                <a:ext uri="{FF2B5EF4-FFF2-40B4-BE49-F238E27FC236}">
                  <a16:creationId xmlns:a16="http://schemas.microsoft.com/office/drawing/2014/main" id="{70A53F38-3B25-DA8F-1B99-F5C47D411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30615" y="3857412"/>
              <a:ext cx="1945439" cy="20934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magine 6" descr="WM40 3_4 w op white low.jpg">
              <a:extLst>
                <a:ext uri="{FF2B5EF4-FFF2-40B4-BE49-F238E27FC236}">
                  <a16:creationId xmlns:a16="http://schemas.microsoft.com/office/drawing/2014/main" id="{3335EDDB-F9A7-3945-0433-EB1F95A6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31058" y="3884429"/>
              <a:ext cx="2056766" cy="2234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158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79934" y="1194801"/>
            <a:ext cx="9066212" cy="4104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Current Transformers (CT’s)</a:t>
            </a:r>
          </a:p>
          <a:p>
            <a:r>
              <a:rPr lang="en-GB" sz="1800" dirty="0"/>
              <a:t>Sized on primary current with secondary output</a:t>
            </a:r>
          </a:p>
          <a:p>
            <a:r>
              <a:rPr lang="en-GB" sz="1800" dirty="0"/>
              <a:t>Secondary output can be current output or millivolts</a:t>
            </a:r>
          </a:p>
          <a:p>
            <a:r>
              <a:rPr lang="en-GB" sz="1800" dirty="0"/>
              <a:t>Available as solid core or split core</a:t>
            </a:r>
          </a:p>
          <a:p>
            <a:pPr marL="793750" lvl="1" indent="-342900"/>
            <a:r>
              <a:rPr lang="en-GB" sz="1800" dirty="0"/>
              <a:t>Difficult to achieve good accuracy with split core CT’s on low primary currents.  </a:t>
            </a:r>
          </a:p>
          <a:p>
            <a:r>
              <a:rPr lang="en-GB" sz="1800" dirty="0"/>
              <a:t>CT Accuracy Class</a:t>
            </a:r>
          </a:p>
          <a:p>
            <a:pPr lvl="1" indent="-342900"/>
            <a:r>
              <a:rPr lang="en-GB" sz="1800" dirty="0"/>
              <a:t>0.5, 1, or 3% </a:t>
            </a:r>
            <a:endParaRPr lang="en-GB" sz="1800" b="1" dirty="0"/>
          </a:p>
          <a:p>
            <a:pPr lvl="1" indent="-342900"/>
            <a:r>
              <a:rPr lang="en-GB" sz="1800" dirty="0"/>
              <a:t>CSA of CT cabling to be sized in accordance with  CT burden (VA) requirements</a:t>
            </a:r>
          </a:p>
          <a:p>
            <a:pPr lvl="1" indent="-342900"/>
            <a:r>
              <a:rPr lang="en-GB" sz="1800" dirty="0"/>
              <a:t>Minimum Class 1 CT required for MID</a:t>
            </a:r>
          </a:p>
          <a:p>
            <a:r>
              <a:rPr lang="en-GB" sz="1800" dirty="0"/>
              <a:t>Correct installation is vital: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CT Orientation and phase rotation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27804" y="233483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+mn-lt"/>
              </a:rPr>
              <a:t>Hardware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34" r="18515"/>
          <a:stretch/>
        </p:blipFill>
        <p:spPr>
          <a:xfrm>
            <a:off x="8920193" y="4592120"/>
            <a:ext cx="1016061" cy="1650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243" y="4129271"/>
            <a:ext cx="1234948" cy="1706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368" y="2678712"/>
            <a:ext cx="1808698" cy="1450559"/>
          </a:xfrm>
          <a:prstGeom prst="rect">
            <a:avLst/>
          </a:prstGeom>
        </p:spPr>
      </p:pic>
      <p:pic>
        <p:nvPicPr>
          <p:cNvPr id="8" name="Picture 2" descr="C:\Users\mtollardo\AppData\Local\Temp\notes758E9C\3rog piccoli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4060" y="1565136"/>
            <a:ext cx="1539410" cy="11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E5591-687E-DAF1-A78A-878DD005A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63" b="89891" l="5577" r="94550">
                        <a14:foregroundMark x1="10013" y1="30874" x2="5577" y2="71311"/>
                        <a14:foregroundMark x1="5577" y1="71311" x2="14322" y2="74044"/>
                        <a14:foregroundMark x1="27757" y1="62295" x2="43473" y2="62842"/>
                        <a14:foregroundMark x1="51584" y1="61202" x2="74271" y2="64208"/>
                        <a14:foregroundMark x1="74271" y1="64208" x2="61597" y2="59290"/>
                        <a14:foregroundMark x1="77948" y1="20219" x2="76933" y2="19672"/>
                        <a14:foregroundMark x1="78454" y1="20492" x2="77948" y2="20219"/>
                        <a14:foregroundMark x1="79202" y1="20895" x2="78454" y2="20492"/>
                        <a14:foregroundMark x1="85633" y1="24361" x2="83933" y2="23445"/>
                        <a14:foregroundMark x1="91635" y1="27596" x2="90183" y2="26813"/>
                        <a14:foregroundMark x1="92583" y1="24863" x2="93409" y2="25137"/>
                        <a14:foregroundMark x1="90995" y1="24336" x2="92583" y2="24863"/>
                        <a14:foregroundMark x1="85168" y1="22404" x2="86166" y2="22735"/>
                        <a14:foregroundMark x1="84345" y1="22131" x2="85168" y2="22404"/>
                        <a14:foregroundMark x1="83387" y1="21813" x2="84345" y2="22131"/>
                        <a14:foregroundMark x1="76933" y1="19672" x2="79025" y2="20366"/>
                        <a14:foregroundMark x1="93459" y1="26503" x2="94550" y2="56011"/>
                        <a14:foregroundMark x1="93449" y1="26230" x2="93459" y2="26503"/>
                        <a14:foregroundMark x1="93439" y1="25956" x2="93449" y2="26230"/>
                        <a14:foregroundMark x1="93429" y1="25683" x2="93439" y2="25956"/>
                        <a14:foregroundMark x1="93409" y1="25137" x2="93429" y2="25683"/>
                        <a14:foregroundMark x1="94550" y1="56011" x2="89531" y2="28034"/>
                        <a14:foregroundMark x1="92396" y1="26503" x2="92522" y2="29508"/>
                        <a14:foregroundMark x1="92385" y1="26230" x2="92396" y2="26503"/>
                        <a14:foregroundMark x1="92373" y1="25956" x2="92385" y2="26230"/>
                        <a14:foregroundMark x1="92361" y1="25683" x2="92373" y2="25956"/>
                        <a14:foregroundMark x1="92338" y1="25137" x2="92361" y2="25683"/>
                        <a14:foregroundMark x1="92326" y1="24863" x2="92338" y2="25137"/>
                        <a14:foregroundMark x1="92303" y1="24317" x2="92326" y2="24863"/>
                        <a14:foregroundMark x1="92292" y1="24044" x2="92303" y2="24317"/>
                        <a14:foregroundMark x1="92269" y1="23497" x2="92292" y2="24044"/>
                        <a14:foregroundMark x1="49551" y1="18442" x2="47654" y2="18033"/>
                        <a14:foregroundMark x1="49949" y1="18528" x2="49789" y2="18494"/>
                        <a14:foregroundMark x1="53991" y1="19399" x2="52262" y2="19026"/>
                        <a14:foregroundMark x1="55257" y1="19672" x2="53991" y2="19399"/>
                        <a14:foregroundMark x1="56528" y1="19946" x2="55257" y2="19672"/>
                        <a14:backgroundMark x1="86185" y1="22678" x2="91001" y2="24317"/>
                        <a14:backgroundMark x1="86185" y1="22404" x2="85678" y2="20492"/>
                        <a14:backgroundMark x1="82763" y1="19945" x2="79341" y2="21311"/>
                        <a14:backgroundMark x1="91128" y1="25137" x2="91128" y2="25137"/>
                        <a14:backgroundMark x1="91255" y1="24863" x2="91255" y2="24863"/>
                        <a14:backgroundMark x1="91381" y1="24863" x2="91381" y2="24863"/>
                        <a14:backgroundMark x1="91888" y1="25137" x2="91888" y2="25137"/>
                        <a14:backgroundMark x1="91508" y1="24044" x2="91508" y2="24044"/>
                        <a14:backgroundMark x1="91508" y1="24317" x2="91508" y2="24317"/>
                        <a14:backgroundMark x1="91001" y1="24317" x2="91001" y2="24317"/>
                        <a14:backgroundMark x1="91381" y1="24317" x2="91381" y2="24317"/>
                        <a14:backgroundMark x1="85932" y1="22404" x2="85932" y2="22404"/>
                        <a14:backgroundMark x1="85678" y1="22404" x2="85678" y2="22404"/>
                        <a14:backgroundMark x1="85551" y1="22404" x2="85551" y2="22404"/>
                        <a14:backgroundMark x1="85425" y1="22404" x2="85425" y2="22404"/>
                        <a14:backgroundMark x1="85298" y1="22131" x2="85298" y2="22131"/>
                        <a14:backgroundMark x1="85044" y1="21585" x2="85044" y2="21585"/>
                        <a14:backgroundMark x1="85678" y1="22951" x2="85678" y2="22951"/>
                        <a14:backgroundMark x1="85805" y1="23224" x2="85805" y2="23224"/>
                        <a14:backgroundMark x1="79341" y1="20492" x2="79341" y2="20492"/>
                        <a14:backgroundMark x1="79087" y1="20492" x2="79087" y2="20492"/>
                        <a14:backgroundMark x1="79087" y1="21038" x2="79087" y2="21038"/>
                        <a14:backgroundMark x1="79087" y1="21585" x2="79087" y2="21585"/>
                        <a14:backgroundMark x1="79087" y1="20219" x2="79087" y2="20219"/>
                        <a14:backgroundMark x1="79087" y1="19672" x2="79087" y2="19672"/>
                        <a14:backgroundMark x1="93409" y1="26503" x2="93409" y2="26503"/>
                        <a14:backgroundMark x1="93663" y1="26503" x2="93663" y2="26503"/>
                        <a14:backgroundMark x1="93663" y1="26503" x2="93663" y2="26503"/>
                        <a14:backgroundMark x1="93663" y1="25956" x2="93663" y2="25956"/>
                        <a14:backgroundMark x1="93663" y1="25683" x2="93663" y2="25683"/>
                        <a14:backgroundMark x1="93536" y1="25137" x2="93536" y2="25137"/>
                        <a14:backgroundMark x1="93536" y1="26230" x2="93536" y2="26230"/>
                        <a14:backgroundMark x1="93409" y1="25956" x2="93409" y2="25956"/>
                        <a14:backgroundMark x1="91888" y1="24317" x2="91888" y2="24317"/>
                        <a14:backgroundMark x1="82636" y1="53279" x2="82636" y2="58743"/>
                        <a14:backgroundMark x1="74905" y1="50820" x2="75032" y2="56831"/>
                        <a14:backgroundMark x1="58682" y1="20219" x2="56654" y2="18852"/>
                        <a14:backgroundMark x1="57034" y1="19945" x2="56527" y2="19945"/>
                        <a14:backgroundMark x1="55894" y1="20219" x2="55894" y2="20219"/>
                        <a14:backgroundMark x1="56527" y1="19945" x2="56527" y2="19945"/>
                        <a14:backgroundMark x1="56527" y1="20492" x2="56527" y2="20492"/>
                        <a14:backgroundMark x1="56401" y1="20492" x2="56401" y2="20492"/>
                        <a14:backgroundMark x1="56020" y1="20219" x2="56020" y2="20219"/>
                        <a14:backgroundMark x1="56020" y1="20219" x2="56020" y2="20219"/>
                        <a14:backgroundMark x1="56020" y1="19672" x2="56020" y2="19672"/>
                        <a14:backgroundMark x1="56147" y1="19399" x2="56147" y2="19399"/>
                        <a14:backgroundMark x1="56274" y1="19945" x2="56274" y2="19945"/>
                        <a14:backgroundMark x1="56274" y1="19945" x2="56274" y2="19945"/>
                        <a14:backgroundMark x1="56781" y1="20492" x2="56781" y2="20492"/>
                        <a14:backgroundMark x1="52218" y1="18852" x2="49683" y2="17486"/>
                        <a14:backgroundMark x1="49683" y1="18033" x2="49683" y2="18033"/>
                        <a14:backgroundMark x1="49556" y1="18306" x2="49556" y2="18852"/>
                        <a14:backgroundMark x1="49937" y1="18852" x2="49937" y2="18852"/>
                        <a14:backgroundMark x1="50063" y1="18852" x2="50063" y2="18852"/>
                        <a14:backgroundMark x1="50063" y1="18306" x2="50063" y2="18306"/>
                        <a14:backgroundMark x1="50063" y1="18033" x2="50063" y2="18033"/>
                        <a14:backgroundMark x1="49683" y1="18306" x2="49683" y2="18306"/>
                        <a14:backgroundMark x1="49303" y1="18306" x2="49303" y2="18306"/>
                        <a14:backgroundMark x1="49049" y1="18579" x2="49049" y2="18579"/>
                        <a14:backgroundMark x1="49049" y1="18033" x2="49049" y2="18033"/>
                        <a14:backgroundMark x1="49430" y1="18306" x2="49430" y2="18306"/>
                        <a14:backgroundMark x1="49430" y1="18852" x2="49430" y2="18852"/>
                        <a14:backgroundMark x1="49430" y1="18852" x2="49683" y2="18852"/>
                        <a14:backgroundMark x1="49810" y1="18852" x2="49810" y2="18852"/>
                        <a14:backgroundMark x1="46134" y1="16940" x2="46895" y2="17486"/>
                        <a14:backgroundMark x1="46895" y1="18306" x2="46895" y2="18306"/>
                        <a14:backgroundMark x1="46895" y1="18033" x2="46895" y2="18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67" y="4842060"/>
            <a:ext cx="3321743" cy="154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861756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B14AB4-B429-E4D0-DEA2-534FA23BD8C8}"/>
              </a:ext>
            </a:extLst>
          </p:cNvPr>
          <p:cNvSpPr/>
          <p:nvPr/>
        </p:nvSpPr>
        <p:spPr>
          <a:xfrm>
            <a:off x="488888" y="3614822"/>
            <a:ext cx="6554530" cy="2700635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0A96C-D5EE-20C3-A1AF-C2F9E8723CE2}"/>
              </a:ext>
            </a:extLst>
          </p:cNvPr>
          <p:cNvSpPr/>
          <p:nvPr/>
        </p:nvSpPr>
        <p:spPr>
          <a:xfrm>
            <a:off x="6096000" y="831643"/>
            <a:ext cx="5722938" cy="295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2707E5-F6F7-FA15-9AAA-0FFE879A15E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73061" y="1080000"/>
            <a:ext cx="7484005" cy="47318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Branch Circuit Monitoring for critical power applications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Up to 96 SP + </a:t>
            </a:r>
            <a:r>
              <a:rPr lang="en-US" sz="14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3Ph+N</a:t>
            </a: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loads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One voltage reference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140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65A</a:t>
            </a:r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per branch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A, THD, W/var/VA, PF, kWh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Alarm monitoring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Reduced installation time</a:t>
            </a:r>
          </a:p>
          <a:p>
            <a:pPr lvl="1"/>
            <a:r>
              <a:rPr lang="en-US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New build and retro-fit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Suited to data center and other critical power applications</a:t>
            </a:r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Energy Meters &amp; Analysers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C471D9-B5A1-DB77-C512-CD3BA9480FF7}"/>
              </a:ext>
            </a:extLst>
          </p:cNvPr>
          <p:cNvGrpSpPr/>
          <p:nvPr/>
        </p:nvGrpSpPr>
        <p:grpSpPr>
          <a:xfrm>
            <a:off x="978436" y="3960051"/>
            <a:ext cx="5842193" cy="2275894"/>
            <a:chOff x="3879483" y="1606481"/>
            <a:chExt cx="5842193" cy="227589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1D844F-7B98-1206-70B5-D0436EAF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9684" y="1707471"/>
              <a:ext cx="1241992" cy="2174904"/>
            </a:xfrm>
            <a:prstGeom prst="rect">
              <a:avLst/>
            </a:prstGeom>
          </p:spPr>
        </p:pic>
        <p:pic>
          <p:nvPicPr>
            <p:cNvPr id="5" name="Picture 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2054416-F06F-08BB-6144-39F685B70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42" b="97573" l="2169" r="99036">
                          <a14:foregroundMark x1="50361" y1="1942" x2="85542" y2="6311"/>
                          <a14:foregroundMark x1="85542" y1="6311" x2="99518" y2="30825"/>
                          <a14:foregroundMark x1="99417" y1="44175" x2="99277" y2="62621"/>
                          <a14:foregroundMark x1="99419" y1="43959" x2="99417" y2="44175"/>
                          <a14:foregroundMark x1="99453" y1="39563" x2="99449" y2="40081"/>
                          <a14:foregroundMark x1="99455" y1="39320" x2="99453" y2="39563"/>
                          <a14:foregroundMark x1="99518" y1="30825" x2="99455" y2="39320"/>
                          <a14:foregroundMark x1="91300" y1="78155" x2="84819" y2="90777"/>
                          <a14:foregroundMark x1="91549" y1="77670" x2="91300" y2="78155"/>
                          <a14:foregroundMark x1="91798" y1="77184" x2="91549" y2="77670"/>
                          <a14:foregroundMark x1="92172" y1="76456" x2="91798" y2="77184"/>
                          <a14:foregroundMark x1="92296" y1="76214" x2="92172" y2="76456"/>
                          <a14:foregroundMark x1="92421" y1="75971" x2="92296" y2="76214"/>
                          <a14:foregroundMark x1="92671" y1="75485" x2="92421" y2="75971"/>
                          <a14:foregroundMark x1="92795" y1="75243" x2="92671" y2="75485"/>
                          <a14:foregroundMark x1="93045" y1="74757" x2="92795" y2="75243"/>
                          <a14:foregroundMark x1="93169" y1="74515" x2="93045" y2="74757"/>
                          <a14:foregroundMark x1="93294" y1="74272" x2="93169" y2="74515"/>
                          <a14:foregroundMark x1="93419" y1="74029" x2="93294" y2="74272"/>
                          <a14:foregroundMark x1="93793" y1="73301" x2="93419" y2="74029"/>
                          <a14:foregroundMark x1="93918" y1="73058" x2="93793" y2="73301"/>
                          <a14:foregroundMark x1="94167" y1="72573" x2="93918" y2="73058"/>
                          <a14:foregroundMark x1="99277" y1="62621" x2="94167" y2="72573"/>
                          <a14:foregroundMark x1="84819" y1="90777" x2="56867" y2="95631"/>
                          <a14:foregroundMark x1="56867" y1="95631" x2="25542" y2="91019"/>
                          <a14:foregroundMark x1="25542" y1="91019" x2="4578" y2="70388"/>
                          <a14:foregroundMark x1="3302" y1="48058" x2="723" y2="2913"/>
                          <a14:foregroundMark x1="4578" y1="70388" x2="4411" y2="67472"/>
                          <a14:foregroundMark x1="19679" y1="2266" x2="29157" y2="1942"/>
                          <a14:foregroundMark x1="723" y1="2913" x2="17320" y2="2346"/>
                          <a14:foregroundMark x1="42455" y1="3313" x2="80964" y2="7282"/>
                          <a14:foregroundMark x1="29157" y1="1942" x2="34958" y2="2540"/>
                          <a14:foregroundMark x1="3855" y1="14078" x2="5542" y2="77184"/>
                          <a14:foregroundMark x1="4384" y1="69772" x2="8193" y2="78883"/>
                          <a14:foregroundMark x1="5783" y1="77184" x2="4578" y2="84709"/>
                          <a14:foregroundMark x1="10120" y1="86893" x2="3855" y2="85437"/>
                          <a14:foregroundMark x1="74343" y1="96889" x2="79759" y2="97573"/>
                          <a14:foregroundMark x1="70863" y1="96449" x2="71888" y2="96579"/>
                          <a14:foregroundMark x1="12530" y1="89078" x2="68113" y2="96101"/>
                          <a14:foregroundMark x1="79759" y1="97573" x2="79277" y2="97573"/>
                          <a14:foregroundMark x1="47470" y1="92961" x2="7470" y2="84951"/>
                          <a14:foregroundMark x1="3855" y1="78641" x2="3614" y2="83738"/>
                          <a14:foregroundMark x1="90692" y1="44417" x2="90361" y2="20388"/>
                          <a14:foregroundMark x1="90843" y1="55340" x2="90692" y2="44417"/>
                          <a14:foregroundMark x1="90361" y1="20388" x2="90361" y2="38107"/>
                          <a14:foregroundMark x1="88833" y1="44417" x2="88193" y2="50000"/>
                          <a14:foregroundMark x1="88916" y1="43689" x2="88833" y2="44417"/>
                          <a14:foregroundMark x1="92488" y1="74757" x2="92530" y2="75243"/>
                          <a14:foregroundMark x1="92468" y1="74515" x2="92488" y2="74757"/>
                          <a14:foregroundMark x1="92447" y1="74272" x2="92468" y2="74515"/>
                          <a14:foregroundMark x1="92426" y1="74029" x2="92447" y2="74272"/>
                          <a14:foregroundMark x1="92364" y1="73301" x2="92426" y2="74029"/>
                          <a14:foregroundMark x1="92343" y1="73058" x2="92364" y2="73301"/>
                          <a14:foregroundMark x1="92302" y1="72573" x2="92343" y2="73058"/>
                          <a14:foregroundMark x1="89889" y1="44417" x2="92302" y2="72573"/>
                          <a14:foregroundMark x1="89639" y1="41505" x2="89889" y2="44417"/>
                          <a14:foregroundMark x1="85301" y1="68204" x2="85783" y2="32039"/>
                          <a14:foregroundMark x1="85783" y1="32039" x2="83133" y2="78155"/>
                          <a14:foregroundMark x1="83133" y1="78155" x2="85060" y2="36408"/>
                          <a14:foregroundMark x1="85060" y1="36408" x2="87229" y2="73544"/>
                          <a14:foregroundMark x1="87229" y1="73544" x2="85060" y2="78155"/>
                          <a14:foregroundMark x1="99277" y1="50728" x2="98795" y2="62864"/>
                          <a14:foregroundMark x1="3855" y1="58010" x2="3855" y2="58010"/>
                          <a14:foregroundMark x1="4578" y1="59951" x2="4578" y2="59951"/>
                          <a14:foregroundMark x1="3373" y1="63107" x2="3373" y2="63107"/>
                          <a14:foregroundMark x1="3133" y1="86893" x2="3133" y2="86893"/>
                          <a14:foregroundMark x1="4337" y1="87379" x2="4337" y2="87379"/>
                          <a14:foregroundMark x1="4578" y1="87379" x2="5301" y2="87621"/>
                          <a14:foregroundMark x1="6265" y1="87621" x2="7229" y2="87864"/>
                          <a14:foregroundMark x1="8434" y1="88107" x2="8434" y2="88107"/>
                          <a14:foregroundMark x1="2651" y1="84466" x2="2651" y2="84466"/>
                          <a14:foregroundMark x1="2892" y1="85922" x2="2892" y2="85922"/>
                          <a14:foregroundMark x1="2410" y1="66990" x2="2410" y2="66990"/>
                          <a14:foregroundMark x1="2651" y1="68447" x2="2651" y2="68447"/>
                          <a14:foregroundMark x1="2169" y1="70388" x2="2169" y2="70388"/>
                          <a14:foregroundMark x1="2892" y1="72087" x2="2892" y2="72087"/>
                          <a14:foregroundMark x1="2410" y1="74029" x2="2410" y2="74029"/>
                          <a14:foregroundMark x1="2169" y1="73301" x2="2169" y2="73301"/>
                          <a14:foregroundMark x1="2169" y1="72330" x2="2169" y2="72330"/>
                          <a14:foregroundMark x1="2410" y1="52427" x2="2410" y2="52427"/>
                          <a14:foregroundMark x1="2651" y1="53641" x2="2651" y2="53641"/>
                          <a14:foregroundMark x1="2410" y1="55583" x2="2410" y2="55583"/>
                          <a14:foregroundMark x1="2169" y1="57039" x2="2169" y2="57039"/>
                          <a14:foregroundMark x1="2169" y1="58738" x2="2169" y2="58738"/>
                          <a14:foregroundMark x1="92048" y1="76456" x2="92048" y2="76456"/>
                          <a14:foregroundMark x1="91807" y1="76214" x2="91807" y2="76214"/>
                          <a14:foregroundMark x1="92048" y1="77670" x2="92048" y2="77913"/>
                          <a14:foregroundMark x1="92048" y1="77184" x2="92048" y2="77670"/>
                          <a14:foregroundMark x1="92048" y1="76456" x2="92048" y2="77184"/>
                          <a14:foregroundMark x1="92715" y1="77670" x2="92771" y2="77913"/>
                          <a14:foregroundMark x1="92604" y1="77184" x2="92715" y2="77670"/>
                          <a14:foregroundMark x1="92437" y1="76456" x2="92604" y2="77184"/>
                          <a14:foregroundMark x1="92326" y1="75971" x2="92437" y2="76456"/>
                          <a14:foregroundMark x1="92215" y1="75485" x2="92326" y2="75971"/>
                          <a14:foregroundMark x1="92048" y1="74757" x2="92215" y2="75485"/>
                          <a14:backgroundMark x1="93012" y1="44417" x2="93012" y2="44417"/>
                          <a14:backgroundMark x1="93012" y1="44417" x2="93012" y2="44417"/>
                          <a14:backgroundMark x1="95181" y1="42961" x2="95181" y2="42961"/>
                          <a14:backgroundMark x1="97590" y1="42233" x2="97590" y2="42233"/>
                          <a14:backgroundMark x1="97590" y1="41262" x2="97590" y2="41262"/>
                          <a14:backgroundMark x1="99036" y1="40534" x2="99036" y2="40534"/>
                          <a14:backgroundMark x1="99036" y1="40291" x2="99036" y2="40291"/>
                          <a14:backgroundMark x1="36386" y1="971" x2="36386" y2="971"/>
                          <a14:backgroundMark x1="37108" y1="1214" x2="37590" y2="1214"/>
                          <a14:backgroundMark x1="41205" y1="1214" x2="33735" y2="485"/>
                          <a14:backgroundMark x1="34217" y1="1699" x2="34217" y2="1699"/>
                          <a14:backgroundMark x1="964" y1="1214" x2="964" y2="1214"/>
                          <a14:backgroundMark x1="2410" y1="1214" x2="2410" y2="1214"/>
                          <a14:backgroundMark x1="241" y1="53641" x2="241" y2="55340"/>
                          <a14:backgroundMark x1="241" y1="52427" x2="241" y2="53641"/>
                          <a14:backgroundMark x1="241" y1="48058" x2="241" y2="52427"/>
                          <a14:backgroundMark x1="244" y1="73301" x2="241" y2="73544"/>
                          <a14:backgroundMark x1="256" y1="72330" x2="244" y2="73301"/>
                          <a14:backgroundMark x1="259" y1="72087" x2="256" y2="72330"/>
                          <a14:backgroundMark x1="279" y1="70388" x2="259" y2="72087"/>
                          <a14:backgroundMark x1="302" y1="68447" x2="279" y2="70388"/>
                          <a14:backgroundMark x1="319" y1="66990" x2="302" y2="68447"/>
                          <a14:backgroundMark x1="365" y1="63107" x2="319" y2="66990"/>
                          <a14:backgroundMark x1="416" y1="58738" x2="365" y2="63107"/>
                          <a14:backgroundMark x1="425" y1="58010" x2="416" y2="58738"/>
                          <a14:backgroundMark x1="436" y1="57039" x2="425" y2="58010"/>
                          <a14:backgroundMark x1="453" y1="55583" x2="436" y2="57039"/>
                          <a14:backgroundMark x1="476" y1="53641" x2="453" y2="55583"/>
                          <a14:backgroundMark x1="482" y1="53155" x2="476" y2="53641"/>
                          <a14:backgroundMark x1="93253" y1="74029" x2="93253" y2="74029"/>
                          <a14:backgroundMark x1="99036" y1="40049" x2="98795" y2="43204"/>
                          <a14:backgroundMark x1="99277" y1="39320" x2="99277" y2="39320"/>
                          <a14:backgroundMark x1="99518" y1="39563" x2="99518" y2="39563"/>
                          <a14:backgroundMark x1="99518" y1="40291" x2="99518" y2="40291"/>
                          <a14:backgroundMark x1="99277" y1="44175" x2="99277" y2="44175"/>
                          <a14:backgroundMark x1="99277" y1="43689" x2="99277" y2="43689"/>
                          <a14:backgroundMark x1="99277" y1="43689" x2="99277" y2="43689"/>
                          <a14:backgroundMark x1="99759" y1="43689" x2="99759" y2="43689"/>
                          <a14:backgroundMark x1="99277" y1="42961" x2="99277" y2="42961"/>
                          <a14:backgroundMark x1="99277" y1="43204" x2="99759" y2="43689"/>
                          <a14:backgroundMark x1="99759" y1="44175" x2="99759" y2="44175"/>
                          <a14:backgroundMark x1="35422" y1="2427" x2="35422" y2="2427"/>
                          <a14:backgroundMark x1="33494" y1="2427" x2="33494" y2="2427"/>
                          <a14:backgroundMark x1="33012" y1="2427" x2="33012" y2="2427"/>
                          <a14:backgroundMark x1="32289" y1="1942" x2="32289" y2="1942"/>
                          <a14:backgroundMark x1="35181" y1="2427" x2="35181" y2="2427"/>
                          <a14:backgroundMark x1="34217" y1="2427" x2="34217" y2="2427"/>
                          <a14:backgroundMark x1="35181" y1="2427" x2="35181" y2="2427"/>
                          <a14:backgroundMark x1="18554" y1="485" x2="16145" y2="485"/>
                          <a14:backgroundMark x1="66024" y1="99029" x2="68675" y2="99515"/>
                          <a14:backgroundMark x1="69880" y1="99757" x2="72530" y2="99757"/>
                          <a14:backgroundMark x1="93012" y1="74515" x2="93012" y2="74515"/>
                          <a14:backgroundMark x1="93012" y1="74515" x2="93012" y2="74515"/>
                          <a14:backgroundMark x1="93012" y1="76456" x2="93012" y2="76456"/>
                          <a14:backgroundMark x1="93012" y1="77670" x2="93012" y2="77670"/>
                          <a14:backgroundMark x1="92771" y1="78155" x2="92771" y2="78155"/>
                          <a14:backgroundMark x1="93012" y1="77184" x2="93012" y2="77184"/>
                          <a14:backgroundMark x1="93012" y1="75971" x2="93012" y2="75971"/>
                          <a14:backgroundMark x1="93012" y1="75485" x2="93012" y2="75485"/>
                          <a14:backgroundMark x1="93012" y1="75485" x2="93012" y2="75485"/>
                          <a14:backgroundMark x1="93976" y1="74272" x2="93976" y2="74272"/>
                          <a14:backgroundMark x1="93012" y1="74757" x2="93012" y2="74757"/>
                          <a14:backgroundMark x1="93494" y1="74757" x2="93494" y2="74757"/>
                          <a14:backgroundMark x1="94217" y1="73301" x2="94217" y2="73301"/>
                          <a14:backgroundMark x1="93735" y1="73301" x2="93735" y2="73301"/>
                          <a14:backgroundMark x1="93735" y1="74029" x2="93735" y2="74029"/>
                          <a14:backgroundMark x1="93012" y1="74029" x2="93012" y2="74029"/>
                          <a14:backgroundMark x1="94458" y1="72573" x2="94458" y2="72573"/>
                          <a14:backgroundMark x1="93735" y1="73058" x2="93735" y2="73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32" y="1606481"/>
              <a:ext cx="1698681" cy="1687892"/>
            </a:xfrm>
            <a:prstGeom prst="rect">
              <a:avLst/>
            </a:prstGeom>
          </p:spPr>
        </p:pic>
        <p:pic>
          <p:nvPicPr>
            <p:cNvPr id="6" name="Immagine 77">
              <a:extLst>
                <a:ext uri="{FF2B5EF4-FFF2-40B4-BE49-F238E27FC236}">
                  <a16:creationId xmlns:a16="http://schemas.microsoft.com/office/drawing/2014/main" id="{BC1B2E6C-5F66-8186-C642-3D7516D1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483" y="2500917"/>
              <a:ext cx="2213942" cy="1235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FC69B62-6144-A2C1-9C19-14446781F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143" y="2361932"/>
            <a:ext cx="4843501" cy="1283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25E745-3E8A-2130-1BFA-0C3B0522D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9633" y="952495"/>
            <a:ext cx="4950543" cy="14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6572" y="2000831"/>
            <a:ext cx="8501003" cy="1692982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dirty="0"/>
              <a:t>“Sub-metering in itself does not save energy…It is action taken as a result of installing meters and using the information that can achieve quantifiable energy savings.”</a:t>
            </a:r>
          </a:p>
          <a:p>
            <a:pPr marL="400050" lvl="1" indent="0">
              <a:buNone/>
            </a:pPr>
            <a:endParaRPr lang="en-US" sz="600" dirty="0"/>
          </a:p>
          <a:p>
            <a:pPr marL="400050" lvl="1" indent="0">
              <a:buNone/>
            </a:pPr>
            <a:r>
              <a:rPr lang="en-US" sz="1200" dirty="0"/>
              <a:t> *CIBSE’s Technical Manual on Building Energy Metering (TM39:2009) </a:t>
            </a:r>
          </a:p>
          <a:p>
            <a:pPr marL="400050" lvl="1" indent="0">
              <a:buNone/>
            </a:pPr>
            <a:endParaRPr lang="en-US" sz="1200" dirty="0"/>
          </a:p>
          <a:p>
            <a:pPr marL="400050" lvl="1" indent="0">
              <a:buNone/>
            </a:pPr>
            <a:endParaRPr lang="en-GB" sz="12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18752" y="251592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+mn-lt"/>
              </a:rPr>
              <a:t>Metering Alone is Not Enough</a:t>
            </a:r>
          </a:p>
        </p:txBody>
      </p:sp>
    </p:spTree>
    <p:extLst>
      <p:ext uri="{BB962C8B-B14F-4D97-AF65-F5344CB8AC3E}">
        <p14:creationId xmlns:p14="http://schemas.microsoft.com/office/powerpoint/2010/main" val="2846626450"/>
      </p:ext>
    </p:extLst>
  </p:cSld>
  <p:clrMapOvr>
    <a:masterClrMapping/>
  </p:clrMapOvr>
  <p:transition>
    <p:cover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Energy Monitoring to Active Control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3DECE5-29A4-BC5B-3149-A03B30390349}"/>
              </a:ext>
            </a:extLst>
          </p:cNvPr>
          <p:cNvSpPr txBox="1">
            <a:spLocks/>
          </p:cNvSpPr>
          <p:nvPr/>
        </p:nvSpPr>
        <p:spPr>
          <a:xfrm>
            <a:off x="373062" y="1080000"/>
            <a:ext cx="5646738" cy="47318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Web-Server, Gateway, Controller</a:t>
            </a:r>
          </a:p>
          <a:p>
            <a:pPr marL="0" indent="0">
              <a:buNone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Web-App (A)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Embedded UI (no fees)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Remote access via secure VPN (MAIA Cloud)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Multi user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Granular access control to functions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Custom dashboards</a:t>
            </a:r>
          </a:p>
          <a:p>
            <a:pPr lvl="1"/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Automation Server (B)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Email reports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MQTT data push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FTP/SFTP/FTPS data push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Rest-API (monitoring &amp; control)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BACnet gateway (Monitoring &amp; Control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MODBUS/TCP gateway (monitoring &amp; control)</a:t>
            </a:r>
          </a:p>
          <a:p>
            <a:pPr lvl="1"/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EMS/BMS integration</a:t>
            </a:r>
          </a:p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object 4">
            <a:extLst>
              <a:ext uri="{FF2B5EF4-FFF2-40B4-BE49-F238E27FC236}">
                <a16:creationId xmlns:a16="http://schemas.microsoft.com/office/drawing/2014/main" id="{D9D67106-92B1-83DB-EF0F-DC258A48F43D}"/>
              </a:ext>
            </a:extLst>
          </p:cNvPr>
          <p:cNvGrpSpPr/>
          <p:nvPr/>
        </p:nvGrpSpPr>
        <p:grpSpPr>
          <a:xfrm>
            <a:off x="6096000" y="1420504"/>
            <a:ext cx="4829175" cy="4642485"/>
            <a:chOff x="1362075" y="1931730"/>
            <a:chExt cx="4829175" cy="4642485"/>
          </a:xfrm>
        </p:grpSpPr>
        <p:sp>
          <p:nvSpPr>
            <p:cNvPr id="61" name="object 5">
              <a:extLst>
                <a:ext uri="{FF2B5EF4-FFF2-40B4-BE49-F238E27FC236}">
                  <a16:creationId xmlns:a16="http://schemas.microsoft.com/office/drawing/2014/main" id="{EF432936-F09C-8875-94E7-85E0C3651201}"/>
                </a:ext>
              </a:extLst>
            </p:cNvPr>
            <p:cNvSpPr/>
            <p:nvPr/>
          </p:nvSpPr>
          <p:spPr>
            <a:xfrm>
              <a:off x="4188480" y="2058014"/>
              <a:ext cx="1320165" cy="650875"/>
            </a:xfrm>
            <a:custGeom>
              <a:avLst/>
              <a:gdLst/>
              <a:ahLst/>
              <a:cxnLst/>
              <a:rect l="l" t="t" r="r" b="b"/>
              <a:pathLst>
                <a:path w="1320164" h="650875">
                  <a:moveTo>
                    <a:pt x="0" y="0"/>
                  </a:moveTo>
                  <a:lnTo>
                    <a:pt x="1319734" y="0"/>
                  </a:lnTo>
                  <a:lnTo>
                    <a:pt x="1319734" y="650280"/>
                  </a:lnTo>
                  <a:lnTo>
                    <a:pt x="0" y="650280"/>
                  </a:lnTo>
                  <a:lnTo>
                    <a:pt x="0" y="0"/>
                  </a:lnTo>
                  <a:close/>
                </a:path>
              </a:pathLst>
            </a:custGeom>
            <a:ln w="7447">
              <a:solidFill>
                <a:srgbClr val="3BA8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">
              <a:extLst>
                <a:ext uri="{FF2B5EF4-FFF2-40B4-BE49-F238E27FC236}">
                  <a16:creationId xmlns:a16="http://schemas.microsoft.com/office/drawing/2014/main" id="{3FC27F14-99E9-8467-12CB-A0D58A40EA1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6410" y="2055434"/>
              <a:ext cx="1215266" cy="655441"/>
            </a:xfrm>
            <a:prstGeom prst="rect">
              <a:avLst/>
            </a:prstGeom>
          </p:spPr>
        </p:pic>
        <p:pic>
          <p:nvPicPr>
            <p:cNvPr id="63" name="object 7">
              <a:extLst>
                <a:ext uri="{FF2B5EF4-FFF2-40B4-BE49-F238E27FC236}">
                  <a16:creationId xmlns:a16="http://schemas.microsoft.com/office/drawing/2014/main" id="{EB989E1C-8C13-236F-FFDE-A95217290E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4075" y="2127516"/>
              <a:ext cx="232471" cy="200516"/>
            </a:xfrm>
            <a:prstGeom prst="rect">
              <a:avLst/>
            </a:prstGeom>
          </p:spPr>
        </p:pic>
        <p:sp>
          <p:nvSpPr>
            <p:cNvPr id="64" name="object 8">
              <a:extLst>
                <a:ext uri="{FF2B5EF4-FFF2-40B4-BE49-F238E27FC236}">
                  <a16:creationId xmlns:a16="http://schemas.microsoft.com/office/drawing/2014/main" id="{E1FB8E07-0CE2-2052-C066-3915FE2FFE01}"/>
                </a:ext>
              </a:extLst>
            </p:cNvPr>
            <p:cNvSpPr/>
            <p:nvPr/>
          </p:nvSpPr>
          <p:spPr>
            <a:xfrm>
              <a:off x="2494075" y="2127516"/>
              <a:ext cx="384810" cy="279400"/>
            </a:xfrm>
            <a:custGeom>
              <a:avLst/>
              <a:gdLst/>
              <a:ahLst/>
              <a:cxnLst/>
              <a:rect l="l" t="t" r="r" b="b"/>
              <a:pathLst>
                <a:path w="384810" h="279400">
                  <a:moveTo>
                    <a:pt x="178148" y="798"/>
                  </a:moveTo>
                  <a:lnTo>
                    <a:pt x="2396" y="81484"/>
                  </a:lnTo>
                  <a:lnTo>
                    <a:pt x="798" y="82283"/>
                  </a:lnTo>
                  <a:lnTo>
                    <a:pt x="0" y="84680"/>
                  </a:lnTo>
                  <a:lnTo>
                    <a:pt x="798" y="86278"/>
                  </a:lnTo>
                  <a:lnTo>
                    <a:pt x="49530" y="198119"/>
                  </a:lnTo>
                  <a:lnTo>
                    <a:pt x="50329" y="199717"/>
                  </a:lnTo>
                  <a:lnTo>
                    <a:pt x="52725" y="200516"/>
                  </a:lnTo>
                  <a:lnTo>
                    <a:pt x="54323" y="199717"/>
                  </a:lnTo>
                  <a:lnTo>
                    <a:pt x="230074" y="119031"/>
                  </a:lnTo>
                  <a:lnTo>
                    <a:pt x="231672" y="118232"/>
                  </a:lnTo>
                  <a:lnTo>
                    <a:pt x="232471" y="115836"/>
                  </a:lnTo>
                  <a:lnTo>
                    <a:pt x="231672" y="114238"/>
                  </a:lnTo>
                  <a:lnTo>
                    <a:pt x="182941" y="2396"/>
                  </a:lnTo>
                  <a:lnTo>
                    <a:pt x="181343" y="798"/>
                  </a:lnTo>
                  <a:lnTo>
                    <a:pt x="179745" y="0"/>
                  </a:lnTo>
                  <a:lnTo>
                    <a:pt x="178148" y="798"/>
                  </a:lnTo>
                  <a:close/>
                </a:path>
                <a:path w="384810" h="279400">
                  <a:moveTo>
                    <a:pt x="44736" y="216494"/>
                  </a:moveTo>
                  <a:lnTo>
                    <a:pt x="44736" y="218091"/>
                  </a:lnTo>
                  <a:lnTo>
                    <a:pt x="45535" y="218890"/>
                  </a:lnTo>
                  <a:lnTo>
                    <a:pt x="47133" y="219689"/>
                  </a:lnTo>
                  <a:lnTo>
                    <a:pt x="171757" y="276409"/>
                  </a:lnTo>
                  <a:lnTo>
                    <a:pt x="176550" y="278805"/>
                  </a:lnTo>
                  <a:lnTo>
                    <a:pt x="183740" y="278805"/>
                  </a:lnTo>
                  <a:lnTo>
                    <a:pt x="188533" y="276409"/>
                  </a:lnTo>
                  <a:lnTo>
                    <a:pt x="381860" y="188533"/>
                  </a:lnTo>
                  <a:lnTo>
                    <a:pt x="383458" y="187734"/>
                  </a:lnTo>
                  <a:lnTo>
                    <a:pt x="384257" y="186136"/>
                  </a:lnTo>
                  <a:lnTo>
                    <a:pt x="384257" y="184539"/>
                  </a:lnTo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9">
              <a:extLst>
                <a:ext uri="{FF2B5EF4-FFF2-40B4-BE49-F238E27FC236}">
                  <a16:creationId xmlns:a16="http://schemas.microsoft.com/office/drawing/2014/main" id="{87F52C5B-6EC5-0112-056C-3C08FB82575E}"/>
                </a:ext>
              </a:extLst>
            </p:cNvPr>
            <p:cNvSpPr/>
            <p:nvPr/>
          </p:nvSpPr>
          <p:spPr>
            <a:xfrm>
              <a:off x="2706574" y="2324038"/>
              <a:ext cx="89535" cy="42545"/>
            </a:xfrm>
            <a:custGeom>
              <a:avLst/>
              <a:gdLst/>
              <a:ahLst/>
              <a:cxnLst/>
              <a:rect l="l" t="t" r="r" b="b"/>
              <a:pathLst>
                <a:path w="89535" h="42544">
                  <a:moveTo>
                    <a:pt x="39144" y="42340"/>
                  </a:moveTo>
                  <a:lnTo>
                    <a:pt x="36748" y="42340"/>
                  </a:lnTo>
                  <a:lnTo>
                    <a:pt x="34351" y="41541"/>
                  </a:lnTo>
                  <a:lnTo>
                    <a:pt x="798" y="26362"/>
                  </a:lnTo>
                  <a:lnTo>
                    <a:pt x="0" y="26362"/>
                  </a:lnTo>
                  <a:lnTo>
                    <a:pt x="0" y="24764"/>
                  </a:lnTo>
                  <a:lnTo>
                    <a:pt x="798" y="23966"/>
                  </a:lnTo>
                  <a:lnTo>
                    <a:pt x="52725" y="0"/>
                  </a:lnTo>
                  <a:lnTo>
                    <a:pt x="88674" y="16776"/>
                  </a:lnTo>
                  <a:lnTo>
                    <a:pt x="89473" y="16776"/>
                  </a:lnTo>
                  <a:lnTo>
                    <a:pt x="89473" y="18374"/>
                  </a:lnTo>
                  <a:lnTo>
                    <a:pt x="88674" y="19172"/>
                  </a:lnTo>
                  <a:lnTo>
                    <a:pt x="39943" y="41541"/>
                  </a:lnTo>
                  <a:lnTo>
                    <a:pt x="39144" y="4234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0">
              <a:extLst>
                <a:ext uri="{FF2B5EF4-FFF2-40B4-BE49-F238E27FC236}">
                  <a16:creationId xmlns:a16="http://schemas.microsoft.com/office/drawing/2014/main" id="{75D2E098-6E85-3DFB-1FFC-E373D9856AD9}"/>
                </a:ext>
              </a:extLst>
            </p:cNvPr>
            <p:cNvSpPr/>
            <p:nvPr/>
          </p:nvSpPr>
          <p:spPr>
            <a:xfrm>
              <a:off x="2706574" y="2324038"/>
              <a:ext cx="89535" cy="42545"/>
            </a:xfrm>
            <a:custGeom>
              <a:avLst/>
              <a:gdLst/>
              <a:ahLst/>
              <a:cxnLst/>
              <a:rect l="l" t="t" r="r" b="b"/>
              <a:pathLst>
                <a:path w="89535" h="42544">
                  <a:moveTo>
                    <a:pt x="52725" y="0"/>
                  </a:moveTo>
                  <a:lnTo>
                    <a:pt x="798" y="23966"/>
                  </a:lnTo>
                  <a:lnTo>
                    <a:pt x="0" y="24764"/>
                  </a:lnTo>
                  <a:lnTo>
                    <a:pt x="0" y="26362"/>
                  </a:lnTo>
                  <a:lnTo>
                    <a:pt x="798" y="26362"/>
                  </a:lnTo>
                  <a:lnTo>
                    <a:pt x="34351" y="41541"/>
                  </a:lnTo>
                  <a:lnTo>
                    <a:pt x="36748" y="42340"/>
                  </a:lnTo>
                  <a:lnTo>
                    <a:pt x="39144" y="42340"/>
                  </a:lnTo>
                  <a:lnTo>
                    <a:pt x="39943" y="41541"/>
                  </a:lnTo>
                  <a:lnTo>
                    <a:pt x="88674" y="19172"/>
                  </a:lnTo>
                  <a:lnTo>
                    <a:pt x="89473" y="18374"/>
                  </a:lnTo>
                  <a:lnTo>
                    <a:pt x="89473" y="16776"/>
                  </a:lnTo>
                  <a:lnTo>
                    <a:pt x="88674" y="16776"/>
                  </a:lnTo>
                  <a:lnTo>
                    <a:pt x="52725" y="0"/>
                  </a:lnTo>
                  <a:lnTo>
                    <a:pt x="53524" y="0"/>
                  </a:lnTo>
                  <a:lnTo>
                    <a:pt x="52725" y="0"/>
                  </a:lnTo>
                  <a:close/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1">
              <a:extLst>
                <a:ext uri="{FF2B5EF4-FFF2-40B4-BE49-F238E27FC236}">
                  <a16:creationId xmlns:a16="http://schemas.microsoft.com/office/drawing/2014/main" id="{F74FCA55-8782-5F88-A0CD-CF1A8BFE6826}"/>
                </a:ext>
              </a:extLst>
            </p:cNvPr>
            <p:cNvSpPr/>
            <p:nvPr/>
          </p:nvSpPr>
          <p:spPr>
            <a:xfrm>
              <a:off x="2405400" y="2319245"/>
              <a:ext cx="132080" cy="132080"/>
            </a:xfrm>
            <a:custGeom>
              <a:avLst/>
              <a:gdLst/>
              <a:ahLst/>
              <a:cxnLst/>
              <a:rect l="l" t="t" r="r" b="b"/>
              <a:pathLst>
                <a:path w="132080" h="132080">
                  <a:moveTo>
                    <a:pt x="73496" y="131813"/>
                  </a:moveTo>
                  <a:lnTo>
                    <a:pt x="68702" y="131014"/>
                  </a:lnTo>
                  <a:lnTo>
                    <a:pt x="65507" y="126221"/>
                  </a:lnTo>
                  <a:lnTo>
                    <a:pt x="2396" y="28759"/>
                  </a:lnTo>
                  <a:lnTo>
                    <a:pt x="798" y="26362"/>
                  </a:lnTo>
                  <a:lnTo>
                    <a:pt x="0" y="23966"/>
                  </a:lnTo>
                  <a:lnTo>
                    <a:pt x="1597" y="21569"/>
                  </a:lnTo>
                  <a:lnTo>
                    <a:pt x="2396" y="20770"/>
                  </a:lnTo>
                  <a:lnTo>
                    <a:pt x="4793" y="17575"/>
                  </a:lnTo>
                  <a:lnTo>
                    <a:pt x="6390" y="15977"/>
                  </a:lnTo>
                  <a:lnTo>
                    <a:pt x="7189" y="15977"/>
                  </a:lnTo>
                  <a:lnTo>
                    <a:pt x="53524" y="798"/>
                  </a:lnTo>
                  <a:lnTo>
                    <a:pt x="57518" y="0"/>
                  </a:lnTo>
                  <a:lnTo>
                    <a:pt x="62312" y="1597"/>
                  </a:lnTo>
                  <a:lnTo>
                    <a:pt x="65507" y="5592"/>
                  </a:lnTo>
                  <a:lnTo>
                    <a:pt x="129417" y="96663"/>
                  </a:lnTo>
                  <a:lnTo>
                    <a:pt x="131813" y="99858"/>
                  </a:lnTo>
                  <a:lnTo>
                    <a:pt x="131813" y="103054"/>
                  </a:lnTo>
                  <a:lnTo>
                    <a:pt x="125422" y="109445"/>
                  </a:lnTo>
                  <a:lnTo>
                    <a:pt x="123825" y="110244"/>
                  </a:lnTo>
                  <a:lnTo>
                    <a:pt x="77490" y="131014"/>
                  </a:lnTo>
                  <a:lnTo>
                    <a:pt x="73496" y="131813"/>
                  </a:lnTo>
                  <a:close/>
                </a:path>
              </a:pathLst>
            </a:custGeom>
            <a:solidFill>
              <a:srgbClr val="DA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2">
              <a:extLst>
                <a:ext uri="{FF2B5EF4-FFF2-40B4-BE49-F238E27FC236}">
                  <a16:creationId xmlns:a16="http://schemas.microsoft.com/office/drawing/2014/main" id="{1C3F5AD2-D37A-EDA6-813D-80181B276B74}"/>
                </a:ext>
              </a:extLst>
            </p:cNvPr>
            <p:cNvSpPr/>
            <p:nvPr/>
          </p:nvSpPr>
          <p:spPr>
            <a:xfrm>
              <a:off x="2405400" y="2319245"/>
              <a:ext cx="132080" cy="132080"/>
            </a:xfrm>
            <a:custGeom>
              <a:avLst/>
              <a:gdLst/>
              <a:ahLst/>
              <a:cxnLst/>
              <a:rect l="l" t="t" r="r" b="b"/>
              <a:pathLst>
                <a:path w="132080" h="132080">
                  <a:moveTo>
                    <a:pt x="129417" y="105450"/>
                  </a:moveTo>
                  <a:lnTo>
                    <a:pt x="131813" y="103054"/>
                  </a:lnTo>
                  <a:lnTo>
                    <a:pt x="131813" y="99858"/>
                  </a:lnTo>
                  <a:lnTo>
                    <a:pt x="129417" y="96663"/>
                  </a:lnTo>
                  <a:lnTo>
                    <a:pt x="65507" y="5592"/>
                  </a:lnTo>
                  <a:lnTo>
                    <a:pt x="62312" y="1597"/>
                  </a:lnTo>
                  <a:lnTo>
                    <a:pt x="57518" y="0"/>
                  </a:lnTo>
                  <a:lnTo>
                    <a:pt x="53524" y="798"/>
                  </a:lnTo>
                  <a:lnTo>
                    <a:pt x="7189" y="15977"/>
                  </a:lnTo>
                  <a:lnTo>
                    <a:pt x="6390" y="15977"/>
                  </a:lnTo>
                  <a:lnTo>
                    <a:pt x="5592" y="16776"/>
                  </a:lnTo>
                  <a:lnTo>
                    <a:pt x="4793" y="17575"/>
                  </a:lnTo>
                  <a:lnTo>
                    <a:pt x="2396" y="20770"/>
                  </a:lnTo>
                  <a:lnTo>
                    <a:pt x="1597" y="21569"/>
                  </a:lnTo>
                  <a:lnTo>
                    <a:pt x="0" y="23966"/>
                  </a:lnTo>
                  <a:lnTo>
                    <a:pt x="798" y="26362"/>
                  </a:lnTo>
                  <a:lnTo>
                    <a:pt x="2396" y="28759"/>
                  </a:lnTo>
                  <a:lnTo>
                    <a:pt x="65507" y="126221"/>
                  </a:lnTo>
                  <a:lnTo>
                    <a:pt x="68702" y="131014"/>
                  </a:lnTo>
                  <a:lnTo>
                    <a:pt x="73496" y="131813"/>
                  </a:lnTo>
                  <a:lnTo>
                    <a:pt x="77490" y="131014"/>
                  </a:lnTo>
                  <a:lnTo>
                    <a:pt x="123824" y="110244"/>
                  </a:lnTo>
                  <a:lnTo>
                    <a:pt x="125422" y="109445"/>
                  </a:lnTo>
                  <a:lnTo>
                    <a:pt x="126221" y="108646"/>
                  </a:lnTo>
                  <a:lnTo>
                    <a:pt x="127020" y="107847"/>
                  </a:lnTo>
                  <a:lnTo>
                    <a:pt x="129417" y="105450"/>
                  </a:lnTo>
                </a:path>
              </a:pathLst>
            </a:custGeom>
            <a:ln w="514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3">
              <a:extLst>
                <a:ext uri="{FF2B5EF4-FFF2-40B4-BE49-F238E27FC236}">
                  <a16:creationId xmlns:a16="http://schemas.microsoft.com/office/drawing/2014/main" id="{F39F5695-8710-D8CA-8361-2241EE452540}"/>
                </a:ext>
              </a:extLst>
            </p:cNvPr>
            <p:cNvSpPr/>
            <p:nvPr/>
          </p:nvSpPr>
          <p:spPr>
            <a:xfrm>
              <a:off x="2408596" y="2336021"/>
              <a:ext cx="126364" cy="113030"/>
            </a:xfrm>
            <a:custGeom>
              <a:avLst/>
              <a:gdLst/>
              <a:ahLst/>
              <a:cxnLst/>
              <a:rect l="l" t="t" r="r" b="b"/>
              <a:pathLst>
                <a:path w="126364" h="113030">
                  <a:moveTo>
                    <a:pt x="126221" y="88674"/>
                  </a:moveTo>
                  <a:lnTo>
                    <a:pt x="125422" y="89473"/>
                  </a:lnTo>
                  <a:lnTo>
                    <a:pt x="124623" y="90272"/>
                  </a:lnTo>
                  <a:lnTo>
                    <a:pt x="123824" y="90272"/>
                  </a:lnTo>
                  <a:lnTo>
                    <a:pt x="77490" y="111043"/>
                  </a:lnTo>
                  <a:lnTo>
                    <a:pt x="73496" y="112640"/>
                  </a:lnTo>
                  <a:lnTo>
                    <a:pt x="67904" y="111043"/>
                  </a:lnTo>
                  <a:lnTo>
                    <a:pt x="65507" y="106249"/>
                  </a:lnTo>
                  <a:lnTo>
                    <a:pt x="2396" y="8787"/>
                  </a:lnTo>
                  <a:lnTo>
                    <a:pt x="0" y="5592"/>
                  </a:lnTo>
                  <a:lnTo>
                    <a:pt x="0" y="2396"/>
                  </a:lnTo>
                  <a:lnTo>
                    <a:pt x="2396" y="0"/>
                  </a:lnTo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4">
              <a:extLst>
                <a:ext uri="{FF2B5EF4-FFF2-40B4-BE49-F238E27FC236}">
                  <a16:creationId xmlns:a16="http://schemas.microsoft.com/office/drawing/2014/main" id="{6D2447DF-AAC0-4D23-12E2-05C99467E349}"/>
                </a:ext>
              </a:extLst>
            </p:cNvPr>
            <p:cNvSpPr/>
            <p:nvPr/>
          </p:nvSpPr>
          <p:spPr>
            <a:xfrm>
              <a:off x="2498868" y="2422299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30">
                  <a:moveTo>
                    <a:pt x="6390" y="11184"/>
                  </a:moveTo>
                  <a:lnTo>
                    <a:pt x="3195" y="10385"/>
                  </a:lnTo>
                  <a:lnTo>
                    <a:pt x="1597" y="7189"/>
                  </a:lnTo>
                  <a:lnTo>
                    <a:pt x="0" y="4793"/>
                  </a:lnTo>
                  <a:lnTo>
                    <a:pt x="798" y="2396"/>
                  </a:lnTo>
                  <a:lnTo>
                    <a:pt x="3195" y="798"/>
                  </a:lnTo>
                  <a:lnTo>
                    <a:pt x="3994" y="0"/>
                  </a:lnTo>
                  <a:lnTo>
                    <a:pt x="8787" y="1597"/>
                  </a:lnTo>
                  <a:lnTo>
                    <a:pt x="10385" y="3994"/>
                  </a:lnTo>
                  <a:lnTo>
                    <a:pt x="11982" y="6390"/>
                  </a:lnTo>
                  <a:lnTo>
                    <a:pt x="11184" y="8787"/>
                  </a:lnTo>
                  <a:lnTo>
                    <a:pt x="8787" y="10385"/>
                  </a:lnTo>
                  <a:lnTo>
                    <a:pt x="6390" y="11184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15">
              <a:extLst>
                <a:ext uri="{FF2B5EF4-FFF2-40B4-BE49-F238E27FC236}">
                  <a16:creationId xmlns:a16="http://schemas.microsoft.com/office/drawing/2014/main" id="{1A37CD69-E4E6-C166-EA44-82D6B6EE4B23}"/>
                </a:ext>
              </a:extLst>
            </p:cNvPr>
            <p:cNvSpPr/>
            <p:nvPr/>
          </p:nvSpPr>
          <p:spPr>
            <a:xfrm>
              <a:off x="2498868" y="2422299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30">
                  <a:moveTo>
                    <a:pt x="10385" y="3994"/>
                  </a:moveTo>
                  <a:lnTo>
                    <a:pt x="11982" y="6390"/>
                  </a:lnTo>
                  <a:lnTo>
                    <a:pt x="11184" y="8787"/>
                  </a:lnTo>
                  <a:lnTo>
                    <a:pt x="8787" y="10385"/>
                  </a:lnTo>
                  <a:lnTo>
                    <a:pt x="6390" y="11184"/>
                  </a:lnTo>
                  <a:lnTo>
                    <a:pt x="3195" y="10385"/>
                  </a:lnTo>
                  <a:lnTo>
                    <a:pt x="1597" y="7189"/>
                  </a:lnTo>
                  <a:lnTo>
                    <a:pt x="0" y="4793"/>
                  </a:lnTo>
                  <a:lnTo>
                    <a:pt x="798" y="2396"/>
                  </a:lnTo>
                  <a:lnTo>
                    <a:pt x="3195" y="798"/>
                  </a:lnTo>
                  <a:lnTo>
                    <a:pt x="3994" y="0"/>
                  </a:lnTo>
                  <a:lnTo>
                    <a:pt x="8787" y="1597"/>
                  </a:lnTo>
                  <a:lnTo>
                    <a:pt x="10385" y="3994"/>
                  </a:lnTo>
                  <a:close/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16">
              <a:extLst>
                <a:ext uri="{FF2B5EF4-FFF2-40B4-BE49-F238E27FC236}">
                  <a16:creationId xmlns:a16="http://schemas.microsoft.com/office/drawing/2014/main" id="{DAADDF4C-31C7-2A8B-F85D-E8986A38551C}"/>
                </a:ext>
              </a:extLst>
            </p:cNvPr>
            <p:cNvSpPr/>
            <p:nvPr/>
          </p:nvSpPr>
          <p:spPr>
            <a:xfrm>
              <a:off x="2434958" y="2331228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60" h="5080">
                  <a:moveTo>
                    <a:pt x="1597" y="4793"/>
                  </a:moveTo>
                  <a:lnTo>
                    <a:pt x="798" y="4793"/>
                  </a:lnTo>
                  <a:lnTo>
                    <a:pt x="0" y="3994"/>
                  </a:lnTo>
                  <a:lnTo>
                    <a:pt x="0" y="3195"/>
                  </a:lnTo>
                  <a:lnTo>
                    <a:pt x="7988" y="0"/>
                  </a:lnTo>
                  <a:lnTo>
                    <a:pt x="8787" y="0"/>
                  </a:lnTo>
                  <a:lnTo>
                    <a:pt x="9586" y="1597"/>
                  </a:lnTo>
                  <a:lnTo>
                    <a:pt x="1597" y="4793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7">
              <a:extLst>
                <a:ext uri="{FF2B5EF4-FFF2-40B4-BE49-F238E27FC236}">
                  <a16:creationId xmlns:a16="http://schemas.microsoft.com/office/drawing/2014/main" id="{1E64BB71-72DD-AB2C-CEC0-0846E8761510}"/>
                </a:ext>
              </a:extLst>
            </p:cNvPr>
            <p:cNvSpPr/>
            <p:nvPr/>
          </p:nvSpPr>
          <p:spPr>
            <a:xfrm>
              <a:off x="2434958" y="2331228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4" h="5080">
                  <a:moveTo>
                    <a:pt x="9586" y="1597"/>
                  </a:moveTo>
                  <a:lnTo>
                    <a:pt x="1597" y="4793"/>
                  </a:lnTo>
                  <a:lnTo>
                    <a:pt x="798" y="4793"/>
                  </a:lnTo>
                  <a:lnTo>
                    <a:pt x="0" y="3994"/>
                  </a:lnTo>
                  <a:lnTo>
                    <a:pt x="0" y="3195"/>
                  </a:lnTo>
                  <a:lnTo>
                    <a:pt x="7988" y="0"/>
                  </a:lnTo>
                  <a:lnTo>
                    <a:pt x="8787" y="0"/>
                  </a:lnTo>
                  <a:lnTo>
                    <a:pt x="9586" y="1597"/>
                  </a:lnTo>
                  <a:lnTo>
                    <a:pt x="10385" y="798"/>
                  </a:lnTo>
                  <a:lnTo>
                    <a:pt x="9586" y="1597"/>
                  </a:lnTo>
                  <a:close/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18">
              <a:extLst>
                <a:ext uri="{FF2B5EF4-FFF2-40B4-BE49-F238E27FC236}">
                  <a16:creationId xmlns:a16="http://schemas.microsoft.com/office/drawing/2014/main" id="{D98D7EC4-064C-2424-DFCE-404E70A3264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4986" y="2327234"/>
              <a:ext cx="111841" cy="106249"/>
            </a:xfrm>
            <a:prstGeom prst="rect">
              <a:avLst/>
            </a:prstGeom>
          </p:spPr>
        </p:pic>
        <p:sp>
          <p:nvSpPr>
            <p:cNvPr id="75" name="object 19">
              <a:extLst>
                <a:ext uri="{FF2B5EF4-FFF2-40B4-BE49-F238E27FC236}">
                  <a16:creationId xmlns:a16="http://schemas.microsoft.com/office/drawing/2014/main" id="{505D08F4-EA2A-8A5F-14B3-43ACE64F49FB}"/>
                </a:ext>
              </a:extLst>
            </p:cNvPr>
            <p:cNvSpPr/>
            <p:nvPr/>
          </p:nvSpPr>
          <p:spPr>
            <a:xfrm>
              <a:off x="2414986" y="2327234"/>
              <a:ext cx="112395" cy="106680"/>
            </a:xfrm>
            <a:custGeom>
              <a:avLst/>
              <a:gdLst/>
              <a:ahLst/>
              <a:cxnLst/>
              <a:rect l="l" t="t" r="r" b="b"/>
              <a:pathLst>
                <a:path w="112394" h="106680">
                  <a:moveTo>
                    <a:pt x="107847" y="85479"/>
                  </a:moveTo>
                  <a:lnTo>
                    <a:pt x="61513" y="105450"/>
                  </a:lnTo>
                  <a:lnTo>
                    <a:pt x="59116" y="106249"/>
                  </a:lnTo>
                  <a:lnTo>
                    <a:pt x="55920" y="105450"/>
                  </a:lnTo>
                  <a:lnTo>
                    <a:pt x="54323" y="102255"/>
                  </a:lnTo>
                  <a:lnTo>
                    <a:pt x="1597" y="21569"/>
                  </a:lnTo>
                  <a:lnTo>
                    <a:pt x="0" y="19172"/>
                  </a:lnTo>
                  <a:lnTo>
                    <a:pt x="798" y="16776"/>
                  </a:lnTo>
                  <a:lnTo>
                    <a:pt x="3195" y="15977"/>
                  </a:lnTo>
                  <a:lnTo>
                    <a:pt x="49529" y="798"/>
                  </a:lnTo>
                  <a:lnTo>
                    <a:pt x="51926" y="0"/>
                  </a:lnTo>
                  <a:lnTo>
                    <a:pt x="55122" y="1597"/>
                  </a:lnTo>
                  <a:lnTo>
                    <a:pt x="56719" y="3994"/>
                  </a:lnTo>
                  <a:lnTo>
                    <a:pt x="109445" y="79887"/>
                  </a:lnTo>
                  <a:lnTo>
                    <a:pt x="111841" y="81484"/>
                  </a:lnTo>
                  <a:lnTo>
                    <a:pt x="111043" y="84680"/>
                  </a:lnTo>
                  <a:lnTo>
                    <a:pt x="107847" y="85479"/>
                  </a:lnTo>
                  <a:close/>
                </a:path>
              </a:pathLst>
            </a:custGeom>
            <a:ln w="3175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0">
              <a:extLst>
                <a:ext uri="{FF2B5EF4-FFF2-40B4-BE49-F238E27FC236}">
                  <a16:creationId xmlns:a16="http://schemas.microsoft.com/office/drawing/2014/main" id="{3F8DAECB-CCC1-F2E5-0AB4-F27374D56E7C}"/>
                </a:ext>
              </a:extLst>
            </p:cNvPr>
            <p:cNvSpPr/>
            <p:nvPr/>
          </p:nvSpPr>
          <p:spPr>
            <a:xfrm>
              <a:off x="4023114" y="2712290"/>
              <a:ext cx="830580" cy="928369"/>
            </a:xfrm>
            <a:custGeom>
              <a:avLst/>
              <a:gdLst/>
              <a:ahLst/>
              <a:cxnLst/>
              <a:rect l="l" t="t" r="r" b="b"/>
              <a:pathLst>
                <a:path w="830579" h="928370">
                  <a:moveTo>
                    <a:pt x="830026" y="0"/>
                  </a:moveTo>
                  <a:lnTo>
                    <a:pt x="830026" y="928288"/>
                  </a:lnTo>
                  <a:lnTo>
                    <a:pt x="0" y="928288"/>
                  </a:lnTo>
                </a:path>
              </a:pathLst>
            </a:custGeom>
            <a:ln w="14703">
              <a:solidFill>
                <a:srgbClr val="4954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1">
              <a:extLst>
                <a:ext uri="{FF2B5EF4-FFF2-40B4-BE49-F238E27FC236}">
                  <a16:creationId xmlns:a16="http://schemas.microsoft.com/office/drawing/2014/main" id="{502A36A5-E465-22ED-43B0-8D4A0F62E590}"/>
                </a:ext>
              </a:extLst>
            </p:cNvPr>
            <p:cNvSpPr/>
            <p:nvPr/>
          </p:nvSpPr>
          <p:spPr>
            <a:xfrm>
              <a:off x="2569487" y="2626971"/>
              <a:ext cx="358775" cy="81280"/>
            </a:xfrm>
            <a:custGeom>
              <a:avLst/>
              <a:gdLst/>
              <a:ahLst/>
              <a:cxnLst/>
              <a:rect l="l" t="t" r="r" b="b"/>
              <a:pathLst>
                <a:path w="358775" h="81280">
                  <a:moveTo>
                    <a:pt x="25270" y="63148"/>
                  </a:moveTo>
                  <a:lnTo>
                    <a:pt x="16741" y="63148"/>
                  </a:lnTo>
                  <a:lnTo>
                    <a:pt x="0" y="0"/>
                  </a:lnTo>
                  <a:lnTo>
                    <a:pt x="8557" y="0"/>
                  </a:lnTo>
                  <a:lnTo>
                    <a:pt x="18765" y="43850"/>
                  </a:lnTo>
                  <a:lnTo>
                    <a:pt x="19728" y="47899"/>
                  </a:lnTo>
                  <a:lnTo>
                    <a:pt x="20848" y="54303"/>
                  </a:lnTo>
                  <a:lnTo>
                    <a:pt x="27737" y="54303"/>
                  </a:lnTo>
                  <a:lnTo>
                    <a:pt x="25270" y="63148"/>
                  </a:lnTo>
                  <a:close/>
                </a:path>
                <a:path w="358775" h="81280">
                  <a:moveTo>
                    <a:pt x="27737" y="54303"/>
                  </a:moveTo>
                  <a:lnTo>
                    <a:pt x="20848" y="54303"/>
                  </a:lnTo>
                  <a:lnTo>
                    <a:pt x="23260" y="44195"/>
                  </a:lnTo>
                  <a:lnTo>
                    <a:pt x="35695" y="0"/>
                  </a:lnTo>
                  <a:lnTo>
                    <a:pt x="45774" y="0"/>
                  </a:lnTo>
                  <a:lnTo>
                    <a:pt x="47928" y="7609"/>
                  </a:lnTo>
                  <a:lnTo>
                    <a:pt x="40519" y="7609"/>
                  </a:lnTo>
                  <a:lnTo>
                    <a:pt x="39543" y="11974"/>
                  </a:lnTo>
                  <a:lnTo>
                    <a:pt x="27737" y="54303"/>
                  </a:lnTo>
                  <a:close/>
                </a:path>
                <a:path w="358775" h="81280">
                  <a:moveTo>
                    <a:pt x="66291" y="54303"/>
                  </a:moveTo>
                  <a:lnTo>
                    <a:pt x="59731" y="54303"/>
                  </a:lnTo>
                  <a:lnTo>
                    <a:pt x="60937" y="48330"/>
                  </a:lnTo>
                  <a:lnTo>
                    <a:pt x="62890" y="40577"/>
                  </a:lnTo>
                  <a:lnTo>
                    <a:pt x="72797" y="0"/>
                  </a:lnTo>
                  <a:lnTo>
                    <a:pt x="81182" y="0"/>
                  </a:lnTo>
                  <a:lnTo>
                    <a:pt x="66291" y="54303"/>
                  </a:lnTo>
                  <a:close/>
                </a:path>
                <a:path w="358775" h="81280">
                  <a:moveTo>
                    <a:pt x="63866" y="63148"/>
                  </a:moveTo>
                  <a:lnTo>
                    <a:pt x="55825" y="63148"/>
                  </a:lnTo>
                  <a:lnTo>
                    <a:pt x="40835" y="8988"/>
                  </a:lnTo>
                  <a:lnTo>
                    <a:pt x="40519" y="7609"/>
                  </a:lnTo>
                  <a:lnTo>
                    <a:pt x="47928" y="7609"/>
                  </a:lnTo>
                  <a:lnTo>
                    <a:pt x="54820" y="31961"/>
                  </a:lnTo>
                  <a:lnTo>
                    <a:pt x="58238" y="43850"/>
                  </a:lnTo>
                  <a:lnTo>
                    <a:pt x="59731" y="54303"/>
                  </a:lnTo>
                  <a:lnTo>
                    <a:pt x="66291" y="54303"/>
                  </a:lnTo>
                  <a:lnTo>
                    <a:pt x="63866" y="63148"/>
                  </a:lnTo>
                  <a:close/>
                </a:path>
                <a:path w="358775" h="81280">
                  <a:moveTo>
                    <a:pt x="115169" y="64182"/>
                  </a:moveTo>
                  <a:lnTo>
                    <a:pt x="97163" y="64182"/>
                  </a:lnTo>
                  <a:lnTo>
                    <a:pt x="85418" y="51805"/>
                  </a:lnTo>
                  <a:lnTo>
                    <a:pt x="85418" y="29119"/>
                  </a:lnTo>
                  <a:lnTo>
                    <a:pt x="97307" y="16368"/>
                  </a:lnTo>
                  <a:lnTo>
                    <a:pt x="115944" y="16368"/>
                  </a:lnTo>
                  <a:lnTo>
                    <a:pt x="121880" y="22743"/>
                  </a:lnTo>
                  <a:lnTo>
                    <a:pt x="101528" y="22743"/>
                  </a:lnTo>
                  <a:lnTo>
                    <a:pt x="94234" y="29894"/>
                  </a:lnTo>
                  <a:lnTo>
                    <a:pt x="93861" y="35867"/>
                  </a:lnTo>
                  <a:lnTo>
                    <a:pt x="127560" y="35867"/>
                  </a:lnTo>
                  <a:lnTo>
                    <a:pt x="127546" y="42242"/>
                  </a:lnTo>
                  <a:lnTo>
                    <a:pt x="93430" y="42242"/>
                  </a:lnTo>
                  <a:lnTo>
                    <a:pt x="93782" y="48416"/>
                  </a:lnTo>
                  <a:lnTo>
                    <a:pt x="93861" y="49795"/>
                  </a:lnTo>
                  <a:lnTo>
                    <a:pt x="101528" y="57807"/>
                  </a:lnTo>
                  <a:lnTo>
                    <a:pt x="123598" y="57807"/>
                  </a:lnTo>
                  <a:lnTo>
                    <a:pt x="115169" y="64182"/>
                  </a:lnTo>
                  <a:close/>
                </a:path>
                <a:path w="358775" h="81280">
                  <a:moveTo>
                    <a:pt x="127560" y="35867"/>
                  </a:moveTo>
                  <a:lnTo>
                    <a:pt x="119390" y="35867"/>
                  </a:lnTo>
                  <a:lnTo>
                    <a:pt x="118873" y="30095"/>
                  </a:lnTo>
                  <a:lnTo>
                    <a:pt x="116461" y="27223"/>
                  </a:lnTo>
                  <a:lnTo>
                    <a:pt x="112757" y="22743"/>
                  </a:lnTo>
                  <a:lnTo>
                    <a:pt x="121880" y="22743"/>
                  </a:lnTo>
                  <a:lnTo>
                    <a:pt x="127575" y="28860"/>
                  </a:lnTo>
                  <a:lnTo>
                    <a:pt x="127560" y="35867"/>
                  </a:lnTo>
                  <a:close/>
                </a:path>
                <a:path w="358775" h="81280">
                  <a:moveTo>
                    <a:pt x="123598" y="57807"/>
                  </a:moveTo>
                  <a:lnTo>
                    <a:pt x="111522" y="57807"/>
                  </a:lnTo>
                  <a:lnTo>
                    <a:pt x="117552" y="53327"/>
                  </a:lnTo>
                  <a:lnTo>
                    <a:pt x="119304" y="48416"/>
                  </a:lnTo>
                  <a:lnTo>
                    <a:pt x="127316" y="49393"/>
                  </a:lnTo>
                  <a:lnTo>
                    <a:pt x="125421" y="56428"/>
                  </a:lnTo>
                  <a:lnTo>
                    <a:pt x="123598" y="57807"/>
                  </a:lnTo>
                  <a:close/>
                </a:path>
                <a:path w="358775" h="81280">
                  <a:moveTo>
                    <a:pt x="144216" y="63148"/>
                  </a:moveTo>
                  <a:lnTo>
                    <a:pt x="137008" y="63148"/>
                  </a:lnTo>
                  <a:lnTo>
                    <a:pt x="137008" y="0"/>
                  </a:lnTo>
                  <a:lnTo>
                    <a:pt x="144762" y="0"/>
                  </a:lnTo>
                  <a:lnTo>
                    <a:pt x="144762" y="22514"/>
                  </a:lnTo>
                  <a:lnTo>
                    <a:pt x="171236" y="22514"/>
                  </a:lnTo>
                  <a:lnTo>
                    <a:pt x="171418" y="22743"/>
                  </a:lnTo>
                  <a:lnTo>
                    <a:pt x="151539" y="22743"/>
                  </a:lnTo>
                  <a:lnTo>
                    <a:pt x="144130" y="31559"/>
                  </a:lnTo>
                  <a:lnTo>
                    <a:pt x="144130" y="48158"/>
                  </a:lnTo>
                  <a:lnTo>
                    <a:pt x="149772" y="57405"/>
                  </a:lnTo>
                  <a:lnTo>
                    <a:pt x="144216" y="57405"/>
                  </a:lnTo>
                  <a:lnTo>
                    <a:pt x="144216" y="63148"/>
                  </a:lnTo>
                  <a:close/>
                </a:path>
                <a:path w="358775" h="81280">
                  <a:moveTo>
                    <a:pt x="171236" y="22514"/>
                  </a:moveTo>
                  <a:lnTo>
                    <a:pt x="144762" y="22514"/>
                  </a:lnTo>
                  <a:lnTo>
                    <a:pt x="149672" y="16368"/>
                  </a:lnTo>
                  <a:lnTo>
                    <a:pt x="161532" y="16368"/>
                  </a:lnTo>
                  <a:lnTo>
                    <a:pt x="169056" y="19757"/>
                  </a:lnTo>
                  <a:lnTo>
                    <a:pt x="171236" y="22514"/>
                  </a:lnTo>
                  <a:close/>
                </a:path>
                <a:path w="358775" h="81280">
                  <a:moveTo>
                    <a:pt x="170841" y="57807"/>
                  </a:moveTo>
                  <a:lnTo>
                    <a:pt x="161360" y="57807"/>
                  </a:lnTo>
                  <a:lnTo>
                    <a:pt x="168769" y="48962"/>
                  </a:lnTo>
                  <a:lnTo>
                    <a:pt x="168769" y="31272"/>
                  </a:lnTo>
                  <a:lnTo>
                    <a:pt x="161647" y="22743"/>
                  </a:lnTo>
                  <a:lnTo>
                    <a:pt x="171418" y="22743"/>
                  </a:lnTo>
                  <a:lnTo>
                    <a:pt x="173938" y="25931"/>
                  </a:lnTo>
                  <a:lnTo>
                    <a:pt x="176695" y="34632"/>
                  </a:lnTo>
                  <a:lnTo>
                    <a:pt x="176695" y="51345"/>
                  </a:lnTo>
                  <a:lnTo>
                    <a:pt x="170841" y="57807"/>
                  </a:lnTo>
                  <a:close/>
                </a:path>
                <a:path w="358775" h="81280">
                  <a:moveTo>
                    <a:pt x="165065" y="64182"/>
                  </a:moveTo>
                  <a:lnTo>
                    <a:pt x="148811" y="64182"/>
                  </a:lnTo>
                  <a:lnTo>
                    <a:pt x="144216" y="57405"/>
                  </a:lnTo>
                  <a:lnTo>
                    <a:pt x="149772" y="57405"/>
                  </a:lnTo>
                  <a:lnTo>
                    <a:pt x="150017" y="57807"/>
                  </a:lnTo>
                  <a:lnTo>
                    <a:pt x="170841" y="57807"/>
                  </a:lnTo>
                  <a:lnTo>
                    <a:pt x="165065" y="64182"/>
                  </a:lnTo>
                  <a:close/>
                </a:path>
                <a:path w="358775" h="81280">
                  <a:moveTo>
                    <a:pt x="213568" y="63148"/>
                  </a:moveTo>
                  <a:lnTo>
                    <a:pt x="204665" y="63148"/>
                  </a:lnTo>
                  <a:lnTo>
                    <a:pt x="228931" y="0"/>
                  </a:lnTo>
                  <a:lnTo>
                    <a:pt x="237948" y="0"/>
                  </a:lnTo>
                  <a:lnTo>
                    <a:pt x="240663" y="6633"/>
                  </a:lnTo>
                  <a:lnTo>
                    <a:pt x="233239" y="6633"/>
                  </a:lnTo>
                  <a:lnTo>
                    <a:pt x="232033" y="12692"/>
                  </a:lnTo>
                  <a:lnTo>
                    <a:pt x="229850" y="18694"/>
                  </a:lnTo>
                  <a:lnTo>
                    <a:pt x="222901" y="37217"/>
                  </a:lnTo>
                  <a:lnTo>
                    <a:pt x="253180" y="37217"/>
                  </a:lnTo>
                  <a:lnTo>
                    <a:pt x="255966" y="44023"/>
                  </a:lnTo>
                  <a:lnTo>
                    <a:pt x="220488" y="44023"/>
                  </a:lnTo>
                  <a:lnTo>
                    <a:pt x="213568" y="63148"/>
                  </a:lnTo>
                  <a:close/>
                </a:path>
                <a:path w="358775" h="81280">
                  <a:moveTo>
                    <a:pt x="253180" y="37217"/>
                  </a:moveTo>
                  <a:lnTo>
                    <a:pt x="244323" y="37217"/>
                  </a:lnTo>
                  <a:lnTo>
                    <a:pt x="234703" y="11745"/>
                  </a:lnTo>
                  <a:lnTo>
                    <a:pt x="233239" y="6633"/>
                  </a:lnTo>
                  <a:lnTo>
                    <a:pt x="240663" y="6633"/>
                  </a:lnTo>
                  <a:lnTo>
                    <a:pt x="253180" y="37217"/>
                  </a:lnTo>
                  <a:close/>
                </a:path>
                <a:path w="358775" h="81280">
                  <a:moveTo>
                    <a:pt x="263794" y="63148"/>
                  </a:moveTo>
                  <a:lnTo>
                    <a:pt x="254260" y="63148"/>
                  </a:lnTo>
                  <a:lnTo>
                    <a:pt x="246908" y="44023"/>
                  </a:lnTo>
                  <a:lnTo>
                    <a:pt x="255966" y="44023"/>
                  </a:lnTo>
                  <a:lnTo>
                    <a:pt x="263794" y="63148"/>
                  </a:lnTo>
                  <a:close/>
                </a:path>
                <a:path w="358775" h="81280">
                  <a:moveTo>
                    <a:pt x="283368" y="23346"/>
                  </a:moveTo>
                  <a:lnTo>
                    <a:pt x="276544" y="23346"/>
                  </a:lnTo>
                  <a:lnTo>
                    <a:pt x="279042" y="19843"/>
                  </a:lnTo>
                  <a:lnTo>
                    <a:pt x="285331" y="16368"/>
                  </a:lnTo>
                  <a:lnTo>
                    <a:pt x="295669" y="16368"/>
                  </a:lnTo>
                  <a:lnTo>
                    <a:pt x="304629" y="22399"/>
                  </a:lnTo>
                  <a:lnTo>
                    <a:pt x="284149" y="22399"/>
                  </a:lnTo>
                  <a:lnTo>
                    <a:pt x="283368" y="23346"/>
                  </a:lnTo>
                  <a:close/>
                </a:path>
                <a:path w="358775" h="81280">
                  <a:moveTo>
                    <a:pt x="277233" y="80694"/>
                  </a:moveTo>
                  <a:lnTo>
                    <a:pt x="269480" y="80694"/>
                  </a:lnTo>
                  <a:lnTo>
                    <a:pt x="269480" y="17402"/>
                  </a:lnTo>
                  <a:lnTo>
                    <a:pt x="276544" y="17402"/>
                  </a:lnTo>
                  <a:lnTo>
                    <a:pt x="276544" y="23346"/>
                  </a:lnTo>
                  <a:lnTo>
                    <a:pt x="283368" y="23346"/>
                  </a:lnTo>
                  <a:lnTo>
                    <a:pt x="276486" y="31703"/>
                  </a:lnTo>
                  <a:lnTo>
                    <a:pt x="276486" y="49364"/>
                  </a:lnTo>
                  <a:lnTo>
                    <a:pt x="283637" y="57807"/>
                  </a:lnTo>
                  <a:lnTo>
                    <a:pt x="304309" y="57807"/>
                  </a:lnTo>
                  <a:lnTo>
                    <a:pt x="304141" y="58180"/>
                  </a:lnTo>
                  <a:lnTo>
                    <a:pt x="303774" y="58410"/>
                  </a:lnTo>
                  <a:lnTo>
                    <a:pt x="277233" y="58410"/>
                  </a:lnTo>
                  <a:lnTo>
                    <a:pt x="277233" y="80694"/>
                  </a:lnTo>
                  <a:close/>
                </a:path>
                <a:path w="358775" h="81280">
                  <a:moveTo>
                    <a:pt x="304309" y="57807"/>
                  </a:moveTo>
                  <a:lnTo>
                    <a:pt x="293889" y="57807"/>
                  </a:lnTo>
                  <a:lnTo>
                    <a:pt x="301269" y="49048"/>
                  </a:lnTo>
                  <a:lnTo>
                    <a:pt x="301269" y="31129"/>
                  </a:lnTo>
                  <a:lnTo>
                    <a:pt x="294037" y="22399"/>
                  </a:lnTo>
                  <a:lnTo>
                    <a:pt x="304629" y="22399"/>
                  </a:lnTo>
                  <a:lnTo>
                    <a:pt x="309195" y="33369"/>
                  </a:lnTo>
                  <a:lnTo>
                    <a:pt x="309195" y="46952"/>
                  </a:lnTo>
                  <a:lnTo>
                    <a:pt x="304309" y="57807"/>
                  </a:lnTo>
                  <a:close/>
                </a:path>
                <a:path w="358775" h="81280">
                  <a:moveTo>
                    <a:pt x="294549" y="64182"/>
                  </a:moveTo>
                  <a:lnTo>
                    <a:pt x="285360" y="64182"/>
                  </a:lnTo>
                  <a:lnTo>
                    <a:pt x="279215" y="60908"/>
                  </a:lnTo>
                  <a:lnTo>
                    <a:pt x="277233" y="58410"/>
                  </a:lnTo>
                  <a:lnTo>
                    <a:pt x="303774" y="58410"/>
                  </a:lnTo>
                  <a:lnTo>
                    <a:pt x="294549" y="64182"/>
                  </a:lnTo>
                  <a:close/>
                </a:path>
                <a:path w="358775" h="81280">
                  <a:moveTo>
                    <a:pt x="332431" y="23346"/>
                  </a:moveTo>
                  <a:lnTo>
                    <a:pt x="325607" y="23346"/>
                  </a:lnTo>
                  <a:lnTo>
                    <a:pt x="328105" y="19843"/>
                  </a:lnTo>
                  <a:lnTo>
                    <a:pt x="334394" y="16368"/>
                  </a:lnTo>
                  <a:lnTo>
                    <a:pt x="344732" y="16368"/>
                  </a:lnTo>
                  <a:lnTo>
                    <a:pt x="353692" y="22399"/>
                  </a:lnTo>
                  <a:lnTo>
                    <a:pt x="333212" y="22399"/>
                  </a:lnTo>
                  <a:lnTo>
                    <a:pt x="332431" y="23346"/>
                  </a:lnTo>
                  <a:close/>
                </a:path>
                <a:path w="358775" h="81280">
                  <a:moveTo>
                    <a:pt x="326296" y="80694"/>
                  </a:moveTo>
                  <a:lnTo>
                    <a:pt x="318542" y="80694"/>
                  </a:lnTo>
                  <a:lnTo>
                    <a:pt x="318542" y="17402"/>
                  </a:lnTo>
                  <a:lnTo>
                    <a:pt x="325607" y="17402"/>
                  </a:lnTo>
                  <a:lnTo>
                    <a:pt x="325607" y="23346"/>
                  </a:lnTo>
                  <a:lnTo>
                    <a:pt x="332431" y="23346"/>
                  </a:lnTo>
                  <a:lnTo>
                    <a:pt x="325549" y="31703"/>
                  </a:lnTo>
                  <a:lnTo>
                    <a:pt x="325549" y="49364"/>
                  </a:lnTo>
                  <a:lnTo>
                    <a:pt x="332700" y="57807"/>
                  </a:lnTo>
                  <a:lnTo>
                    <a:pt x="353372" y="57807"/>
                  </a:lnTo>
                  <a:lnTo>
                    <a:pt x="353204" y="58180"/>
                  </a:lnTo>
                  <a:lnTo>
                    <a:pt x="352837" y="58410"/>
                  </a:lnTo>
                  <a:lnTo>
                    <a:pt x="326296" y="58410"/>
                  </a:lnTo>
                  <a:lnTo>
                    <a:pt x="326296" y="80694"/>
                  </a:lnTo>
                  <a:close/>
                </a:path>
                <a:path w="358775" h="81280">
                  <a:moveTo>
                    <a:pt x="353372" y="57807"/>
                  </a:moveTo>
                  <a:lnTo>
                    <a:pt x="342952" y="57807"/>
                  </a:lnTo>
                  <a:lnTo>
                    <a:pt x="350332" y="49048"/>
                  </a:lnTo>
                  <a:lnTo>
                    <a:pt x="350332" y="31129"/>
                  </a:lnTo>
                  <a:lnTo>
                    <a:pt x="343100" y="22399"/>
                  </a:lnTo>
                  <a:lnTo>
                    <a:pt x="353692" y="22399"/>
                  </a:lnTo>
                  <a:lnTo>
                    <a:pt x="358258" y="33369"/>
                  </a:lnTo>
                  <a:lnTo>
                    <a:pt x="358258" y="46952"/>
                  </a:lnTo>
                  <a:lnTo>
                    <a:pt x="353372" y="57807"/>
                  </a:lnTo>
                  <a:close/>
                </a:path>
                <a:path w="358775" h="81280">
                  <a:moveTo>
                    <a:pt x="343612" y="64182"/>
                  </a:moveTo>
                  <a:lnTo>
                    <a:pt x="334423" y="64182"/>
                  </a:lnTo>
                  <a:lnTo>
                    <a:pt x="328278" y="60908"/>
                  </a:lnTo>
                  <a:lnTo>
                    <a:pt x="326296" y="58410"/>
                  </a:lnTo>
                  <a:lnTo>
                    <a:pt x="352837" y="58410"/>
                  </a:lnTo>
                  <a:lnTo>
                    <a:pt x="343612" y="64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22">
              <a:extLst>
                <a:ext uri="{FF2B5EF4-FFF2-40B4-BE49-F238E27FC236}">
                  <a16:creationId xmlns:a16="http://schemas.microsoft.com/office/drawing/2014/main" id="{BA71479D-E680-E5FF-4E46-2EDDFE822F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0945" y="2991624"/>
              <a:ext cx="131666" cy="100910"/>
            </a:xfrm>
            <a:prstGeom prst="rect">
              <a:avLst/>
            </a:prstGeom>
          </p:spPr>
        </p:pic>
        <p:pic>
          <p:nvPicPr>
            <p:cNvPr id="79" name="object 23">
              <a:extLst>
                <a:ext uri="{FF2B5EF4-FFF2-40B4-BE49-F238E27FC236}">
                  <a16:creationId xmlns:a16="http://schemas.microsoft.com/office/drawing/2014/main" id="{E21B889F-A19E-8BF5-81DA-1E0671E392A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9084" y="2464640"/>
              <a:ext cx="105451" cy="107048"/>
            </a:xfrm>
            <a:prstGeom prst="rect">
              <a:avLst/>
            </a:prstGeom>
          </p:spPr>
        </p:pic>
        <p:sp>
          <p:nvSpPr>
            <p:cNvPr id="80" name="object 24">
              <a:extLst>
                <a:ext uri="{FF2B5EF4-FFF2-40B4-BE49-F238E27FC236}">
                  <a16:creationId xmlns:a16="http://schemas.microsoft.com/office/drawing/2014/main" id="{8E5E4FDF-3B68-BED1-E7EE-DA3AA8443C30}"/>
                </a:ext>
              </a:extLst>
            </p:cNvPr>
            <p:cNvSpPr/>
            <p:nvPr/>
          </p:nvSpPr>
          <p:spPr>
            <a:xfrm>
              <a:off x="4191676" y="2608436"/>
              <a:ext cx="1322705" cy="98425"/>
            </a:xfrm>
            <a:custGeom>
              <a:avLst/>
              <a:gdLst/>
              <a:ahLst/>
              <a:cxnLst/>
              <a:rect l="l" t="t" r="r" b="b"/>
              <a:pathLst>
                <a:path w="1322704" h="98425">
                  <a:moveTo>
                    <a:pt x="1322131" y="98261"/>
                  </a:moveTo>
                  <a:lnTo>
                    <a:pt x="0" y="98261"/>
                  </a:lnTo>
                  <a:lnTo>
                    <a:pt x="0" y="0"/>
                  </a:lnTo>
                  <a:lnTo>
                    <a:pt x="1322131" y="0"/>
                  </a:lnTo>
                  <a:lnTo>
                    <a:pt x="1322131" y="98261"/>
                  </a:lnTo>
                  <a:close/>
                </a:path>
              </a:pathLst>
            </a:custGeom>
            <a:solidFill>
              <a:srgbClr val="3BA8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25">
              <a:extLst>
                <a:ext uri="{FF2B5EF4-FFF2-40B4-BE49-F238E27FC236}">
                  <a16:creationId xmlns:a16="http://schemas.microsoft.com/office/drawing/2014/main" id="{836BAA84-7820-5472-4C6E-37B398D75DDC}"/>
                </a:ext>
              </a:extLst>
            </p:cNvPr>
            <p:cNvSpPr/>
            <p:nvPr/>
          </p:nvSpPr>
          <p:spPr>
            <a:xfrm>
              <a:off x="4716153" y="2627817"/>
              <a:ext cx="342900" cy="83185"/>
            </a:xfrm>
            <a:custGeom>
              <a:avLst/>
              <a:gdLst/>
              <a:ahLst/>
              <a:cxnLst/>
              <a:rect l="l" t="t" r="r" b="b"/>
              <a:pathLst>
                <a:path w="342900" h="83185">
                  <a:moveTo>
                    <a:pt x="39141" y="65331"/>
                  </a:moveTo>
                  <a:lnTo>
                    <a:pt x="22944" y="65331"/>
                  </a:lnTo>
                  <a:lnTo>
                    <a:pt x="7753" y="57347"/>
                  </a:lnTo>
                  <a:lnTo>
                    <a:pt x="0" y="42271"/>
                  </a:lnTo>
                  <a:lnTo>
                    <a:pt x="0" y="23748"/>
                  </a:lnTo>
                  <a:lnTo>
                    <a:pt x="7696" y="7753"/>
                  </a:lnTo>
                  <a:lnTo>
                    <a:pt x="22169" y="0"/>
                  </a:lnTo>
                  <a:lnTo>
                    <a:pt x="38452" y="0"/>
                  </a:lnTo>
                  <a:lnTo>
                    <a:pt x="49536" y="4451"/>
                  </a:lnTo>
                  <a:lnTo>
                    <a:pt x="51678" y="7150"/>
                  </a:lnTo>
                  <a:lnTo>
                    <a:pt x="25931" y="7150"/>
                  </a:lnTo>
                  <a:lnTo>
                    <a:pt x="17574" y="10653"/>
                  </a:lnTo>
                  <a:lnTo>
                    <a:pt x="12434" y="16339"/>
                  </a:lnTo>
                  <a:lnTo>
                    <a:pt x="8615" y="25586"/>
                  </a:lnTo>
                  <a:lnTo>
                    <a:pt x="8615" y="40892"/>
                  </a:lnTo>
                  <a:lnTo>
                    <a:pt x="14415" y="52264"/>
                  </a:lnTo>
                  <a:lnTo>
                    <a:pt x="25529" y="57778"/>
                  </a:lnTo>
                  <a:lnTo>
                    <a:pt x="55485" y="57778"/>
                  </a:lnTo>
                  <a:lnTo>
                    <a:pt x="52236" y="60363"/>
                  </a:lnTo>
                  <a:lnTo>
                    <a:pt x="39141" y="65331"/>
                  </a:lnTo>
                  <a:close/>
                </a:path>
                <a:path w="342900" h="83185">
                  <a:moveTo>
                    <a:pt x="49910" y="20819"/>
                  </a:moveTo>
                  <a:lnTo>
                    <a:pt x="48603" y="16339"/>
                  </a:lnTo>
                  <a:lnTo>
                    <a:pt x="48502" y="15995"/>
                  </a:lnTo>
                  <a:lnTo>
                    <a:pt x="44281" y="10481"/>
                  </a:lnTo>
                  <a:lnTo>
                    <a:pt x="36441" y="7150"/>
                  </a:lnTo>
                  <a:lnTo>
                    <a:pt x="51678" y="7150"/>
                  </a:lnTo>
                  <a:lnTo>
                    <a:pt x="55825" y="12377"/>
                  </a:lnTo>
                  <a:lnTo>
                    <a:pt x="57462" y="18752"/>
                  </a:lnTo>
                  <a:lnTo>
                    <a:pt x="49910" y="20819"/>
                  </a:lnTo>
                  <a:close/>
                </a:path>
                <a:path w="342900" h="83185">
                  <a:moveTo>
                    <a:pt x="55485" y="57778"/>
                  </a:moveTo>
                  <a:lnTo>
                    <a:pt x="37217" y="57778"/>
                  </a:lnTo>
                  <a:lnTo>
                    <a:pt x="47555" y="53585"/>
                  </a:lnTo>
                  <a:lnTo>
                    <a:pt x="50225" y="51231"/>
                  </a:lnTo>
                  <a:lnTo>
                    <a:pt x="50225" y="39457"/>
                  </a:lnTo>
                  <a:lnTo>
                    <a:pt x="31646" y="39457"/>
                  </a:lnTo>
                  <a:lnTo>
                    <a:pt x="31646" y="32019"/>
                  </a:lnTo>
                  <a:lnTo>
                    <a:pt x="58410" y="32019"/>
                  </a:lnTo>
                  <a:lnTo>
                    <a:pt x="58410" y="55452"/>
                  </a:lnTo>
                  <a:lnTo>
                    <a:pt x="55485" y="57778"/>
                  </a:lnTo>
                  <a:close/>
                </a:path>
                <a:path w="342900" h="83185">
                  <a:moveTo>
                    <a:pt x="76028" y="32565"/>
                  </a:moveTo>
                  <a:lnTo>
                    <a:pt x="68446" y="31531"/>
                  </a:lnTo>
                  <a:lnTo>
                    <a:pt x="69480" y="26678"/>
                  </a:lnTo>
                  <a:lnTo>
                    <a:pt x="74219" y="20676"/>
                  </a:lnTo>
                  <a:lnTo>
                    <a:pt x="83178" y="17459"/>
                  </a:lnTo>
                  <a:lnTo>
                    <a:pt x="94923" y="17459"/>
                  </a:lnTo>
                  <a:lnTo>
                    <a:pt x="102246" y="20216"/>
                  </a:lnTo>
                  <a:lnTo>
                    <a:pt x="105265" y="23863"/>
                  </a:lnTo>
                  <a:lnTo>
                    <a:pt x="82489" y="23863"/>
                  </a:lnTo>
                  <a:lnTo>
                    <a:pt x="77263" y="27711"/>
                  </a:lnTo>
                  <a:lnTo>
                    <a:pt x="76028" y="32565"/>
                  </a:lnTo>
                  <a:close/>
                </a:path>
                <a:path w="342900" h="83185">
                  <a:moveTo>
                    <a:pt x="87313" y="65273"/>
                  </a:moveTo>
                  <a:lnTo>
                    <a:pt x="75195" y="65273"/>
                  </a:lnTo>
                  <a:lnTo>
                    <a:pt x="67097" y="57893"/>
                  </a:lnTo>
                  <a:lnTo>
                    <a:pt x="67097" y="48818"/>
                  </a:lnTo>
                  <a:lnTo>
                    <a:pt x="70169" y="43247"/>
                  </a:lnTo>
                  <a:lnTo>
                    <a:pt x="75109" y="39887"/>
                  </a:lnTo>
                  <a:lnTo>
                    <a:pt x="78210" y="39026"/>
                  </a:lnTo>
                  <a:lnTo>
                    <a:pt x="80508" y="38423"/>
                  </a:lnTo>
                  <a:lnTo>
                    <a:pt x="94493" y="36757"/>
                  </a:lnTo>
                  <a:lnTo>
                    <a:pt x="98944" y="35207"/>
                  </a:lnTo>
                  <a:lnTo>
                    <a:pt x="98973" y="28429"/>
                  </a:lnTo>
                  <a:lnTo>
                    <a:pt x="93803" y="23863"/>
                  </a:lnTo>
                  <a:lnTo>
                    <a:pt x="105265" y="23863"/>
                  </a:lnTo>
                  <a:lnTo>
                    <a:pt x="105692" y="24380"/>
                  </a:lnTo>
                  <a:lnTo>
                    <a:pt x="106382" y="27568"/>
                  </a:lnTo>
                  <a:lnTo>
                    <a:pt x="106784" y="29549"/>
                  </a:lnTo>
                  <a:lnTo>
                    <a:pt x="106784" y="41266"/>
                  </a:lnTo>
                  <a:lnTo>
                    <a:pt x="98944" y="41266"/>
                  </a:lnTo>
                  <a:lnTo>
                    <a:pt x="94722" y="42989"/>
                  </a:lnTo>
                  <a:lnTo>
                    <a:pt x="81484" y="44884"/>
                  </a:lnTo>
                  <a:lnTo>
                    <a:pt x="77521" y="46607"/>
                  </a:lnTo>
                  <a:lnTo>
                    <a:pt x="75367" y="49938"/>
                  </a:lnTo>
                  <a:lnTo>
                    <a:pt x="75367" y="55050"/>
                  </a:lnTo>
                  <a:lnTo>
                    <a:pt x="80077" y="59185"/>
                  </a:lnTo>
                  <a:lnTo>
                    <a:pt x="98869" y="59185"/>
                  </a:lnTo>
                  <a:lnTo>
                    <a:pt x="95268" y="62258"/>
                  </a:lnTo>
                  <a:lnTo>
                    <a:pt x="87313" y="65273"/>
                  </a:lnTo>
                  <a:close/>
                </a:path>
                <a:path w="342900" h="83185">
                  <a:moveTo>
                    <a:pt x="98869" y="59185"/>
                  </a:moveTo>
                  <a:lnTo>
                    <a:pt x="89065" y="59185"/>
                  </a:lnTo>
                  <a:lnTo>
                    <a:pt x="96043" y="55280"/>
                  </a:lnTo>
                  <a:lnTo>
                    <a:pt x="98944" y="49249"/>
                  </a:lnTo>
                  <a:lnTo>
                    <a:pt x="98944" y="41266"/>
                  </a:lnTo>
                  <a:lnTo>
                    <a:pt x="106784" y="41266"/>
                  </a:lnTo>
                  <a:lnTo>
                    <a:pt x="106784" y="55883"/>
                  </a:lnTo>
                  <a:lnTo>
                    <a:pt x="107127" y="57893"/>
                  </a:lnTo>
                  <a:lnTo>
                    <a:pt x="107245" y="58582"/>
                  </a:lnTo>
                  <a:lnTo>
                    <a:pt x="99576" y="58582"/>
                  </a:lnTo>
                  <a:lnTo>
                    <a:pt x="98869" y="59185"/>
                  </a:lnTo>
                  <a:close/>
                </a:path>
                <a:path w="342900" h="83185">
                  <a:moveTo>
                    <a:pt x="109224" y="64239"/>
                  </a:moveTo>
                  <a:lnTo>
                    <a:pt x="101126" y="64239"/>
                  </a:lnTo>
                  <a:lnTo>
                    <a:pt x="99920" y="61827"/>
                  </a:lnTo>
                  <a:lnTo>
                    <a:pt x="99640" y="59185"/>
                  </a:lnTo>
                  <a:lnTo>
                    <a:pt x="99576" y="58582"/>
                  </a:lnTo>
                  <a:lnTo>
                    <a:pt x="107245" y="58582"/>
                  </a:lnTo>
                  <a:lnTo>
                    <a:pt x="107760" y="61597"/>
                  </a:lnTo>
                  <a:lnTo>
                    <a:pt x="109224" y="64239"/>
                  </a:lnTo>
                  <a:close/>
                </a:path>
                <a:path w="342900" h="83185">
                  <a:moveTo>
                    <a:pt x="127934" y="18493"/>
                  </a:moveTo>
                  <a:lnTo>
                    <a:pt x="120209" y="18493"/>
                  </a:lnTo>
                  <a:lnTo>
                    <a:pt x="120209" y="7150"/>
                  </a:lnTo>
                  <a:lnTo>
                    <a:pt x="127934" y="2498"/>
                  </a:lnTo>
                  <a:lnTo>
                    <a:pt x="127934" y="18493"/>
                  </a:lnTo>
                  <a:close/>
                </a:path>
                <a:path w="342900" h="83185">
                  <a:moveTo>
                    <a:pt x="135716" y="24524"/>
                  </a:moveTo>
                  <a:lnTo>
                    <a:pt x="114523" y="24524"/>
                  </a:lnTo>
                  <a:lnTo>
                    <a:pt x="114523" y="18493"/>
                  </a:lnTo>
                  <a:lnTo>
                    <a:pt x="135716" y="18493"/>
                  </a:lnTo>
                  <a:lnTo>
                    <a:pt x="135716" y="24524"/>
                  </a:lnTo>
                  <a:close/>
                </a:path>
                <a:path w="342900" h="83185">
                  <a:moveTo>
                    <a:pt x="133562" y="64842"/>
                  </a:moveTo>
                  <a:lnTo>
                    <a:pt x="126756" y="64842"/>
                  </a:lnTo>
                  <a:lnTo>
                    <a:pt x="122104" y="62172"/>
                  </a:lnTo>
                  <a:lnTo>
                    <a:pt x="120209" y="57807"/>
                  </a:lnTo>
                  <a:lnTo>
                    <a:pt x="120209" y="24524"/>
                  </a:lnTo>
                  <a:lnTo>
                    <a:pt x="127934" y="24524"/>
                  </a:lnTo>
                  <a:lnTo>
                    <a:pt x="127934" y="54590"/>
                  </a:lnTo>
                  <a:lnTo>
                    <a:pt x="128738" y="56486"/>
                  </a:lnTo>
                  <a:lnTo>
                    <a:pt x="130604" y="57606"/>
                  </a:lnTo>
                  <a:lnTo>
                    <a:pt x="135767" y="57606"/>
                  </a:lnTo>
                  <a:lnTo>
                    <a:pt x="136836" y="64153"/>
                  </a:lnTo>
                  <a:lnTo>
                    <a:pt x="133562" y="64842"/>
                  </a:lnTo>
                  <a:close/>
                </a:path>
                <a:path w="342900" h="83185">
                  <a:moveTo>
                    <a:pt x="135767" y="57606"/>
                  </a:moveTo>
                  <a:lnTo>
                    <a:pt x="133620" y="57606"/>
                  </a:lnTo>
                  <a:lnTo>
                    <a:pt x="135716" y="57290"/>
                  </a:lnTo>
                  <a:lnTo>
                    <a:pt x="135767" y="57606"/>
                  </a:lnTo>
                  <a:close/>
                </a:path>
                <a:path w="342900" h="83185">
                  <a:moveTo>
                    <a:pt x="170478" y="65273"/>
                  </a:moveTo>
                  <a:lnTo>
                    <a:pt x="152472" y="65273"/>
                  </a:lnTo>
                  <a:lnTo>
                    <a:pt x="140727" y="52896"/>
                  </a:lnTo>
                  <a:lnTo>
                    <a:pt x="140727" y="30210"/>
                  </a:lnTo>
                  <a:lnTo>
                    <a:pt x="152616" y="17459"/>
                  </a:lnTo>
                  <a:lnTo>
                    <a:pt x="171253" y="17459"/>
                  </a:lnTo>
                  <a:lnTo>
                    <a:pt x="177189" y="23835"/>
                  </a:lnTo>
                  <a:lnTo>
                    <a:pt x="156837" y="23835"/>
                  </a:lnTo>
                  <a:lnTo>
                    <a:pt x="149543" y="30985"/>
                  </a:lnTo>
                  <a:lnTo>
                    <a:pt x="149170" y="36958"/>
                  </a:lnTo>
                  <a:lnTo>
                    <a:pt x="182868" y="36958"/>
                  </a:lnTo>
                  <a:lnTo>
                    <a:pt x="182855" y="43333"/>
                  </a:lnTo>
                  <a:lnTo>
                    <a:pt x="148739" y="43333"/>
                  </a:lnTo>
                  <a:lnTo>
                    <a:pt x="149091" y="49508"/>
                  </a:lnTo>
                  <a:lnTo>
                    <a:pt x="149170" y="50886"/>
                  </a:lnTo>
                  <a:lnTo>
                    <a:pt x="156837" y="58898"/>
                  </a:lnTo>
                  <a:lnTo>
                    <a:pt x="178907" y="58898"/>
                  </a:lnTo>
                  <a:lnTo>
                    <a:pt x="170478" y="65273"/>
                  </a:lnTo>
                  <a:close/>
                </a:path>
                <a:path w="342900" h="83185">
                  <a:moveTo>
                    <a:pt x="182868" y="36958"/>
                  </a:moveTo>
                  <a:lnTo>
                    <a:pt x="174699" y="36958"/>
                  </a:lnTo>
                  <a:lnTo>
                    <a:pt x="174182" y="31186"/>
                  </a:lnTo>
                  <a:lnTo>
                    <a:pt x="171770" y="28314"/>
                  </a:lnTo>
                  <a:lnTo>
                    <a:pt x="168066" y="23835"/>
                  </a:lnTo>
                  <a:lnTo>
                    <a:pt x="177189" y="23835"/>
                  </a:lnTo>
                  <a:lnTo>
                    <a:pt x="182884" y="29951"/>
                  </a:lnTo>
                  <a:lnTo>
                    <a:pt x="182868" y="36958"/>
                  </a:lnTo>
                  <a:close/>
                </a:path>
                <a:path w="342900" h="83185">
                  <a:moveTo>
                    <a:pt x="178907" y="58898"/>
                  </a:moveTo>
                  <a:lnTo>
                    <a:pt x="166831" y="58898"/>
                  </a:lnTo>
                  <a:lnTo>
                    <a:pt x="172861" y="54418"/>
                  </a:lnTo>
                  <a:lnTo>
                    <a:pt x="174613" y="49508"/>
                  </a:lnTo>
                  <a:lnTo>
                    <a:pt x="182625" y="50484"/>
                  </a:lnTo>
                  <a:lnTo>
                    <a:pt x="180730" y="57520"/>
                  </a:lnTo>
                  <a:lnTo>
                    <a:pt x="178907" y="58898"/>
                  </a:lnTo>
                  <a:close/>
                </a:path>
                <a:path w="342900" h="83185">
                  <a:moveTo>
                    <a:pt x="208915" y="64239"/>
                  </a:moveTo>
                  <a:lnTo>
                    <a:pt x="200817" y="64239"/>
                  </a:lnTo>
                  <a:lnTo>
                    <a:pt x="186803" y="18493"/>
                  </a:lnTo>
                  <a:lnTo>
                    <a:pt x="194815" y="18493"/>
                  </a:lnTo>
                  <a:lnTo>
                    <a:pt x="204809" y="54705"/>
                  </a:lnTo>
                  <a:lnTo>
                    <a:pt x="211419" y="54705"/>
                  </a:lnTo>
                  <a:lnTo>
                    <a:pt x="208915" y="64239"/>
                  </a:lnTo>
                  <a:close/>
                </a:path>
                <a:path w="342900" h="83185">
                  <a:moveTo>
                    <a:pt x="211419" y="54705"/>
                  </a:moveTo>
                  <a:lnTo>
                    <a:pt x="204809" y="54705"/>
                  </a:lnTo>
                  <a:lnTo>
                    <a:pt x="207192" y="45286"/>
                  </a:lnTo>
                  <a:lnTo>
                    <a:pt x="214458" y="18493"/>
                  </a:lnTo>
                  <a:lnTo>
                    <a:pt x="222441" y="18493"/>
                  </a:lnTo>
                  <a:lnTo>
                    <a:pt x="225156" y="29032"/>
                  </a:lnTo>
                  <a:lnTo>
                    <a:pt x="218162" y="29032"/>
                  </a:lnTo>
                  <a:lnTo>
                    <a:pt x="211419" y="54705"/>
                  </a:lnTo>
                  <a:close/>
                </a:path>
                <a:path w="342900" h="83185">
                  <a:moveTo>
                    <a:pt x="238554" y="53758"/>
                  </a:moveTo>
                  <a:lnTo>
                    <a:pt x="231573" y="53758"/>
                  </a:lnTo>
                  <a:lnTo>
                    <a:pt x="242026" y="18493"/>
                  </a:lnTo>
                  <a:lnTo>
                    <a:pt x="249579" y="18493"/>
                  </a:lnTo>
                  <a:lnTo>
                    <a:pt x="238554" y="53758"/>
                  </a:lnTo>
                  <a:close/>
                </a:path>
                <a:path w="342900" h="83185">
                  <a:moveTo>
                    <a:pt x="235278" y="64239"/>
                  </a:moveTo>
                  <a:lnTo>
                    <a:pt x="227208" y="64239"/>
                  </a:lnTo>
                  <a:lnTo>
                    <a:pt x="219943" y="36843"/>
                  </a:lnTo>
                  <a:lnTo>
                    <a:pt x="218162" y="29032"/>
                  </a:lnTo>
                  <a:lnTo>
                    <a:pt x="225156" y="29032"/>
                  </a:lnTo>
                  <a:lnTo>
                    <a:pt x="229276" y="45028"/>
                  </a:lnTo>
                  <a:lnTo>
                    <a:pt x="231573" y="53758"/>
                  </a:lnTo>
                  <a:lnTo>
                    <a:pt x="238554" y="53758"/>
                  </a:lnTo>
                  <a:lnTo>
                    <a:pt x="235278" y="64239"/>
                  </a:lnTo>
                  <a:close/>
                </a:path>
                <a:path w="342900" h="83185">
                  <a:moveTo>
                    <a:pt x="262372" y="32565"/>
                  </a:moveTo>
                  <a:lnTo>
                    <a:pt x="254791" y="31531"/>
                  </a:lnTo>
                  <a:lnTo>
                    <a:pt x="255825" y="26678"/>
                  </a:lnTo>
                  <a:lnTo>
                    <a:pt x="260563" y="20676"/>
                  </a:lnTo>
                  <a:lnTo>
                    <a:pt x="269523" y="17459"/>
                  </a:lnTo>
                  <a:lnTo>
                    <a:pt x="281268" y="17459"/>
                  </a:lnTo>
                  <a:lnTo>
                    <a:pt x="288591" y="20216"/>
                  </a:lnTo>
                  <a:lnTo>
                    <a:pt x="291609" y="23863"/>
                  </a:lnTo>
                  <a:lnTo>
                    <a:pt x="268833" y="23863"/>
                  </a:lnTo>
                  <a:lnTo>
                    <a:pt x="263607" y="27711"/>
                  </a:lnTo>
                  <a:lnTo>
                    <a:pt x="262372" y="32565"/>
                  </a:lnTo>
                  <a:close/>
                </a:path>
                <a:path w="342900" h="83185">
                  <a:moveTo>
                    <a:pt x="273658" y="65273"/>
                  </a:moveTo>
                  <a:lnTo>
                    <a:pt x="261539" y="65273"/>
                  </a:lnTo>
                  <a:lnTo>
                    <a:pt x="253441" y="57893"/>
                  </a:lnTo>
                  <a:lnTo>
                    <a:pt x="253441" y="48818"/>
                  </a:lnTo>
                  <a:lnTo>
                    <a:pt x="256514" y="43247"/>
                  </a:lnTo>
                  <a:lnTo>
                    <a:pt x="261453" y="39887"/>
                  </a:lnTo>
                  <a:lnTo>
                    <a:pt x="264555" y="39026"/>
                  </a:lnTo>
                  <a:lnTo>
                    <a:pt x="266852" y="38423"/>
                  </a:lnTo>
                  <a:lnTo>
                    <a:pt x="280837" y="36757"/>
                  </a:lnTo>
                  <a:lnTo>
                    <a:pt x="285288" y="35207"/>
                  </a:lnTo>
                  <a:lnTo>
                    <a:pt x="285317" y="28429"/>
                  </a:lnTo>
                  <a:lnTo>
                    <a:pt x="280148" y="23863"/>
                  </a:lnTo>
                  <a:lnTo>
                    <a:pt x="291609" y="23863"/>
                  </a:lnTo>
                  <a:lnTo>
                    <a:pt x="292037" y="24380"/>
                  </a:lnTo>
                  <a:lnTo>
                    <a:pt x="292726" y="27568"/>
                  </a:lnTo>
                  <a:lnTo>
                    <a:pt x="293128" y="29549"/>
                  </a:lnTo>
                  <a:lnTo>
                    <a:pt x="293128" y="41266"/>
                  </a:lnTo>
                  <a:lnTo>
                    <a:pt x="285288" y="41266"/>
                  </a:lnTo>
                  <a:lnTo>
                    <a:pt x="281067" y="42989"/>
                  </a:lnTo>
                  <a:lnTo>
                    <a:pt x="267828" y="44884"/>
                  </a:lnTo>
                  <a:lnTo>
                    <a:pt x="263865" y="46607"/>
                  </a:lnTo>
                  <a:lnTo>
                    <a:pt x="261712" y="49938"/>
                  </a:lnTo>
                  <a:lnTo>
                    <a:pt x="261712" y="55050"/>
                  </a:lnTo>
                  <a:lnTo>
                    <a:pt x="266421" y="59185"/>
                  </a:lnTo>
                  <a:lnTo>
                    <a:pt x="285213" y="59185"/>
                  </a:lnTo>
                  <a:lnTo>
                    <a:pt x="281612" y="62258"/>
                  </a:lnTo>
                  <a:lnTo>
                    <a:pt x="273658" y="65273"/>
                  </a:lnTo>
                  <a:close/>
                </a:path>
                <a:path w="342900" h="83185">
                  <a:moveTo>
                    <a:pt x="285213" y="59185"/>
                  </a:moveTo>
                  <a:lnTo>
                    <a:pt x="275410" y="59185"/>
                  </a:lnTo>
                  <a:lnTo>
                    <a:pt x="282388" y="55280"/>
                  </a:lnTo>
                  <a:lnTo>
                    <a:pt x="285288" y="49249"/>
                  </a:lnTo>
                  <a:lnTo>
                    <a:pt x="285288" y="41266"/>
                  </a:lnTo>
                  <a:lnTo>
                    <a:pt x="293128" y="41266"/>
                  </a:lnTo>
                  <a:lnTo>
                    <a:pt x="293128" y="55883"/>
                  </a:lnTo>
                  <a:lnTo>
                    <a:pt x="293471" y="57893"/>
                  </a:lnTo>
                  <a:lnTo>
                    <a:pt x="293589" y="58582"/>
                  </a:lnTo>
                  <a:lnTo>
                    <a:pt x="285920" y="58582"/>
                  </a:lnTo>
                  <a:lnTo>
                    <a:pt x="285213" y="59185"/>
                  </a:lnTo>
                  <a:close/>
                </a:path>
                <a:path w="342900" h="83185">
                  <a:moveTo>
                    <a:pt x="295569" y="64239"/>
                  </a:moveTo>
                  <a:lnTo>
                    <a:pt x="287471" y="64239"/>
                  </a:lnTo>
                  <a:lnTo>
                    <a:pt x="286265" y="61827"/>
                  </a:lnTo>
                  <a:lnTo>
                    <a:pt x="285984" y="59185"/>
                  </a:lnTo>
                  <a:lnTo>
                    <a:pt x="285920" y="58582"/>
                  </a:lnTo>
                  <a:lnTo>
                    <a:pt x="293589" y="58582"/>
                  </a:lnTo>
                  <a:lnTo>
                    <a:pt x="294104" y="61597"/>
                  </a:lnTo>
                  <a:lnTo>
                    <a:pt x="295569" y="64239"/>
                  </a:lnTo>
                  <a:close/>
                </a:path>
                <a:path w="342900" h="83185">
                  <a:moveTo>
                    <a:pt x="320996" y="75267"/>
                  </a:moveTo>
                  <a:lnTo>
                    <a:pt x="310947" y="75267"/>
                  </a:lnTo>
                  <a:lnTo>
                    <a:pt x="314048" y="73544"/>
                  </a:lnTo>
                  <a:lnTo>
                    <a:pt x="315053" y="71993"/>
                  </a:lnTo>
                  <a:lnTo>
                    <a:pt x="315771" y="70844"/>
                  </a:lnTo>
                  <a:lnTo>
                    <a:pt x="318097" y="64326"/>
                  </a:lnTo>
                  <a:lnTo>
                    <a:pt x="300752" y="18493"/>
                  </a:lnTo>
                  <a:lnTo>
                    <a:pt x="309109" y="18493"/>
                  </a:lnTo>
                  <a:lnTo>
                    <a:pt x="318614" y="44970"/>
                  </a:lnTo>
                  <a:lnTo>
                    <a:pt x="320481" y="50024"/>
                  </a:lnTo>
                  <a:lnTo>
                    <a:pt x="321945" y="55567"/>
                  </a:lnTo>
                  <a:lnTo>
                    <a:pt x="328782" y="55567"/>
                  </a:lnTo>
                  <a:lnTo>
                    <a:pt x="325248" y="65015"/>
                  </a:lnTo>
                  <a:lnTo>
                    <a:pt x="322462" y="72567"/>
                  </a:lnTo>
                  <a:lnTo>
                    <a:pt x="320996" y="75267"/>
                  </a:lnTo>
                  <a:close/>
                </a:path>
                <a:path w="342900" h="83185">
                  <a:moveTo>
                    <a:pt x="328782" y="55567"/>
                  </a:moveTo>
                  <a:lnTo>
                    <a:pt x="321945" y="55567"/>
                  </a:lnTo>
                  <a:lnTo>
                    <a:pt x="323266" y="50225"/>
                  </a:lnTo>
                  <a:lnTo>
                    <a:pt x="334897" y="18493"/>
                  </a:lnTo>
                  <a:lnTo>
                    <a:pt x="342650" y="18493"/>
                  </a:lnTo>
                  <a:lnTo>
                    <a:pt x="328782" y="55567"/>
                  </a:lnTo>
                  <a:close/>
                </a:path>
                <a:path w="342900" h="83185">
                  <a:moveTo>
                    <a:pt x="313503" y="82819"/>
                  </a:moveTo>
                  <a:lnTo>
                    <a:pt x="307558" y="82819"/>
                  </a:lnTo>
                  <a:lnTo>
                    <a:pt x="304801" y="81872"/>
                  </a:lnTo>
                  <a:lnTo>
                    <a:pt x="304021" y="75267"/>
                  </a:lnTo>
                  <a:lnTo>
                    <a:pt x="303940" y="74577"/>
                  </a:lnTo>
                  <a:lnTo>
                    <a:pt x="306467" y="75267"/>
                  </a:lnTo>
                  <a:lnTo>
                    <a:pt x="320996" y="75267"/>
                  </a:lnTo>
                  <a:lnTo>
                    <a:pt x="318844" y="79230"/>
                  </a:lnTo>
                  <a:lnTo>
                    <a:pt x="313503" y="828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26">
              <a:extLst>
                <a:ext uri="{FF2B5EF4-FFF2-40B4-BE49-F238E27FC236}">
                  <a16:creationId xmlns:a16="http://schemas.microsoft.com/office/drawing/2014/main" id="{ACF1C26D-75C1-4CDF-3F84-3659AB715080}"/>
                </a:ext>
              </a:extLst>
            </p:cNvPr>
            <p:cNvSpPr/>
            <p:nvPr/>
          </p:nvSpPr>
          <p:spPr>
            <a:xfrm>
              <a:off x="4659198" y="2998380"/>
              <a:ext cx="128270" cy="438150"/>
            </a:xfrm>
            <a:custGeom>
              <a:avLst/>
              <a:gdLst/>
              <a:ahLst/>
              <a:cxnLst/>
              <a:rect l="l" t="t" r="r" b="b"/>
              <a:pathLst>
                <a:path w="128270" h="438150">
                  <a:moveTo>
                    <a:pt x="47548" y="250482"/>
                  </a:moveTo>
                  <a:lnTo>
                    <a:pt x="7899" y="250482"/>
                  </a:lnTo>
                  <a:lnTo>
                    <a:pt x="190" y="250482"/>
                  </a:lnTo>
                  <a:lnTo>
                    <a:pt x="190" y="258927"/>
                  </a:lnTo>
                  <a:lnTo>
                    <a:pt x="38392" y="272059"/>
                  </a:lnTo>
                  <a:lnTo>
                    <a:pt x="40716" y="272770"/>
                  </a:lnTo>
                  <a:lnTo>
                    <a:pt x="38138" y="273570"/>
                  </a:lnTo>
                  <a:lnTo>
                    <a:pt x="7226" y="283895"/>
                  </a:lnTo>
                  <a:lnTo>
                    <a:pt x="190" y="286258"/>
                  </a:lnTo>
                  <a:lnTo>
                    <a:pt x="190" y="295681"/>
                  </a:lnTo>
                  <a:lnTo>
                    <a:pt x="47548" y="295681"/>
                  </a:lnTo>
                  <a:lnTo>
                    <a:pt x="47548" y="289636"/>
                  </a:lnTo>
                  <a:lnTo>
                    <a:pt x="7226" y="289636"/>
                  </a:lnTo>
                  <a:lnTo>
                    <a:pt x="47548" y="275932"/>
                  </a:lnTo>
                  <a:lnTo>
                    <a:pt x="47548" y="270294"/>
                  </a:lnTo>
                  <a:lnTo>
                    <a:pt x="40716" y="267919"/>
                  </a:lnTo>
                  <a:lnTo>
                    <a:pt x="7899" y="256527"/>
                  </a:lnTo>
                  <a:lnTo>
                    <a:pt x="47548" y="256527"/>
                  </a:lnTo>
                  <a:lnTo>
                    <a:pt x="47548" y="250482"/>
                  </a:lnTo>
                  <a:close/>
                </a:path>
                <a:path w="128270" h="438150">
                  <a:moveTo>
                    <a:pt x="47548" y="212166"/>
                  </a:moveTo>
                  <a:lnTo>
                    <a:pt x="41948" y="212166"/>
                  </a:lnTo>
                  <a:lnTo>
                    <a:pt x="41948" y="235407"/>
                  </a:lnTo>
                  <a:lnTo>
                    <a:pt x="40309" y="234365"/>
                  </a:lnTo>
                  <a:lnTo>
                    <a:pt x="37236" y="231457"/>
                  </a:lnTo>
                  <a:lnTo>
                    <a:pt x="27546" y="219964"/>
                  </a:lnTo>
                  <a:lnTo>
                    <a:pt x="21463" y="214553"/>
                  </a:lnTo>
                  <a:lnTo>
                    <a:pt x="15976" y="212229"/>
                  </a:lnTo>
                  <a:lnTo>
                    <a:pt x="7556" y="212229"/>
                  </a:lnTo>
                  <a:lnTo>
                    <a:pt x="4800" y="215125"/>
                  </a:lnTo>
                  <a:lnTo>
                    <a:pt x="0" y="220179"/>
                  </a:lnTo>
                  <a:lnTo>
                    <a:pt x="0" y="233743"/>
                  </a:lnTo>
                  <a:lnTo>
                    <a:pt x="6997" y="241757"/>
                  </a:lnTo>
                  <a:lnTo>
                    <a:pt x="7556" y="241808"/>
                  </a:lnTo>
                  <a:lnTo>
                    <a:pt x="13690" y="242379"/>
                  </a:lnTo>
                  <a:lnTo>
                    <a:pt x="14300" y="236397"/>
                  </a:lnTo>
                  <a:lnTo>
                    <a:pt x="9842" y="236372"/>
                  </a:lnTo>
                  <a:lnTo>
                    <a:pt x="4800" y="231330"/>
                  </a:lnTo>
                  <a:lnTo>
                    <a:pt x="4800" y="223151"/>
                  </a:lnTo>
                  <a:lnTo>
                    <a:pt x="9563" y="218211"/>
                  </a:lnTo>
                  <a:lnTo>
                    <a:pt x="16294" y="218211"/>
                  </a:lnTo>
                  <a:lnTo>
                    <a:pt x="23710" y="223647"/>
                  </a:lnTo>
                  <a:lnTo>
                    <a:pt x="34112" y="236334"/>
                  </a:lnTo>
                  <a:lnTo>
                    <a:pt x="40309" y="241604"/>
                  </a:lnTo>
                  <a:lnTo>
                    <a:pt x="43497" y="242785"/>
                  </a:lnTo>
                  <a:lnTo>
                    <a:pt x="45440" y="243547"/>
                  </a:lnTo>
                  <a:lnTo>
                    <a:pt x="47548" y="243484"/>
                  </a:lnTo>
                  <a:lnTo>
                    <a:pt x="47548" y="212166"/>
                  </a:lnTo>
                  <a:close/>
                </a:path>
                <a:path w="128270" h="438150">
                  <a:moveTo>
                    <a:pt x="47548" y="158572"/>
                  </a:moveTo>
                  <a:lnTo>
                    <a:pt x="7899" y="158572"/>
                  </a:lnTo>
                  <a:lnTo>
                    <a:pt x="190" y="158572"/>
                  </a:lnTo>
                  <a:lnTo>
                    <a:pt x="190" y="167005"/>
                  </a:lnTo>
                  <a:lnTo>
                    <a:pt x="38392" y="180136"/>
                  </a:lnTo>
                  <a:lnTo>
                    <a:pt x="40716" y="180860"/>
                  </a:lnTo>
                  <a:lnTo>
                    <a:pt x="38138" y="181660"/>
                  </a:lnTo>
                  <a:lnTo>
                    <a:pt x="7226" y="191985"/>
                  </a:lnTo>
                  <a:lnTo>
                    <a:pt x="190" y="194335"/>
                  </a:lnTo>
                  <a:lnTo>
                    <a:pt x="190" y="203771"/>
                  </a:lnTo>
                  <a:lnTo>
                    <a:pt x="47548" y="203771"/>
                  </a:lnTo>
                  <a:lnTo>
                    <a:pt x="47548" y="197726"/>
                  </a:lnTo>
                  <a:lnTo>
                    <a:pt x="7226" y="197726"/>
                  </a:lnTo>
                  <a:lnTo>
                    <a:pt x="47548" y="184023"/>
                  </a:lnTo>
                  <a:lnTo>
                    <a:pt x="47548" y="178384"/>
                  </a:lnTo>
                  <a:lnTo>
                    <a:pt x="40716" y="176009"/>
                  </a:lnTo>
                  <a:lnTo>
                    <a:pt x="7899" y="164617"/>
                  </a:lnTo>
                  <a:lnTo>
                    <a:pt x="47548" y="164617"/>
                  </a:lnTo>
                  <a:lnTo>
                    <a:pt x="47548" y="158572"/>
                  </a:lnTo>
                  <a:close/>
                </a:path>
                <a:path w="128270" h="438150">
                  <a:moveTo>
                    <a:pt x="86360" y="176491"/>
                  </a:moveTo>
                  <a:lnTo>
                    <a:pt x="79679" y="176491"/>
                  </a:lnTo>
                  <a:lnTo>
                    <a:pt x="79679" y="182308"/>
                  </a:lnTo>
                  <a:lnTo>
                    <a:pt x="86360" y="182308"/>
                  </a:lnTo>
                  <a:lnTo>
                    <a:pt x="86360" y="176491"/>
                  </a:lnTo>
                  <a:close/>
                </a:path>
                <a:path w="128270" h="438150">
                  <a:moveTo>
                    <a:pt x="86360" y="73533"/>
                  </a:moveTo>
                  <a:lnTo>
                    <a:pt x="79679" y="73533"/>
                  </a:lnTo>
                  <a:lnTo>
                    <a:pt x="79679" y="79349"/>
                  </a:lnTo>
                  <a:lnTo>
                    <a:pt x="86360" y="79349"/>
                  </a:lnTo>
                  <a:lnTo>
                    <a:pt x="86360" y="73533"/>
                  </a:lnTo>
                  <a:close/>
                </a:path>
                <a:path w="128270" h="438150">
                  <a:moveTo>
                    <a:pt x="127038" y="319671"/>
                  </a:moveTo>
                  <a:lnTo>
                    <a:pt x="97536" y="319735"/>
                  </a:lnTo>
                  <a:lnTo>
                    <a:pt x="96989" y="320268"/>
                  </a:lnTo>
                  <a:lnTo>
                    <a:pt x="91948" y="325170"/>
                  </a:lnTo>
                  <a:lnTo>
                    <a:pt x="91948" y="336804"/>
                  </a:lnTo>
                  <a:lnTo>
                    <a:pt x="97967" y="340868"/>
                  </a:lnTo>
                  <a:lnTo>
                    <a:pt x="96989" y="341210"/>
                  </a:lnTo>
                  <a:lnTo>
                    <a:pt x="95008" y="341896"/>
                  </a:lnTo>
                  <a:lnTo>
                    <a:pt x="95008" y="342023"/>
                  </a:lnTo>
                  <a:lnTo>
                    <a:pt x="91948" y="346748"/>
                  </a:lnTo>
                  <a:lnTo>
                    <a:pt x="91948" y="353987"/>
                  </a:lnTo>
                  <a:lnTo>
                    <a:pt x="95008" y="359346"/>
                  </a:lnTo>
                  <a:lnTo>
                    <a:pt x="97536" y="360959"/>
                  </a:lnTo>
                  <a:lnTo>
                    <a:pt x="92735" y="360959"/>
                  </a:lnTo>
                  <a:lnTo>
                    <a:pt x="92735" y="366153"/>
                  </a:lnTo>
                  <a:lnTo>
                    <a:pt x="127038" y="366153"/>
                  </a:lnTo>
                  <a:lnTo>
                    <a:pt x="127038" y="360337"/>
                  </a:lnTo>
                  <a:lnTo>
                    <a:pt x="104559" y="360337"/>
                  </a:lnTo>
                  <a:lnTo>
                    <a:pt x="99580" y="358470"/>
                  </a:lnTo>
                  <a:lnTo>
                    <a:pt x="97536" y="355180"/>
                  </a:lnTo>
                  <a:lnTo>
                    <a:pt x="96989" y="354304"/>
                  </a:lnTo>
                  <a:lnTo>
                    <a:pt x="96989" y="348627"/>
                  </a:lnTo>
                  <a:lnTo>
                    <a:pt x="100876" y="345782"/>
                  </a:lnTo>
                  <a:lnTo>
                    <a:pt x="127038" y="345782"/>
                  </a:lnTo>
                  <a:lnTo>
                    <a:pt x="127038" y="339966"/>
                  </a:lnTo>
                  <a:lnTo>
                    <a:pt x="101803" y="339966"/>
                  </a:lnTo>
                  <a:lnTo>
                    <a:pt x="97967" y="336143"/>
                  </a:lnTo>
                  <a:lnTo>
                    <a:pt x="96989" y="335178"/>
                  </a:lnTo>
                  <a:lnTo>
                    <a:pt x="96989" y="329565"/>
                  </a:lnTo>
                  <a:lnTo>
                    <a:pt x="98869" y="326593"/>
                  </a:lnTo>
                  <a:lnTo>
                    <a:pt x="101803" y="325501"/>
                  </a:lnTo>
                  <a:lnTo>
                    <a:pt x="127038" y="325450"/>
                  </a:lnTo>
                  <a:lnTo>
                    <a:pt x="127038" y="319671"/>
                  </a:lnTo>
                  <a:close/>
                </a:path>
                <a:path w="128270" h="438150">
                  <a:moveTo>
                    <a:pt x="127038" y="264566"/>
                  </a:moveTo>
                  <a:lnTo>
                    <a:pt x="97536" y="264629"/>
                  </a:lnTo>
                  <a:lnTo>
                    <a:pt x="96989" y="265150"/>
                  </a:lnTo>
                  <a:lnTo>
                    <a:pt x="91948" y="270052"/>
                  </a:lnTo>
                  <a:lnTo>
                    <a:pt x="91948" y="281686"/>
                  </a:lnTo>
                  <a:lnTo>
                    <a:pt x="97967" y="285750"/>
                  </a:lnTo>
                  <a:lnTo>
                    <a:pt x="96989" y="286092"/>
                  </a:lnTo>
                  <a:lnTo>
                    <a:pt x="95008" y="286778"/>
                  </a:lnTo>
                  <a:lnTo>
                    <a:pt x="95008" y="286905"/>
                  </a:lnTo>
                  <a:lnTo>
                    <a:pt x="91948" y="291630"/>
                  </a:lnTo>
                  <a:lnTo>
                    <a:pt x="91948" y="298869"/>
                  </a:lnTo>
                  <a:lnTo>
                    <a:pt x="95008" y="304228"/>
                  </a:lnTo>
                  <a:lnTo>
                    <a:pt x="97536" y="305854"/>
                  </a:lnTo>
                  <a:lnTo>
                    <a:pt x="92735" y="305854"/>
                  </a:lnTo>
                  <a:lnTo>
                    <a:pt x="92735" y="311035"/>
                  </a:lnTo>
                  <a:lnTo>
                    <a:pt x="127038" y="311035"/>
                  </a:lnTo>
                  <a:lnTo>
                    <a:pt x="127038" y="305219"/>
                  </a:lnTo>
                  <a:lnTo>
                    <a:pt x="104559" y="305219"/>
                  </a:lnTo>
                  <a:lnTo>
                    <a:pt x="99580" y="303352"/>
                  </a:lnTo>
                  <a:lnTo>
                    <a:pt x="97536" y="300062"/>
                  </a:lnTo>
                  <a:lnTo>
                    <a:pt x="96989" y="299199"/>
                  </a:lnTo>
                  <a:lnTo>
                    <a:pt x="96989" y="293509"/>
                  </a:lnTo>
                  <a:lnTo>
                    <a:pt x="100876" y="290664"/>
                  </a:lnTo>
                  <a:lnTo>
                    <a:pt x="127038" y="290664"/>
                  </a:lnTo>
                  <a:lnTo>
                    <a:pt x="127038" y="284848"/>
                  </a:lnTo>
                  <a:lnTo>
                    <a:pt x="101803" y="284848"/>
                  </a:lnTo>
                  <a:lnTo>
                    <a:pt x="97967" y="281038"/>
                  </a:lnTo>
                  <a:lnTo>
                    <a:pt x="96989" y="280073"/>
                  </a:lnTo>
                  <a:lnTo>
                    <a:pt x="96989" y="274447"/>
                  </a:lnTo>
                  <a:lnTo>
                    <a:pt x="98869" y="271475"/>
                  </a:lnTo>
                  <a:lnTo>
                    <a:pt x="101803" y="270383"/>
                  </a:lnTo>
                  <a:lnTo>
                    <a:pt x="127038" y="270332"/>
                  </a:lnTo>
                  <a:lnTo>
                    <a:pt x="127038" y="264566"/>
                  </a:lnTo>
                  <a:close/>
                </a:path>
                <a:path w="128270" h="438150">
                  <a:moveTo>
                    <a:pt x="127038" y="191262"/>
                  </a:moveTo>
                  <a:lnTo>
                    <a:pt x="101714" y="191300"/>
                  </a:lnTo>
                  <a:lnTo>
                    <a:pt x="97790" y="192100"/>
                  </a:lnTo>
                  <a:lnTo>
                    <a:pt x="96989" y="192671"/>
                  </a:lnTo>
                  <a:lnTo>
                    <a:pt x="94170" y="194678"/>
                  </a:lnTo>
                  <a:lnTo>
                    <a:pt x="91948" y="199872"/>
                  </a:lnTo>
                  <a:lnTo>
                    <a:pt x="91948" y="210121"/>
                  </a:lnTo>
                  <a:lnTo>
                    <a:pt x="97599" y="213893"/>
                  </a:lnTo>
                  <a:lnTo>
                    <a:pt x="92735" y="213893"/>
                  </a:lnTo>
                  <a:lnTo>
                    <a:pt x="92735" y="219125"/>
                  </a:lnTo>
                  <a:lnTo>
                    <a:pt x="127038" y="219125"/>
                  </a:lnTo>
                  <a:lnTo>
                    <a:pt x="127038" y="213309"/>
                  </a:lnTo>
                  <a:lnTo>
                    <a:pt x="101714" y="213309"/>
                  </a:lnTo>
                  <a:lnTo>
                    <a:pt x="97599" y="208610"/>
                  </a:lnTo>
                  <a:lnTo>
                    <a:pt x="96989" y="207924"/>
                  </a:lnTo>
                  <a:lnTo>
                    <a:pt x="96989" y="201879"/>
                  </a:lnTo>
                  <a:lnTo>
                    <a:pt x="99085" y="198424"/>
                  </a:lnTo>
                  <a:lnTo>
                    <a:pt x="102616" y="197078"/>
                  </a:lnTo>
                  <a:lnTo>
                    <a:pt x="127038" y="197078"/>
                  </a:lnTo>
                  <a:lnTo>
                    <a:pt x="127038" y="191262"/>
                  </a:lnTo>
                  <a:close/>
                </a:path>
                <a:path w="128270" h="438150">
                  <a:moveTo>
                    <a:pt x="127038" y="176491"/>
                  </a:moveTo>
                  <a:lnTo>
                    <a:pt x="92735" y="176491"/>
                  </a:lnTo>
                  <a:lnTo>
                    <a:pt x="92735" y="182308"/>
                  </a:lnTo>
                  <a:lnTo>
                    <a:pt x="127038" y="182308"/>
                  </a:lnTo>
                  <a:lnTo>
                    <a:pt x="127038" y="176491"/>
                  </a:lnTo>
                  <a:close/>
                </a:path>
                <a:path w="128270" h="438150">
                  <a:moveTo>
                    <a:pt x="127038" y="73533"/>
                  </a:moveTo>
                  <a:lnTo>
                    <a:pt x="92735" y="73533"/>
                  </a:lnTo>
                  <a:lnTo>
                    <a:pt x="92735" y="79349"/>
                  </a:lnTo>
                  <a:lnTo>
                    <a:pt x="127038" y="79349"/>
                  </a:lnTo>
                  <a:lnTo>
                    <a:pt x="127038" y="73533"/>
                  </a:lnTo>
                  <a:close/>
                </a:path>
                <a:path w="128270" h="438150">
                  <a:moveTo>
                    <a:pt x="127038" y="0"/>
                  </a:moveTo>
                  <a:lnTo>
                    <a:pt x="91948" y="8623"/>
                  </a:lnTo>
                  <a:lnTo>
                    <a:pt x="91948" y="18872"/>
                  </a:lnTo>
                  <a:lnTo>
                    <a:pt x="97599" y="22644"/>
                  </a:lnTo>
                  <a:lnTo>
                    <a:pt x="92735" y="22644"/>
                  </a:lnTo>
                  <a:lnTo>
                    <a:pt x="92735" y="27876"/>
                  </a:lnTo>
                  <a:lnTo>
                    <a:pt x="127038" y="27876"/>
                  </a:lnTo>
                  <a:lnTo>
                    <a:pt x="127038" y="22059"/>
                  </a:lnTo>
                  <a:lnTo>
                    <a:pt x="101714" y="22059"/>
                  </a:lnTo>
                  <a:lnTo>
                    <a:pt x="97599" y="17360"/>
                  </a:lnTo>
                  <a:lnTo>
                    <a:pt x="96989" y="16675"/>
                  </a:lnTo>
                  <a:lnTo>
                    <a:pt x="96989" y="10617"/>
                  </a:lnTo>
                  <a:lnTo>
                    <a:pt x="99085" y="7175"/>
                  </a:lnTo>
                  <a:lnTo>
                    <a:pt x="102616" y="5816"/>
                  </a:lnTo>
                  <a:lnTo>
                    <a:pt x="127038" y="5816"/>
                  </a:lnTo>
                  <a:lnTo>
                    <a:pt x="127038" y="0"/>
                  </a:lnTo>
                  <a:close/>
                </a:path>
                <a:path w="128270" h="438150">
                  <a:moveTo>
                    <a:pt x="127495" y="86677"/>
                  </a:moveTo>
                  <a:lnTo>
                    <a:pt x="126974" y="84226"/>
                  </a:lnTo>
                  <a:lnTo>
                    <a:pt x="122059" y="85026"/>
                  </a:lnTo>
                  <a:lnTo>
                    <a:pt x="121831" y="85064"/>
                  </a:lnTo>
                  <a:lnTo>
                    <a:pt x="122059" y="86639"/>
                  </a:lnTo>
                  <a:lnTo>
                    <a:pt x="122059" y="88900"/>
                  </a:lnTo>
                  <a:lnTo>
                    <a:pt x="121221" y="90297"/>
                  </a:lnTo>
                  <a:lnTo>
                    <a:pt x="119799" y="90906"/>
                  </a:lnTo>
                  <a:lnTo>
                    <a:pt x="97256" y="90906"/>
                  </a:lnTo>
                  <a:lnTo>
                    <a:pt x="97256" y="85064"/>
                  </a:lnTo>
                  <a:lnTo>
                    <a:pt x="92735" y="85064"/>
                  </a:lnTo>
                  <a:lnTo>
                    <a:pt x="92735" y="90906"/>
                  </a:lnTo>
                  <a:lnTo>
                    <a:pt x="80733" y="90906"/>
                  </a:lnTo>
                  <a:lnTo>
                    <a:pt x="84226" y="96697"/>
                  </a:lnTo>
                  <a:lnTo>
                    <a:pt x="92735" y="96697"/>
                  </a:lnTo>
                  <a:lnTo>
                    <a:pt x="92735" y="100965"/>
                  </a:lnTo>
                  <a:lnTo>
                    <a:pt x="97256" y="100965"/>
                  </a:lnTo>
                  <a:lnTo>
                    <a:pt x="97256" y="96697"/>
                  </a:lnTo>
                  <a:lnTo>
                    <a:pt x="122212" y="96697"/>
                  </a:lnTo>
                  <a:lnTo>
                    <a:pt x="125488" y="95275"/>
                  </a:lnTo>
                  <a:lnTo>
                    <a:pt x="127495" y="91782"/>
                  </a:lnTo>
                  <a:lnTo>
                    <a:pt x="127495" y="86677"/>
                  </a:lnTo>
                  <a:close/>
                </a:path>
                <a:path w="128270" h="438150">
                  <a:moveTo>
                    <a:pt x="127812" y="416585"/>
                  </a:moveTo>
                  <a:lnTo>
                    <a:pt x="123037" y="411086"/>
                  </a:lnTo>
                  <a:lnTo>
                    <a:pt x="121119" y="408876"/>
                  </a:lnTo>
                  <a:lnTo>
                    <a:pt x="115214" y="407924"/>
                  </a:lnTo>
                  <a:lnTo>
                    <a:pt x="114465" y="413651"/>
                  </a:lnTo>
                  <a:lnTo>
                    <a:pt x="115214" y="413766"/>
                  </a:lnTo>
                  <a:lnTo>
                    <a:pt x="118833" y="414261"/>
                  </a:lnTo>
                  <a:lnTo>
                    <a:pt x="123037" y="418846"/>
                  </a:lnTo>
                  <a:lnTo>
                    <a:pt x="123037" y="426542"/>
                  </a:lnTo>
                  <a:lnTo>
                    <a:pt x="116763" y="431838"/>
                  </a:lnTo>
                  <a:lnTo>
                    <a:pt x="103022" y="431838"/>
                  </a:lnTo>
                  <a:lnTo>
                    <a:pt x="96735" y="426339"/>
                  </a:lnTo>
                  <a:lnTo>
                    <a:pt x="96735" y="419036"/>
                  </a:lnTo>
                  <a:lnTo>
                    <a:pt x="100228" y="414947"/>
                  </a:lnTo>
                  <a:lnTo>
                    <a:pt x="103670" y="414134"/>
                  </a:lnTo>
                  <a:lnTo>
                    <a:pt x="102806" y="408482"/>
                  </a:lnTo>
                  <a:lnTo>
                    <a:pt x="97599" y="409473"/>
                  </a:lnTo>
                  <a:lnTo>
                    <a:pt x="96735" y="410565"/>
                  </a:lnTo>
                  <a:lnTo>
                    <a:pt x="91948" y="416585"/>
                  </a:lnTo>
                  <a:lnTo>
                    <a:pt x="91948" y="426605"/>
                  </a:lnTo>
                  <a:lnTo>
                    <a:pt x="96113" y="434136"/>
                  </a:lnTo>
                  <a:lnTo>
                    <a:pt x="104444" y="437819"/>
                  </a:lnTo>
                  <a:lnTo>
                    <a:pt x="118592" y="437819"/>
                  </a:lnTo>
                  <a:lnTo>
                    <a:pt x="127812" y="429247"/>
                  </a:lnTo>
                  <a:lnTo>
                    <a:pt x="127812" y="416585"/>
                  </a:lnTo>
                  <a:close/>
                </a:path>
                <a:path w="128270" h="438150">
                  <a:moveTo>
                    <a:pt x="127812" y="384543"/>
                  </a:moveTo>
                  <a:lnTo>
                    <a:pt x="123609" y="376961"/>
                  </a:lnTo>
                  <a:lnTo>
                    <a:pt x="123037" y="376656"/>
                  </a:lnTo>
                  <a:lnTo>
                    <a:pt x="123037" y="384708"/>
                  </a:lnTo>
                  <a:lnTo>
                    <a:pt x="123037" y="393395"/>
                  </a:lnTo>
                  <a:lnTo>
                    <a:pt x="116446" y="399135"/>
                  </a:lnTo>
                  <a:lnTo>
                    <a:pt x="103289" y="399135"/>
                  </a:lnTo>
                  <a:lnTo>
                    <a:pt x="96761" y="393395"/>
                  </a:lnTo>
                  <a:lnTo>
                    <a:pt x="96761" y="384733"/>
                  </a:lnTo>
                  <a:lnTo>
                    <a:pt x="103289" y="378993"/>
                  </a:lnTo>
                  <a:lnTo>
                    <a:pt x="116446" y="378955"/>
                  </a:lnTo>
                  <a:lnTo>
                    <a:pt x="123037" y="384708"/>
                  </a:lnTo>
                  <a:lnTo>
                    <a:pt x="123037" y="376656"/>
                  </a:lnTo>
                  <a:lnTo>
                    <a:pt x="116014" y="372973"/>
                  </a:lnTo>
                  <a:lnTo>
                    <a:pt x="101219" y="372973"/>
                  </a:lnTo>
                  <a:lnTo>
                    <a:pt x="96761" y="377291"/>
                  </a:lnTo>
                  <a:lnTo>
                    <a:pt x="91948" y="381952"/>
                  </a:lnTo>
                  <a:lnTo>
                    <a:pt x="91948" y="395389"/>
                  </a:lnTo>
                  <a:lnTo>
                    <a:pt x="100355" y="405130"/>
                  </a:lnTo>
                  <a:lnTo>
                    <a:pt x="118579" y="405130"/>
                  </a:lnTo>
                  <a:lnTo>
                    <a:pt x="127812" y="396227"/>
                  </a:lnTo>
                  <a:lnTo>
                    <a:pt x="127812" y="384543"/>
                  </a:lnTo>
                  <a:close/>
                </a:path>
                <a:path w="128270" h="438150">
                  <a:moveTo>
                    <a:pt x="127812" y="237439"/>
                  </a:moveTo>
                  <a:lnTo>
                    <a:pt x="122796" y="233984"/>
                  </a:lnTo>
                  <a:lnTo>
                    <a:pt x="121983" y="233438"/>
                  </a:lnTo>
                  <a:lnTo>
                    <a:pt x="127038" y="233438"/>
                  </a:lnTo>
                  <a:lnTo>
                    <a:pt x="127038" y="228244"/>
                  </a:lnTo>
                  <a:lnTo>
                    <a:pt x="121958" y="228244"/>
                  </a:lnTo>
                  <a:lnTo>
                    <a:pt x="92735" y="228244"/>
                  </a:lnTo>
                  <a:lnTo>
                    <a:pt x="92735" y="234061"/>
                  </a:lnTo>
                  <a:lnTo>
                    <a:pt x="115493" y="234061"/>
                  </a:lnTo>
                  <a:lnTo>
                    <a:pt x="120129" y="235953"/>
                  </a:lnTo>
                  <a:lnTo>
                    <a:pt x="122796" y="240550"/>
                  </a:lnTo>
                  <a:lnTo>
                    <a:pt x="122796" y="245783"/>
                  </a:lnTo>
                  <a:lnTo>
                    <a:pt x="121958" y="246926"/>
                  </a:lnTo>
                  <a:lnTo>
                    <a:pt x="120129" y="249351"/>
                  </a:lnTo>
                  <a:lnTo>
                    <a:pt x="117690" y="249936"/>
                  </a:lnTo>
                  <a:lnTo>
                    <a:pt x="116319" y="250240"/>
                  </a:lnTo>
                  <a:lnTo>
                    <a:pt x="92735" y="250240"/>
                  </a:lnTo>
                  <a:lnTo>
                    <a:pt x="92735" y="256057"/>
                  </a:lnTo>
                  <a:lnTo>
                    <a:pt x="117881" y="256019"/>
                  </a:lnTo>
                  <a:lnTo>
                    <a:pt x="121958" y="255193"/>
                  </a:lnTo>
                  <a:lnTo>
                    <a:pt x="125488" y="252628"/>
                  </a:lnTo>
                  <a:lnTo>
                    <a:pt x="127812" y="247370"/>
                  </a:lnTo>
                  <a:lnTo>
                    <a:pt x="127812" y="237439"/>
                  </a:lnTo>
                  <a:close/>
                </a:path>
                <a:path w="128270" h="438150">
                  <a:moveTo>
                    <a:pt x="127812" y="148183"/>
                  </a:moveTo>
                  <a:lnTo>
                    <a:pt x="123037" y="142684"/>
                  </a:lnTo>
                  <a:lnTo>
                    <a:pt x="121119" y="140474"/>
                  </a:lnTo>
                  <a:lnTo>
                    <a:pt x="115214" y="139522"/>
                  </a:lnTo>
                  <a:lnTo>
                    <a:pt x="114465" y="145249"/>
                  </a:lnTo>
                  <a:lnTo>
                    <a:pt x="115214" y="145351"/>
                  </a:lnTo>
                  <a:lnTo>
                    <a:pt x="118833" y="145859"/>
                  </a:lnTo>
                  <a:lnTo>
                    <a:pt x="123037" y="150444"/>
                  </a:lnTo>
                  <a:lnTo>
                    <a:pt x="123037" y="158127"/>
                  </a:lnTo>
                  <a:lnTo>
                    <a:pt x="116763" y="163436"/>
                  </a:lnTo>
                  <a:lnTo>
                    <a:pt x="103022" y="163436"/>
                  </a:lnTo>
                  <a:lnTo>
                    <a:pt x="96735" y="157937"/>
                  </a:lnTo>
                  <a:lnTo>
                    <a:pt x="96735" y="150634"/>
                  </a:lnTo>
                  <a:lnTo>
                    <a:pt x="100228" y="146545"/>
                  </a:lnTo>
                  <a:lnTo>
                    <a:pt x="103670" y="145732"/>
                  </a:lnTo>
                  <a:lnTo>
                    <a:pt x="102806" y="140081"/>
                  </a:lnTo>
                  <a:lnTo>
                    <a:pt x="97599" y="141071"/>
                  </a:lnTo>
                  <a:lnTo>
                    <a:pt x="96735" y="142163"/>
                  </a:lnTo>
                  <a:lnTo>
                    <a:pt x="91948" y="148183"/>
                  </a:lnTo>
                  <a:lnTo>
                    <a:pt x="91948" y="158191"/>
                  </a:lnTo>
                  <a:lnTo>
                    <a:pt x="96113" y="165735"/>
                  </a:lnTo>
                  <a:lnTo>
                    <a:pt x="104444" y="169418"/>
                  </a:lnTo>
                  <a:lnTo>
                    <a:pt x="118592" y="169418"/>
                  </a:lnTo>
                  <a:lnTo>
                    <a:pt x="127812" y="160845"/>
                  </a:lnTo>
                  <a:lnTo>
                    <a:pt x="127812" y="148183"/>
                  </a:lnTo>
                  <a:close/>
                </a:path>
                <a:path w="128270" h="438150">
                  <a:moveTo>
                    <a:pt x="127812" y="121373"/>
                  </a:moveTo>
                  <a:lnTo>
                    <a:pt x="125552" y="115404"/>
                  </a:lnTo>
                  <a:lnTo>
                    <a:pt x="123253" y="112699"/>
                  </a:lnTo>
                  <a:lnTo>
                    <a:pt x="123253" y="120053"/>
                  </a:lnTo>
                  <a:lnTo>
                    <a:pt x="123253" y="126796"/>
                  </a:lnTo>
                  <a:lnTo>
                    <a:pt x="120142" y="130327"/>
                  </a:lnTo>
                  <a:lnTo>
                    <a:pt x="116319" y="130327"/>
                  </a:lnTo>
                  <a:lnTo>
                    <a:pt x="113817" y="128714"/>
                  </a:lnTo>
                  <a:lnTo>
                    <a:pt x="112522" y="125742"/>
                  </a:lnTo>
                  <a:lnTo>
                    <a:pt x="111099" y="115811"/>
                  </a:lnTo>
                  <a:lnTo>
                    <a:pt x="109804" y="112649"/>
                  </a:lnTo>
                  <a:lnTo>
                    <a:pt x="115798" y="112649"/>
                  </a:lnTo>
                  <a:lnTo>
                    <a:pt x="120319" y="114820"/>
                  </a:lnTo>
                  <a:lnTo>
                    <a:pt x="123253" y="120053"/>
                  </a:lnTo>
                  <a:lnTo>
                    <a:pt x="123253" y="112699"/>
                  </a:lnTo>
                  <a:lnTo>
                    <a:pt x="122796" y="112166"/>
                  </a:lnTo>
                  <a:lnTo>
                    <a:pt x="123253" y="112128"/>
                  </a:lnTo>
                  <a:lnTo>
                    <a:pt x="125234" y="111912"/>
                  </a:lnTo>
                  <a:lnTo>
                    <a:pt x="127038" y="111010"/>
                  </a:lnTo>
                  <a:lnTo>
                    <a:pt x="127038" y="104940"/>
                  </a:lnTo>
                  <a:lnTo>
                    <a:pt x="125056" y="106032"/>
                  </a:lnTo>
                  <a:lnTo>
                    <a:pt x="122796" y="106413"/>
                  </a:lnTo>
                  <a:lnTo>
                    <a:pt x="122275" y="106502"/>
                  </a:lnTo>
                  <a:lnTo>
                    <a:pt x="120777" y="106768"/>
                  </a:lnTo>
                  <a:lnTo>
                    <a:pt x="109804" y="106768"/>
                  </a:lnTo>
                  <a:lnTo>
                    <a:pt x="101015" y="106768"/>
                  </a:lnTo>
                  <a:lnTo>
                    <a:pt x="97142" y="107581"/>
                  </a:lnTo>
                  <a:lnTo>
                    <a:pt x="96761" y="107899"/>
                  </a:lnTo>
                  <a:lnTo>
                    <a:pt x="94018" y="110172"/>
                  </a:lnTo>
                  <a:lnTo>
                    <a:pt x="91948" y="115658"/>
                  </a:lnTo>
                  <a:lnTo>
                    <a:pt x="91948" y="124472"/>
                  </a:lnTo>
                  <a:lnTo>
                    <a:pt x="94361" y="131191"/>
                  </a:lnTo>
                  <a:lnTo>
                    <a:pt x="98869" y="134747"/>
                  </a:lnTo>
                  <a:lnTo>
                    <a:pt x="102501" y="135521"/>
                  </a:lnTo>
                  <a:lnTo>
                    <a:pt x="103289" y="129832"/>
                  </a:lnTo>
                  <a:lnTo>
                    <a:pt x="99644" y="128905"/>
                  </a:lnTo>
                  <a:lnTo>
                    <a:pt x="96761" y="124980"/>
                  </a:lnTo>
                  <a:lnTo>
                    <a:pt x="96761" y="116497"/>
                  </a:lnTo>
                  <a:lnTo>
                    <a:pt x="100177" y="112623"/>
                  </a:lnTo>
                  <a:lnTo>
                    <a:pt x="105270" y="112649"/>
                  </a:lnTo>
                  <a:lnTo>
                    <a:pt x="106426" y="115989"/>
                  </a:lnTo>
                  <a:lnTo>
                    <a:pt x="107670" y="126466"/>
                  </a:lnTo>
                  <a:lnTo>
                    <a:pt x="108127" y="128193"/>
                  </a:lnTo>
                  <a:lnTo>
                    <a:pt x="108775" y="130517"/>
                  </a:lnTo>
                  <a:lnTo>
                    <a:pt x="111290" y="134226"/>
                  </a:lnTo>
                  <a:lnTo>
                    <a:pt x="115468" y="136525"/>
                  </a:lnTo>
                  <a:lnTo>
                    <a:pt x="122275" y="136525"/>
                  </a:lnTo>
                  <a:lnTo>
                    <a:pt x="127812" y="130454"/>
                  </a:lnTo>
                  <a:lnTo>
                    <a:pt x="127812" y="121373"/>
                  </a:lnTo>
                  <a:close/>
                </a:path>
                <a:path w="128270" h="438150">
                  <a:moveTo>
                    <a:pt x="127812" y="46253"/>
                  </a:moveTo>
                  <a:lnTo>
                    <a:pt x="123609" y="38671"/>
                  </a:lnTo>
                  <a:lnTo>
                    <a:pt x="123037" y="38366"/>
                  </a:lnTo>
                  <a:lnTo>
                    <a:pt x="123037" y="46431"/>
                  </a:lnTo>
                  <a:lnTo>
                    <a:pt x="123037" y="55105"/>
                  </a:lnTo>
                  <a:lnTo>
                    <a:pt x="116446" y="60858"/>
                  </a:lnTo>
                  <a:lnTo>
                    <a:pt x="103289" y="60858"/>
                  </a:lnTo>
                  <a:lnTo>
                    <a:pt x="96761" y="55105"/>
                  </a:lnTo>
                  <a:lnTo>
                    <a:pt x="96761" y="46443"/>
                  </a:lnTo>
                  <a:lnTo>
                    <a:pt x="103289" y="40716"/>
                  </a:lnTo>
                  <a:lnTo>
                    <a:pt x="116446" y="40678"/>
                  </a:lnTo>
                  <a:lnTo>
                    <a:pt x="123037" y="46431"/>
                  </a:lnTo>
                  <a:lnTo>
                    <a:pt x="123037" y="38366"/>
                  </a:lnTo>
                  <a:lnTo>
                    <a:pt x="116014" y="34683"/>
                  </a:lnTo>
                  <a:lnTo>
                    <a:pt x="101219" y="34683"/>
                  </a:lnTo>
                  <a:lnTo>
                    <a:pt x="96761" y="39014"/>
                  </a:lnTo>
                  <a:lnTo>
                    <a:pt x="91948" y="43675"/>
                  </a:lnTo>
                  <a:lnTo>
                    <a:pt x="91948" y="57111"/>
                  </a:lnTo>
                  <a:lnTo>
                    <a:pt x="100355" y="66840"/>
                  </a:lnTo>
                  <a:lnTo>
                    <a:pt x="118579" y="66840"/>
                  </a:lnTo>
                  <a:lnTo>
                    <a:pt x="127812" y="57950"/>
                  </a:lnTo>
                  <a:lnTo>
                    <a:pt x="127812" y="46253"/>
                  </a:lnTo>
                  <a:close/>
                </a:path>
              </a:pathLst>
            </a:custGeom>
            <a:solidFill>
              <a:srgbClr val="4954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27">
              <a:extLst>
                <a:ext uri="{FF2B5EF4-FFF2-40B4-BE49-F238E27FC236}">
                  <a16:creationId xmlns:a16="http://schemas.microsoft.com/office/drawing/2014/main" id="{F2F13B17-B4C1-A97B-5A59-E829846DCD91}"/>
                </a:ext>
              </a:extLst>
            </p:cNvPr>
            <p:cNvSpPr/>
            <p:nvPr/>
          </p:nvSpPr>
          <p:spPr>
            <a:xfrm>
              <a:off x="4265971" y="2171454"/>
              <a:ext cx="156210" cy="269240"/>
            </a:xfrm>
            <a:custGeom>
              <a:avLst/>
              <a:gdLst/>
              <a:ahLst/>
              <a:cxnLst/>
              <a:rect l="l" t="t" r="r" b="b"/>
              <a:pathLst>
                <a:path w="156210" h="269239">
                  <a:moveTo>
                    <a:pt x="105451" y="269219"/>
                  </a:moveTo>
                  <a:lnTo>
                    <a:pt x="0" y="240460"/>
                  </a:lnTo>
                  <a:lnTo>
                    <a:pt x="0" y="50328"/>
                  </a:lnTo>
                  <a:lnTo>
                    <a:pt x="50328" y="0"/>
                  </a:lnTo>
                  <a:lnTo>
                    <a:pt x="155779" y="28759"/>
                  </a:lnTo>
                  <a:lnTo>
                    <a:pt x="155779" y="219689"/>
                  </a:lnTo>
                  <a:lnTo>
                    <a:pt x="105451" y="269219"/>
                  </a:lnTo>
                  <a:close/>
                </a:path>
              </a:pathLst>
            </a:custGeom>
            <a:solidFill>
              <a:srgbClr val="DA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28">
              <a:extLst>
                <a:ext uri="{FF2B5EF4-FFF2-40B4-BE49-F238E27FC236}">
                  <a16:creationId xmlns:a16="http://schemas.microsoft.com/office/drawing/2014/main" id="{4C1AB93F-482C-7966-FF52-D601C10ADA4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3309" y="2168793"/>
              <a:ext cx="161102" cy="274542"/>
            </a:xfrm>
            <a:prstGeom prst="rect">
              <a:avLst/>
            </a:prstGeom>
          </p:spPr>
        </p:pic>
        <p:sp>
          <p:nvSpPr>
            <p:cNvPr id="85" name="object 29">
              <a:extLst>
                <a:ext uri="{FF2B5EF4-FFF2-40B4-BE49-F238E27FC236}">
                  <a16:creationId xmlns:a16="http://schemas.microsoft.com/office/drawing/2014/main" id="{B148B1B9-4057-417C-F2A5-A08AED151BDE}"/>
                </a:ext>
              </a:extLst>
            </p:cNvPr>
            <p:cNvSpPr/>
            <p:nvPr/>
          </p:nvSpPr>
          <p:spPr>
            <a:xfrm>
              <a:off x="4560754" y="2171454"/>
              <a:ext cx="156210" cy="269240"/>
            </a:xfrm>
            <a:custGeom>
              <a:avLst/>
              <a:gdLst/>
              <a:ahLst/>
              <a:cxnLst/>
              <a:rect l="l" t="t" r="r" b="b"/>
              <a:pathLst>
                <a:path w="156210" h="269239">
                  <a:moveTo>
                    <a:pt x="105451" y="269219"/>
                  </a:moveTo>
                  <a:lnTo>
                    <a:pt x="0" y="240460"/>
                  </a:lnTo>
                  <a:lnTo>
                    <a:pt x="0" y="50328"/>
                  </a:lnTo>
                  <a:lnTo>
                    <a:pt x="50329" y="0"/>
                  </a:lnTo>
                  <a:lnTo>
                    <a:pt x="155779" y="28759"/>
                  </a:lnTo>
                  <a:lnTo>
                    <a:pt x="155779" y="219689"/>
                  </a:lnTo>
                  <a:lnTo>
                    <a:pt x="105451" y="269219"/>
                  </a:lnTo>
                  <a:close/>
                </a:path>
              </a:pathLst>
            </a:custGeom>
            <a:solidFill>
              <a:srgbClr val="DA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30">
              <a:extLst>
                <a:ext uri="{FF2B5EF4-FFF2-40B4-BE49-F238E27FC236}">
                  <a16:creationId xmlns:a16="http://schemas.microsoft.com/office/drawing/2014/main" id="{C6644055-E198-4C8B-B933-C4FE69865AE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8092" y="2168793"/>
              <a:ext cx="161102" cy="274542"/>
            </a:xfrm>
            <a:prstGeom prst="rect">
              <a:avLst/>
            </a:prstGeom>
          </p:spPr>
        </p:pic>
        <p:sp>
          <p:nvSpPr>
            <p:cNvPr id="87" name="object 31">
              <a:extLst>
                <a:ext uri="{FF2B5EF4-FFF2-40B4-BE49-F238E27FC236}">
                  <a16:creationId xmlns:a16="http://schemas.microsoft.com/office/drawing/2014/main" id="{F9930DCE-2688-0E1F-6B06-D81652AADD19}"/>
                </a:ext>
              </a:extLst>
            </p:cNvPr>
            <p:cNvSpPr/>
            <p:nvPr/>
          </p:nvSpPr>
          <p:spPr>
            <a:xfrm>
              <a:off x="4856336" y="2171454"/>
              <a:ext cx="156210" cy="269240"/>
            </a:xfrm>
            <a:custGeom>
              <a:avLst/>
              <a:gdLst/>
              <a:ahLst/>
              <a:cxnLst/>
              <a:rect l="l" t="t" r="r" b="b"/>
              <a:pathLst>
                <a:path w="156210" h="269239">
                  <a:moveTo>
                    <a:pt x="105451" y="269219"/>
                  </a:moveTo>
                  <a:lnTo>
                    <a:pt x="0" y="240460"/>
                  </a:lnTo>
                  <a:lnTo>
                    <a:pt x="0" y="50328"/>
                  </a:lnTo>
                  <a:lnTo>
                    <a:pt x="50329" y="0"/>
                  </a:lnTo>
                  <a:lnTo>
                    <a:pt x="155779" y="28759"/>
                  </a:lnTo>
                  <a:lnTo>
                    <a:pt x="155779" y="219689"/>
                  </a:lnTo>
                  <a:lnTo>
                    <a:pt x="105451" y="269219"/>
                  </a:lnTo>
                  <a:close/>
                </a:path>
              </a:pathLst>
            </a:custGeom>
            <a:solidFill>
              <a:srgbClr val="DADA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32">
              <a:extLst>
                <a:ext uri="{FF2B5EF4-FFF2-40B4-BE49-F238E27FC236}">
                  <a16:creationId xmlns:a16="http://schemas.microsoft.com/office/drawing/2014/main" id="{800B76CB-0035-1284-3D28-C1E83593365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53675" y="2168793"/>
              <a:ext cx="161102" cy="274542"/>
            </a:xfrm>
            <a:prstGeom prst="rect">
              <a:avLst/>
            </a:prstGeom>
          </p:spPr>
        </p:pic>
        <p:pic>
          <p:nvPicPr>
            <p:cNvPr id="89" name="object 33">
              <a:extLst>
                <a:ext uri="{FF2B5EF4-FFF2-40B4-BE49-F238E27FC236}">
                  <a16:creationId xmlns:a16="http://schemas.microsoft.com/office/drawing/2014/main" id="{66890CB4-240A-8A36-8D77-89F4C673A33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99100" y="2503784"/>
              <a:ext cx="100657" cy="71898"/>
            </a:xfrm>
            <a:prstGeom prst="rect">
              <a:avLst/>
            </a:prstGeom>
          </p:spPr>
        </p:pic>
        <p:pic>
          <p:nvPicPr>
            <p:cNvPr id="90" name="object 34">
              <a:extLst>
                <a:ext uri="{FF2B5EF4-FFF2-40B4-BE49-F238E27FC236}">
                  <a16:creationId xmlns:a16="http://schemas.microsoft.com/office/drawing/2014/main" id="{D8B421DC-BB10-B989-7CF5-53DA7D20490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2333" y="2503784"/>
              <a:ext cx="101456" cy="71898"/>
            </a:xfrm>
            <a:prstGeom prst="rect">
              <a:avLst/>
            </a:prstGeom>
          </p:spPr>
        </p:pic>
        <p:pic>
          <p:nvPicPr>
            <p:cNvPr id="91" name="object 35">
              <a:extLst>
                <a:ext uri="{FF2B5EF4-FFF2-40B4-BE49-F238E27FC236}">
                  <a16:creationId xmlns:a16="http://schemas.microsoft.com/office/drawing/2014/main" id="{955D38B9-1809-E441-4331-DD607966A16F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5067" y="2487008"/>
              <a:ext cx="80686" cy="103054"/>
            </a:xfrm>
            <a:prstGeom prst="rect">
              <a:avLst/>
            </a:prstGeom>
          </p:spPr>
        </p:pic>
        <p:sp>
          <p:nvSpPr>
            <p:cNvPr id="92" name="object 36">
              <a:extLst>
                <a:ext uri="{FF2B5EF4-FFF2-40B4-BE49-F238E27FC236}">
                  <a16:creationId xmlns:a16="http://schemas.microsoft.com/office/drawing/2014/main" id="{34FC236E-3EAF-C25A-2FB9-C5A2CF1D455F}"/>
                </a:ext>
              </a:extLst>
            </p:cNvPr>
            <p:cNvSpPr/>
            <p:nvPr/>
          </p:nvSpPr>
          <p:spPr>
            <a:xfrm>
              <a:off x="2681809" y="2713088"/>
              <a:ext cx="292100" cy="937894"/>
            </a:xfrm>
            <a:custGeom>
              <a:avLst/>
              <a:gdLst/>
              <a:ahLst/>
              <a:cxnLst/>
              <a:rect l="l" t="t" r="r" b="b"/>
              <a:pathLst>
                <a:path w="292100" h="937895">
                  <a:moveTo>
                    <a:pt x="0" y="0"/>
                  </a:moveTo>
                  <a:lnTo>
                    <a:pt x="0" y="937874"/>
                  </a:lnTo>
                  <a:lnTo>
                    <a:pt x="291587" y="937874"/>
                  </a:lnTo>
                </a:path>
              </a:pathLst>
            </a:custGeom>
            <a:ln w="17170">
              <a:solidFill>
                <a:srgbClr val="4954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37">
              <a:extLst>
                <a:ext uri="{FF2B5EF4-FFF2-40B4-BE49-F238E27FC236}">
                  <a16:creationId xmlns:a16="http://schemas.microsoft.com/office/drawing/2014/main" id="{EE07F345-0CFE-84F1-70DD-41C61866796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62075" y="1931793"/>
              <a:ext cx="3546188" cy="4642238"/>
            </a:xfrm>
            <a:prstGeom prst="rect">
              <a:avLst/>
            </a:prstGeom>
          </p:spPr>
        </p:pic>
        <p:pic>
          <p:nvPicPr>
            <p:cNvPr id="94" name="object 38">
              <a:extLst>
                <a:ext uri="{FF2B5EF4-FFF2-40B4-BE49-F238E27FC236}">
                  <a16:creationId xmlns:a16="http://schemas.microsoft.com/office/drawing/2014/main" id="{3C26B6C5-CA22-8279-A3D3-C71907DFF99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2319" y="3739638"/>
              <a:ext cx="4828901" cy="732536"/>
            </a:xfrm>
            <a:prstGeom prst="rect">
              <a:avLst/>
            </a:prstGeom>
          </p:spPr>
        </p:pic>
        <p:sp>
          <p:nvSpPr>
            <p:cNvPr id="95" name="object 39">
              <a:extLst>
                <a:ext uri="{FF2B5EF4-FFF2-40B4-BE49-F238E27FC236}">
                  <a16:creationId xmlns:a16="http://schemas.microsoft.com/office/drawing/2014/main" id="{F3D47701-392C-EC08-4E92-2BA1F1F522A6}"/>
                </a:ext>
              </a:extLst>
            </p:cNvPr>
            <p:cNvSpPr/>
            <p:nvPr/>
          </p:nvSpPr>
          <p:spPr>
            <a:xfrm>
              <a:off x="3281357" y="3514902"/>
              <a:ext cx="513080" cy="97155"/>
            </a:xfrm>
            <a:custGeom>
              <a:avLst/>
              <a:gdLst/>
              <a:ahLst/>
              <a:cxnLst/>
              <a:rect l="l" t="t" r="r" b="b"/>
              <a:pathLst>
                <a:path w="513079" h="97154">
                  <a:moveTo>
                    <a:pt x="51173" y="96747"/>
                  </a:moveTo>
                  <a:lnTo>
                    <a:pt x="24165" y="96747"/>
                  </a:lnTo>
                  <a:lnTo>
                    <a:pt x="7236" y="87529"/>
                  </a:lnTo>
                  <a:lnTo>
                    <a:pt x="0" y="70170"/>
                  </a:lnTo>
                  <a:lnTo>
                    <a:pt x="0" y="387"/>
                  </a:lnTo>
                  <a:lnTo>
                    <a:pt x="12534" y="387"/>
                  </a:lnTo>
                  <a:lnTo>
                    <a:pt x="12534" y="67370"/>
                  </a:lnTo>
                  <a:lnTo>
                    <a:pt x="17101" y="79086"/>
                  </a:lnTo>
                  <a:lnTo>
                    <a:pt x="28300" y="85418"/>
                  </a:lnTo>
                  <a:lnTo>
                    <a:pt x="68314" y="85418"/>
                  </a:lnTo>
                  <a:lnTo>
                    <a:pt x="68016" y="86194"/>
                  </a:lnTo>
                  <a:lnTo>
                    <a:pt x="51173" y="96747"/>
                  </a:lnTo>
                  <a:close/>
                </a:path>
                <a:path w="513079" h="97154">
                  <a:moveTo>
                    <a:pt x="68314" y="85418"/>
                  </a:moveTo>
                  <a:lnTo>
                    <a:pt x="50183" y="85418"/>
                  </a:lnTo>
                  <a:lnTo>
                    <a:pt x="61942" y="72883"/>
                  </a:lnTo>
                  <a:lnTo>
                    <a:pt x="61942" y="387"/>
                  </a:lnTo>
                  <a:lnTo>
                    <a:pt x="74477" y="387"/>
                  </a:lnTo>
                  <a:lnTo>
                    <a:pt x="74477" y="69394"/>
                  </a:lnTo>
                  <a:lnTo>
                    <a:pt x="68314" y="85418"/>
                  </a:lnTo>
                  <a:close/>
                </a:path>
                <a:path w="513079" h="97154">
                  <a:moveTo>
                    <a:pt x="124682" y="95110"/>
                  </a:moveTo>
                  <a:lnTo>
                    <a:pt x="111888" y="95110"/>
                  </a:lnTo>
                  <a:lnTo>
                    <a:pt x="86775" y="387"/>
                  </a:lnTo>
                  <a:lnTo>
                    <a:pt x="99612" y="387"/>
                  </a:lnTo>
                  <a:lnTo>
                    <a:pt x="114042" y="62459"/>
                  </a:lnTo>
                  <a:lnTo>
                    <a:pt x="116258" y="71774"/>
                  </a:lnTo>
                  <a:lnTo>
                    <a:pt x="116368" y="72237"/>
                  </a:lnTo>
                  <a:lnTo>
                    <a:pt x="118048" y="81843"/>
                  </a:lnTo>
                  <a:lnTo>
                    <a:pt x="128379" y="81843"/>
                  </a:lnTo>
                  <a:lnTo>
                    <a:pt x="124682" y="95110"/>
                  </a:lnTo>
                  <a:close/>
                </a:path>
                <a:path w="513079" h="97154">
                  <a:moveTo>
                    <a:pt x="128379" y="81843"/>
                  </a:moveTo>
                  <a:lnTo>
                    <a:pt x="118048" y="81843"/>
                  </a:lnTo>
                  <a:lnTo>
                    <a:pt x="121666" y="66680"/>
                  </a:lnTo>
                  <a:lnTo>
                    <a:pt x="140318" y="387"/>
                  </a:lnTo>
                  <a:lnTo>
                    <a:pt x="155438" y="387"/>
                  </a:lnTo>
                  <a:lnTo>
                    <a:pt x="158668" y="11802"/>
                  </a:lnTo>
                  <a:lnTo>
                    <a:pt x="147555" y="11802"/>
                  </a:lnTo>
                  <a:lnTo>
                    <a:pt x="146090" y="18350"/>
                  </a:lnTo>
                  <a:lnTo>
                    <a:pt x="144798" y="22916"/>
                  </a:lnTo>
                  <a:lnTo>
                    <a:pt x="128379" y="81843"/>
                  </a:lnTo>
                  <a:close/>
                </a:path>
                <a:path w="513079" h="97154">
                  <a:moveTo>
                    <a:pt x="186213" y="81843"/>
                  </a:moveTo>
                  <a:lnTo>
                    <a:pt x="176372" y="81843"/>
                  </a:lnTo>
                  <a:lnTo>
                    <a:pt x="178182" y="72883"/>
                  </a:lnTo>
                  <a:lnTo>
                    <a:pt x="181111" y="61253"/>
                  </a:lnTo>
                  <a:lnTo>
                    <a:pt x="195972" y="387"/>
                  </a:lnTo>
                  <a:lnTo>
                    <a:pt x="208550" y="387"/>
                  </a:lnTo>
                  <a:lnTo>
                    <a:pt x="186213" y="81843"/>
                  </a:lnTo>
                  <a:close/>
                </a:path>
                <a:path w="513079" h="97154">
                  <a:moveTo>
                    <a:pt x="182575" y="95110"/>
                  </a:moveTo>
                  <a:lnTo>
                    <a:pt x="170514" y="95110"/>
                  </a:lnTo>
                  <a:lnTo>
                    <a:pt x="148029" y="13870"/>
                  </a:lnTo>
                  <a:lnTo>
                    <a:pt x="147555" y="11802"/>
                  </a:lnTo>
                  <a:lnTo>
                    <a:pt x="158668" y="11802"/>
                  </a:lnTo>
                  <a:lnTo>
                    <a:pt x="172320" y="61090"/>
                  </a:lnTo>
                  <a:lnTo>
                    <a:pt x="176372" y="81843"/>
                  </a:lnTo>
                  <a:lnTo>
                    <a:pt x="186213" y="81843"/>
                  </a:lnTo>
                  <a:lnTo>
                    <a:pt x="182575" y="95110"/>
                  </a:lnTo>
                  <a:close/>
                </a:path>
                <a:path w="513079" h="97154">
                  <a:moveTo>
                    <a:pt x="232780" y="95110"/>
                  </a:moveTo>
                  <a:lnTo>
                    <a:pt x="220245" y="95110"/>
                  </a:lnTo>
                  <a:lnTo>
                    <a:pt x="220245" y="387"/>
                  </a:lnTo>
                  <a:lnTo>
                    <a:pt x="265431" y="387"/>
                  </a:lnTo>
                  <a:lnTo>
                    <a:pt x="270385" y="1292"/>
                  </a:lnTo>
                  <a:lnTo>
                    <a:pt x="277363" y="2455"/>
                  </a:lnTo>
                  <a:lnTo>
                    <a:pt x="286797" y="8959"/>
                  </a:lnTo>
                  <a:lnTo>
                    <a:pt x="288065" y="11544"/>
                  </a:lnTo>
                  <a:lnTo>
                    <a:pt x="232780" y="11544"/>
                  </a:lnTo>
                  <a:lnTo>
                    <a:pt x="232780" y="45401"/>
                  </a:lnTo>
                  <a:lnTo>
                    <a:pt x="287469" y="45401"/>
                  </a:lnTo>
                  <a:lnTo>
                    <a:pt x="284880" y="48223"/>
                  </a:lnTo>
                  <a:lnTo>
                    <a:pt x="277291" y="53066"/>
                  </a:lnTo>
                  <a:lnTo>
                    <a:pt x="268094" y="55554"/>
                  </a:lnTo>
                  <a:lnTo>
                    <a:pt x="260338" y="56470"/>
                  </a:lnTo>
                  <a:lnTo>
                    <a:pt x="257075" y="56601"/>
                  </a:lnTo>
                  <a:lnTo>
                    <a:pt x="232780" y="56601"/>
                  </a:lnTo>
                  <a:lnTo>
                    <a:pt x="232780" y="95110"/>
                  </a:lnTo>
                  <a:close/>
                </a:path>
                <a:path w="513079" h="97154">
                  <a:moveTo>
                    <a:pt x="287469" y="45401"/>
                  </a:moveTo>
                  <a:lnTo>
                    <a:pt x="269437" y="45401"/>
                  </a:lnTo>
                  <a:lnTo>
                    <a:pt x="279646" y="36355"/>
                  </a:lnTo>
                  <a:lnTo>
                    <a:pt x="279646" y="22226"/>
                  </a:lnTo>
                  <a:lnTo>
                    <a:pt x="273616" y="13741"/>
                  </a:lnTo>
                  <a:lnTo>
                    <a:pt x="265560" y="11544"/>
                  </a:lnTo>
                  <a:lnTo>
                    <a:pt x="288065" y="11544"/>
                  </a:lnTo>
                  <a:lnTo>
                    <a:pt x="292569" y="20719"/>
                  </a:lnTo>
                  <a:lnTo>
                    <a:pt x="292569" y="39844"/>
                  </a:lnTo>
                  <a:lnTo>
                    <a:pt x="287469" y="45401"/>
                  </a:lnTo>
                  <a:close/>
                </a:path>
                <a:path w="513079" h="97154">
                  <a:moveTo>
                    <a:pt x="402261" y="72410"/>
                  </a:moveTo>
                  <a:lnTo>
                    <a:pt x="336743" y="72410"/>
                  </a:lnTo>
                  <a:lnTo>
                    <a:pt x="336743" y="61770"/>
                  </a:lnTo>
                  <a:lnTo>
                    <a:pt x="379991" y="387"/>
                  </a:lnTo>
                  <a:lnTo>
                    <a:pt x="389467" y="387"/>
                  </a:lnTo>
                  <a:lnTo>
                    <a:pt x="389467" y="19039"/>
                  </a:lnTo>
                  <a:lnTo>
                    <a:pt x="377837" y="19039"/>
                  </a:lnTo>
                  <a:lnTo>
                    <a:pt x="348201" y="61770"/>
                  </a:lnTo>
                  <a:lnTo>
                    <a:pt x="402261" y="61770"/>
                  </a:lnTo>
                  <a:lnTo>
                    <a:pt x="402261" y="72410"/>
                  </a:lnTo>
                  <a:close/>
                </a:path>
                <a:path w="513079" h="97154">
                  <a:moveTo>
                    <a:pt x="389467" y="61770"/>
                  </a:moveTo>
                  <a:lnTo>
                    <a:pt x="377837" y="61770"/>
                  </a:lnTo>
                  <a:lnTo>
                    <a:pt x="377837" y="19039"/>
                  </a:lnTo>
                  <a:lnTo>
                    <a:pt x="389467" y="19039"/>
                  </a:lnTo>
                  <a:lnTo>
                    <a:pt x="389467" y="61770"/>
                  </a:lnTo>
                  <a:close/>
                </a:path>
                <a:path w="513079" h="97154">
                  <a:moveTo>
                    <a:pt x="389467" y="95110"/>
                  </a:moveTo>
                  <a:lnTo>
                    <a:pt x="377837" y="95110"/>
                  </a:lnTo>
                  <a:lnTo>
                    <a:pt x="377837" y="72410"/>
                  </a:lnTo>
                  <a:lnTo>
                    <a:pt x="389467" y="72410"/>
                  </a:lnTo>
                  <a:lnTo>
                    <a:pt x="389467" y="95110"/>
                  </a:lnTo>
                  <a:close/>
                </a:path>
                <a:path w="513079" h="97154">
                  <a:moveTo>
                    <a:pt x="433943" y="95110"/>
                  </a:moveTo>
                  <a:lnTo>
                    <a:pt x="420676" y="95110"/>
                  </a:lnTo>
                  <a:lnTo>
                    <a:pt x="420676" y="81843"/>
                  </a:lnTo>
                  <a:lnTo>
                    <a:pt x="433943" y="81843"/>
                  </a:lnTo>
                  <a:lnTo>
                    <a:pt x="433943" y="95110"/>
                  </a:lnTo>
                  <a:close/>
                </a:path>
                <a:path w="513079" h="97154">
                  <a:moveTo>
                    <a:pt x="492203" y="96747"/>
                  </a:moveTo>
                  <a:lnTo>
                    <a:pt x="468123" y="96747"/>
                  </a:lnTo>
                  <a:lnTo>
                    <a:pt x="460284" y="86883"/>
                  </a:lnTo>
                  <a:lnTo>
                    <a:pt x="450936" y="48373"/>
                  </a:lnTo>
                  <a:lnTo>
                    <a:pt x="451475" y="37063"/>
                  </a:lnTo>
                  <a:lnTo>
                    <a:pt x="471483" y="0"/>
                  </a:lnTo>
                  <a:lnTo>
                    <a:pt x="489446" y="0"/>
                  </a:lnTo>
                  <a:lnTo>
                    <a:pt x="500947" y="6116"/>
                  </a:lnTo>
                  <a:lnTo>
                    <a:pt x="503204" y="9605"/>
                  </a:lnTo>
                  <a:lnTo>
                    <a:pt x="473680" y="9605"/>
                  </a:lnTo>
                  <a:lnTo>
                    <a:pt x="468899" y="16411"/>
                  </a:lnTo>
                  <a:lnTo>
                    <a:pt x="465412" y="25058"/>
                  </a:lnTo>
                  <a:lnTo>
                    <a:pt x="463622" y="35639"/>
                  </a:lnTo>
                  <a:lnTo>
                    <a:pt x="462962" y="44597"/>
                  </a:lnTo>
                  <a:lnTo>
                    <a:pt x="462868" y="48373"/>
                  </a:lnTo>
                  <a:lnTo>
                    <a:pt x="463522" y="59613"/>
                  </a:lnTo>
                  <a:lnTo>
                    <a:pt x="473809" y="87141"/>
                  </a:lnTo>
                  <a:lnTo>
                    <a:pt x="503914" y="87141"/>
                  </a:lnTo>
                  <a:lnTo>
                    <a:pt x="492203" y="96747"/>
                  </a:lnTo>
                  <a:close/>
                </a:path>
                <a:path w="513079" h="97154">
                  <a:moveTo>
                    <a:pt x="503914" y="87141"/>
                  </a:moveTo>
                  <a:lnTo>
                    <a:pt x="489833" y="87141"/>
                  </a:lnTo>
                  <a:lnTo>
                    <a:pt x="495282" y="79388"/>
                  </a:lnTo>
                  <a:lnTo>
                    <a:pt x="498433" y="71271"/>
                  </a:lnTo>
                  <a:lnTo>
                    <a:pt x="500050" y="60973"/>
                  </a:lnTo>
                  <a:lnTo>
                    <a:pt x="500606" y="52731"/>
                  </a:lnTo>
                  <a:lnTo>
                    <a:pt x="500732" y="48373"/>
                  </a:lnTo>
                  <a:lnTo>
                    <a:pt x="500077" y="37063"/>
                  </a:lnTo>
                  <a:lnTo>
                    <a:pt x="499995" y="35639"/>
                  </a:lnTo>
                  <a:lnTo>
                    <a:pt x="499880" y="33650"/>
                  </a:lnTo>
                  <a:lnTo>
                    <a:pt x="498007" y="24063"/>
                  </a:lnTo>
                  <a:lnTo>
                    <a:pt x="496134" y="18861"/>
                  </a:lnTo>
                  <a:lnTo>
                    <a:pt x="495282" y="17294"/>
                  </a:lnTo>
                  <a:lnTo>
                    <a:pt x="489833" y="9605"/>
                  </a:lnTo>
                  <a:lnTo>
                    <a:pt x="503204" y="9605"/>
                  </a:lnTo>
                  <a:lnTo>
                    <a:pt x="508442" y="17704"/>
                  </a:lnTo>
                  <a:lnTo>
                    <a:pt x="512707" y="34288"/>
                  </a:lnTo>
                  <a:lnTo>
                    <a:pt x="512707" y="48373"/>
                  </a:lnTo>
                  <a:lnTo>
                    <a:pt x="505858" y="85548"/>
                  </a:lnTo>
                  <a:lnTo>
                    <a:pt x="503914" y="87141"/>
                  </a:lnTo>
                  <a:close/>
                </a:path>
              </a:pathLst>
            </a:custGeom>
            <a:solidFill>
              <a:srgbClr val="010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40">
              <a:extLst>
                <a:ext uri="{FF2B5EF4-FFF2-40B4-BE49-F238E27FC236}">
                  <a16:creationId xmlns:a16="http://schemas.microsoft.com/office/drawing/2014/main" id="{252F3124-68F0-D804-BE87-F0515D69AC63}"/>
                </a:ext>
              </a:extLst>
            </p:cNvPr>
            <p:cNvSpPr/>
            <p:nvPr/>
          </p:nvSpPr>
          <p:spPr>
            <a:xfrm>
              <a:off x="4609111" y="1941812"/>
              <a:ext cx="812165" cy="54610"/>
            </a:xfrm>
            <a:custGeom>
              <a:avLst/>
              <a:gdLst/>
              <a:ahLst/>
              <a:cxnLst/>
              <a:rect l="l" t="t" r="r" b="b"/>
              <a:pathLst>
                <a:path w="812164" h="54610">
                  <a:moveTo>
                    <a:pt x="7418" y="53557"/>
                  </a:moveTo>
                  <a:lnTo>
                    <a:pt x="0" y="53557"/>
                  </a:lnTo>
                  <a:lnTo>
                    <a:pt x="20221" y="933"/>
                  </a:lnTo>
                  <a:lnTo>
                    <a:pt x="27736" y="933"/>
                  </a:lnTo>
                  <a:lnTo>
                    <a:pt x="29998" y="6461"/>
                  </a:lnTo>
                  <a:lnTo>
                    <a:pt x="23811" y="6461"/>
                  </a:lnTo>
                  <a:lnTo>
                    <a:pt x="22806" y="11510"/>
                  </a:lnTo>
                  <a:lnTo>
                    <a:pt x="20987" y="16512"/>
                  </a:lnTo>
                  <a:lnTo>
                    <a:pt x="15196" y="31947"/>
                  </a:lnTo>
                  <a:lnTo>
                    <a:pt x="40429" y="31947"/>
                  </a:lnTo>
                  <a:lnTo>
                    <a:pt x="42750" y="37619"/>
                  </a:lnTo>
                  <a:lnTo>
                    <a:pt x="13185" y="37619"/>
                  </a:lnTo>
                  <a:lnTo>
                    <a:pt x="7418" y="53557"/>
                  </a:lnTo>
                  <a:close/>
                </a:path>
                <a:path w="812164" h="54610">
                  <a:moveTo>
                    <a:pt x="40429" y="31947"/>
                  </a:moveTo>
                  <a:lnTo>
                    <a:pt x="33048" y="31947"/>
                  </a:lnTo>
                  <a:lnTo>
                    <a:pt x="25031" y="10721"/>
                  </a:lnTo>
                  <a:lnTo>
                    <a:pt x="23811" y="6461"/>
                  </a:lnTo>
                  <a:lnTo>
                    <a:pt x="29998" y="6461"/>
                  </a:lnTo>
                  <a:lnTo>
                    <a:pt x="40429" y="31947"/>
                  </a:lnTo>
                  <a:close/>
                </a:path>
                <a:path w="812164" h="54610">
                  <a:moveTo>
                    <a:pt x="49273" y="53557"/>
                  </a:moveTo>
                  <a:lnTo>
                    <a:pt x="41328" y="53557"/>
                  </a:lnTo>
                  <a:lnTo>
                    <a:pt x="35202" y="37619"/>
                  </a:lnTo>
                  <a:lnTo>
                    <a:pt x="42750" y="37619"/>
                  </a:lnTo>
                  <a:lnTo>
                    <a:pt x="49273" y="53557"/>
                  </a:lnTo>
                  <a:close/>
                </a:path>
                <a:path w="812164" h="54610">
                  <a:moveTo>
                    <a:pt x="83375" y="54467"/>
                  </a:moveTo>
                  <a:lnTo>
                    <a:pt x="68370" y="54467"/>
                  </a:lnTo>
                  <a:lnTo>
                    <a:pt x="58966" y="49345"/>
                  </a:lnTo>
                  <a:lnTo>
                    <a:pt x="54945" y="39701"/>
                  </a:lnTo>
                  <a:lnTo>
                    <a:pt x="54945" y="933"/>
                  </a:lnTo>
                  <a:lnTo>
                    <a:pt x="61909" y="933"/>
                  </a:lnTo>
                  <a:lnTo>
                    <a:pt x="61909" y="38146"/>
                  </a:lnTo>
                  <a:lnTo>
                    <a:pt x="64446" y="44655"/>
                  </a:lnTo>
                  <a:lnTo>
                    <a:pt x="70668" y="48173"/>
                  </a:lnTo>
                  <a:lnTo>
                    <a:pt x="92898" y="48173"/>
                  </a:lnTo>
                  <a:lnTo>
                    <a:pt x="92732" y="48603"/>
                  </a:lnTo>
                  <a:lnTo>
                    <a:pt x="83375" y="54467"/>
                  </a:lnTo>
                  <a:close/>
                </a:path>
                <a:path w="812164" h="54610">
                  <a:moveTo>
                    <a:pt x="92898" y="48173"/>
                  </a:moveTo>
                  <a:lnTo>
                    <a:pt x="82825" y="48173"/>
                  </a:lnTo>
                  <a:lnTo>
                    <a:pt x="89358" y="41209"/>
                  </a:lnTo>
                  <a:lnTo>
                    <a:pt x="89358" y="933"/>
                  </a:lnTo>
                  <a:lnTo>
                    <a:pt x="96322" y="933"/>
                  </a:lnTo>
                  <a:lnTo>
                    <a:pt x="96322" y="39270"/>
                  </a:lnTo>
                  <a:lnTo>
                    <a:pt x="92898" y="48173"/>
                  </a:lnTo>
                  <a:close/>
                </a:path>
                <a:path w="812164" h="54610">
                  <a:moveTo>
                    <a:pt x="145680" y="7131"/>
                  </a:moveTo>
                  <a:lnTo>
                    <a:pt x="103968" y="7131"/>
                  </a:lnTo>
                  <a:lnTo>
                    <a:pt x="103968" y="933"/>
                  </a:lnTo>
                  <a:lnTo>
                    <a:pt x="145680" y="933"/>
                  </a:lnTo>
                  <a:lnTo>
                    <a:pt x="145680" y="7131"/>
                  </a:lnTo>
                  <a:close/>
                </a:path>
                <a:path w="812164" h="54610">
                  <a:moveTo>
                    <a:pt x="128282" y="53557"/>
                  </a:moveTo>
                  <a:lnTo>
                    <a:pt x="121318" y="53557"/>
                  </a:lnTo>
                  <a:lnTo>
                    <a:pt x="121318" y="7131"/>
                  </a:lnTo>
                  <a:lnTo>
                    <a:pt x="128282" y="7131"/>
                  </a:lnTo>
                  <a:lnTo>
                    <a:pt x="128282" y="53557"/>
                  </a:lnTo>
                  <a:close/>
                </a:path>
                <a:path w="812164" h="54610">
                  <a:moveTo>
                    <a:pt x="182737" y="54467"/>
                  </a:moveTo>
                  <a:lnTo>
                    <a:pt x="168450" y="54467"/>
                  </a:lnTo>
                  <a:lnTo>
                    <a:pt x="156748" y="47263"/>
                  </a:lnTo>
                  <a:lnTo>
                    <a:pt x="150717" y="34843"/>
                  </a:lnTo>
                  <a:lnTo>
                    <a:pt x="150717" y="14813"/>
                  </a:lnTo>
                  <a:lnTo>
                    <a:pt x="164789" y="0"/>
                  </a:lnTo>
                  <a:lnTo>
                    <a:pt x="183191" y="0"/>
                  </a:lnTo>
                  <a:lnTo>
                    <a:pt x="193245" y="5982"/>
                  </a:lnTo>
                  <a:lnTo>
                    <a:pt x="168546" y="5982"/>
                  </a:lnTo>
                  <a:lnTo>
                    <a:pt x="157896" y="16153"/>
                  </a:lnTo>
                  <a:lnTo>
                    <a:pt x="157896" y="37428"/>
                  </a:lnTo>
                  <a:lnTo>
                    <a:pt x="168115" y="48484"/>
                  </a:lnTo>
                  <a:lnTo>
                    <a:pt x="193625" y="48484"/>
                  </a:lnTo>
                  <a:lnTo>
                    <a:pt x="182737" y="54467"/>
                  </a:lnTo>
                  <a:close/>
                </a:path>
                <a:path w="812164" h="54610">
                  <a:moveTo>
                    <a:pt x="193625" y="48484"/>
                  </a:moveTo>
                  <a:lnTo>
                    <a:pt x="183694" y="48484"/>
                  </a:lnTo>
                  <a:lnTo>
                    <a:pt x="193865" y="37428"/>
                  </a:lnTo>
                  <a:lnTo>
                    <a:pt x="193865" y="20843"/>
                  </a:lnTo>
                  <a:lnTo>
                    <a:pt x="189509" y="11271"/>
                  </a:lnTo>
                  <a:lnTo>
                    <a:pt x="181157" y="5982"/>
                  </a:lnTo>
                  <a:lnTo>
                    <a:pt x="193245" y="5982"/>
                  </a:lnTo>
                  <a:lnTo>
                    <a:pt x="194894" y="6963"/>
                  </a:lnTo>
                  <a:lnTo>
                    <a:pt x="201044" y="19408"/>
                  </a:lnTo>
                  <a:lnTo>
                    <a:pt x="201044" y="35322"/>
                  </a:lnTo>
                  <a:lnTo>
                    <a:pt x="194583" y="47957"/>
                  </a:lnTo>
                  <a:lnTo>
                    <a:pt x="193625" y="48484"/>
                  </a:lnTo>
                  <a:close/>
                </a:path>
                <a:path w="812164" h="54610">
                  <a:moveTo>
                    <a:pt x="216515" y="53557"/>
                  </a:moveTo>
                  <a:lnTo>
                    <a:pt x="209791" y="53557"/>
                  </a:lnTo>
                  <a:lnTo>
                    <a:pt x="209791" y="933"/>
                  </a:lnTo>
                  <a:lnTo>
                    <a:pt x="220273" y="933"/>
                  </a:lnTo>
                  <a:lnTo>
                    <a:pt x="222888" y="8758"/>
                  </a:lnTo>
                  <a:lnTo>
                    <a:pt x="216515" y="8758"/>
                  </a:lnTo>
                  <a:lnTo>
                    <a:pt x="216515" y="53557"/>
                  </a:lnTo>
                  <a:close/>
                </a:path>
                <a:path w="812164" h="54610">
                  <a:moveTo>
                    <a:pt x="240639" y="45971"/>
                  </a:moveTo>
                  <a:lnTo>
                    <a:pt x="235253" y="45971"/>
                  </a:lnTo>
                  <a:lnTo>
                    <a:pt x="236050" y="43386"/>
                  </a:lnTo>
                  <a:lnTo>
                    <a:pt x="250641" y="933"/>
                  </a:lnTo>
                  <a:lnTo>
                    <a:pt x="260022" y="933"/>
                  </a:lnTo>
                  <a:lnTo>
                    <a:pt x="260022" y="9500"/>
                  </a:lnTo>
                  <a:lnTo>
                    <a:pt x="253297" y="9500"/>
                  </a:lnTo>
                  <a:lnTo>
                    <a:pt x="240639" y="45971"/>
                  </a:lnTo>
                  <a:close/>
                </a:path>
                <a:path w="812164" h="54610">
                  <a:moveTo>
                    <a:pt x="238005" y="53557"/>
                  </a:moveTo>
                  <a:lnTo>
                    <a:pt x="231736" y="53557"/>
                  </a:lnTo>
                  <a:lnTo>
                    <a:pt x="216515" y="8758"/>
                  </a:lnTo>
                  <a:lnTo>
                    <a:pt x="222888" y="8758"/>
                  </a:lnTo>
                  <a:lnTo>
                    <a:pt x="234368" y="43099"/>
                  </a:lnTo>
                  <a:lnTo>
                    <a:pt x="235253" y="45971"/>
                  </a:lnTo>
                  <a:lnTo>
                    <a:pt x="240639" y="45971"/>
                  </a:lnTo>
                  <a:lnTo>
                    <a:pt x="238005" y="53557"/>
                  </a:lnTo>
                  <a:close/>
                </a:path>
                <a:path w="812164" h="54610">
                  <a:moveTo>
                    <a:pt x="260022" y="53557"/>
                  </a:moveTo>
                  <a:lnTo>
                    <a:pt x="253297" y="53557"/>
                  </a:lnTo>
                  <a:lnTo>
                    <a:pt x="253297" y="9500"/>
                  </a:lnTo>
                  <a:lnTo>
                    <a:pt x="260022" y="9500"/>
                  </a:lnTo>
                  <a:lnTo>
                    <a:pt x="260022" y="53557"/>
                  </a:lnTo>
                  <a:close/>
                </a:path>
                <a:path w="812164" h="54610">
                  <a:moveTo>
                    <a:pt x="272873" y="53557"/>
                  </a:moveTo>
                  <a:lnTo>
                    <a:pt x="265454" y="53557"/>
                  </a:lnTo>
                  <a:lnTo>
                    <a:pt x="285676" y="933"/>
                  </a:lnTo>
                  <a:lnTo>
                    <a:pt x="293190" y="933"/>
                  </a:lnTo>
                  <a:lnTo>
                    <a:pt x="295453" y="6461"/>
                  </a:lnTo>
                  <a:lnTo>
                    <a:pt x="289266" y="6461"/>
                  </a:lnTo>
                  <a:lnTo>
                    <a:pt x="288261" y="11510"/>
                  </a:lnTo>
                  <a:lnTo>
                    <a:pt x="286442" y="16512"/>
                  </a:lnTo>
                  <a:lnTo>
                    <a:pt x="280651" y="31947"/>
                  </a:lnTo>
                  <a:lnTo>
                    <a:pt x="305884" y="31947"/>
                  </a:lnTo>
                  <a:lnTo>
                    <a:pt x="308205" y="37619"/>
                  </a:lnTo>
                  <a:lnTo>
                    <a:pt x="278640" y="37619"/>
                  </a:lnTo>
                  <a:lnTo>
                    <a:pt x="272873" y="53557"/>
                  </a:lnTo>
                  <a:close/>
                </a:path>
                <a:path w="812164" h="54610">
                  <a:moveTo>
                    <a:pt x="305884" y="31947"/>
                  </a:moveTo>
                  <a:lnTo>
                    <a:pt x="298503" y="31947"/>
                  </a:lnTo>
                  <a:lnTo>
                    <a:pt x="290486" y="10721"/>
                  </a:lnTo>
                  <a:lnTo>
                    <a:pt x="289266" y="6461"/>
                  </a:lnTo>
                  <a:lnTo>
                    <a:pt x="295453" y="6461"/>
                  </a:lnTo>
                  <a:lnTo>
                    <a:pt x="305884" y="31947"/>
                  </a:lnTo>
                  <a:close/>
                </a:path>
                <a:path w="812164" h="54610">
                  <a:moveTo>
                    <a:pt x="314728" y="53557"/>
                  </a:moveTo>
                  <a:lnTo>
                    <a:pt x="306783" y="53557"/>
                  </a:lnTo>
                  <a:lnTo>
                    <a:pt x="300657" y="37619"/>
                  </a:lnTo>
                  <a:lnTo>
                    <a:pt x="308205" y="37619"/>
                  </a:lnTo>
                  <a:lnTo>
                    <a:pt x="314728" y="53557"/>
                  </a:lnTo>
                  <a:close/>
                </a:path>
                <a:path w="812164" h="54610">
                  <a:moveTo>
                    <a:pt x="358044" y="7131"/>
                  </a:moveTo>
                  <a:lnTo>
                    <a:pt x="316332" y="7131"/>
                  </a:lnTo>
                  <a:lnTo>
                    <a:pt x="316332" y="933"/>
                  </a:lnTo>
                  <a:lnTo>
                    <a:pt x="358044" y="933"/>
                  </a:lnTo>
                  <a:lnTo>
                    <a:pt x="358044" y="7131"/>
                  </a:lnTo>
                  <a:close/>
                </a:path>
                <a:path w="812164" h="54610">
                  <a:moveTo>
                    <a:pt x="340646" y="53557"/>
                  </a:moveTo>
                  <a:lnTo>
                    <a:pt x="333682" y="53557"/>
                  </a:lnTo>
                  <a:lnTo>
                    <a:pt x="333682" y="7131"/>
                  </a:lnTo>
                  <a:lnTo>
                    <a:pt x="340646" y="7131"/>
                  </a:lnTo>
                  <a:lnTo>
                    <a:pt x="340646" y="53557"/>
                  </a:lnTo>
                  <a:close/>
                </a:path>
                <a:path w="812164" h="54610">
                  <a:moveTo>
                    <a:pt x="373347" y="53557"/>
                  </a:moveTo>
                  <a:lnTo>
                    <a:pt x="366383" y="53557"/>
                  </a:lnTo>
                  <a:lnTo>
                    <a:pt x="366383" y="933"/>
                  </a:lnTo>
                  <a:lnTo>
                    <a:pt x="373347" y="933"/>
                  </a:lnTo>
                  <a:lnTo>
                    <a:pt x="373347" y="53557"/>
                  </a:lnTo>
                  <a:close/>
                </a:path>
                <a:path w="812164" h="54610">
                  <a:moveTo>
                    <a:pt x="415526" y="54467"/>
                  </a:moveTo>
                  <a:lnTo>
                    <a:pt x="401239" y="54467"/>
                  </a:lnTo>
                  <a:lnTo>
                    <a:pt x="389537" y="47263"/>
                  </a:lnTo>
                  <a:lnTo>
                    <a:pt x="383506" y="34843"/>
                  </a:lnTo>
                  <a:lnTo>
                    <a:pt x="383506" y="14813"/>
                  </a:lnTo>
                  <a:lnTo>
                    <a:pt x="397578" y="0"/>
                  </a:lnTo>
                  <a:lnTo>
                    <a:pt x="415981" y="0"/>
                  </a:lnTo>
                  <a:lnTo>
                    <a:pt x="426034" y="5982"/>
                  </a:lnTo>
                  <a:lnTo>
                    <a:pt x="401335" y="5982"/>
                  </a:lnTo>
                  <a:lnTo>
                    <a:pt x="390685" y="16153"/>
                  </a:lnTo>
                  <a:lnTo>
                    <a:pt x="390685" y="37428"/>
                  </a:lnTo>
                  <a:lnTo>
                    <a:pt x="400904" y="48484"/>
                  </a:lnTo>
                  <a:lnTo>
                    <a:pt x="426414" y="48484"/>
                  </a:lnTo>
                  <a:lnTo>
                    <a:pt x="415526" y="54467"/>
                  </a:lnTo>
                  <a:close/>
                </a:path>
                <a:path w="812164" h="54610">
                  <a:moveTo>
                    <a:pt x="426414" y="48484"/>
                  </a:moveTo>
                  <a:lnTo>
                    <a:pt x="416483" y="48484"/>
                  </a:lnTo>
                  <a:lnTo>
                    <a:pt x="426654" y="37428"/>
                  </a:lnTo>
                  <a:lnTo>
                    <a:pt x="426654" y="20843"/>
                  </a:lnTo>
                  <a:lnTo>
                    <a:pt x="422298" y="11271"/>
                  </a:lnTo>
                  <a:lnTo>
                    <a:pt x="413946" y="5982"/>
                  </a:lnTo>
                  <a:lnTo>
                    <a:pt x="426034" y="5982"/>
                  </a:lnTo>
                  <a:lnTo>
                    <a:pt x="427683" y="6963"/>
                  </a:lnTo>
                  <a:lnTo>
                    <a:pt x="433833" y="19408"/>
                  </a:lnTo>
                  <a:lnTo>
                    <a:pt x="433833" y="35322"/>
                  </a:lnTo>
                  <a:lnTo>
                    <a:pt x="427372" y="47957"/>
                  </a:lnTo>
                  <a:lnTo>
                    <a:pt x="426414" y="48484"/>
                  </a:lnTo>
                  <a:close/>
                </a:path>
                <a:path w="812164" h="54610">
                  <a:moveTo>
                    <a:pt x="449400" y="53557"/>
                  </a:moveTo>
                  <a:lnTo>
                    <a:pt x="442723" y="53557"/>
                  </a:lnTo>
                  <a:lnTo>
                    <a:pt x="442723" y="933"/>
                  </a:lnTo>
                  <a:lnTo>
                    <a:pt x="449879" y="933"/>
                  </a:lnTo>
                  <a:lnTo>
                    <a:pt x="457421" y="12204"/>
                  </a:lnTo>
                  <a:lnTo>
                    <a:pt x="449400" y="12204"/>
                  </a:lnTo>
                  <a:lnTo>
                    <a:pt x="449400" y="53557"/>
                  </a:lnTo>
                  <a:close/>
                </a:path>
                <a:path w="812164" h="54610">
                  <a:moveTo>
                    <a:pt x="484196" y="42238"/>
                  </a:moveTo>
                  <a:lnTo>
                    <a:pt x="477519" y="42238"/>
                  </a:lnTo>
                  <a:lnTo>
                    <a:pt x="477519" y="933"/>
                  </a:lnTo>
                  <a:lnTo>
                    <a:pt x="484196" y="933"/>
                  </a:lnTo>
                  <a:lnTo>
                    <a:pt x="484196" y="42238"/>
                  </a:lnTo>
                  <a:close/>
                </a:path>
                <a:path w="812164" h="54610">
                  <a:moveTo>
                    <a:pt x="484196" y="53557"/>
                  </a:moveTo>
                  <a:lnTo>
                    <a:pt x="477041" y="53557"/>
                  </a:lnTo>
                  <a:lnTo>
                    <a:pt x="449400" y="12204"/>
                  </a:lnTo>
                  <a:lnTo>
                    <a:pt x="457421" y="12204"/>
                  </a:lnTo>
                  <a:lnTo>
                    <a:pt x="477519" y="42238"/>
                  </a:lnTo>
                  <a:lnTo>
                    <a:pt x="484196" y="42238"/>
                  </a:lnTo>
                  <a:lnTo>
                    <a:pt x="484196" y="53557"/>
                  </a:lnTo>
                  <a:close/>
                </a:path>
                <a:path w="812164" h="54610">
                  <a:moveTo>
                    <a:pt x="552412" y="48197"/>
                  </a:moveTo>
                  <a:lnTo>
                    <a:pt x="540051" y="48197"/>
                  </a:lnTo>
                  <a:lnTo>
                    <a:pt x="546153" y="45827"/>
                  </a:lnTo>
                  <a:lnTo>
                    <a:pt x="548966" y="41927"/>
                  </a:lnTo>
                  <a:lnTo>
                    <a:pt x="549009" y="36638"/>
                  </a:lnTo>
                  <a:lnTo>
                    <a:pt x="546249" y="33096"/>
                  </a:lnTo>
                  <a:lnTo>
                    <a:pt x="540841" y="31014"/>
                  </a:lnTo>
                  <a:lnTo>
                    <a:pt x="526338" y="27520"/>
                  </a:lnTo>
                  <a:lnTo>
                    <a:pt x="519662" y="24002"/>
                  </a:lnTo>
                  <a:lnTo>
                    <a:pt x="515952" y="18163"/>
                  </a:lnTo>
                  <a:lnTo>
                    <a:pt x="515952" y="10553"/>
                  </a:lnTo>
                  <a:lnTo>
                    <a:pt x="520351" y="3805"/>
                  </a:lnTo>
                  <a:lnTo>
                    <a:pt x="520475" y="3613"/>
                  </a:lnTo>
                  <a:lnTo>
                    <a:pt x="529162" y="23"/>
                  </a:lnTo>
                  <a:lnTo>
                    <a:pt x="540338" y="23"/>
                  </a:lnTo>
                  <a:lnTo>
                    <a:pt x="549264" y="3805"/>
                  </a:lnTo>
                  <a:lnTo>
                    <a:pt x="550821" y="6174"/>
                  </a:lnTo>
                  <a:lnTo>
                    <a:pt x="528444" y="6174"/>
                  </a:lnTo>
                  <a:lnTo>
                    <a:pt x="522677" y="10792"/>
                  </a:lnTo>
                  <a:lnTo>
                    <a:pt x="522677" y="16895"/>
                  </a:lnTo>
                  <a:lnTo>
                    <a:pt x="526721" y="20556"/>
                  </a:lnTo>
                  <a:lnTo>
                    <a:pt x="543712" y="24409"/>
                  </a:lnTo>
                  <a:lnTo>
                    <a:pt x="551466" y="27951"/>
                  </a:lnTo>
                  <a:lnTo>
                    <a:pt x="555845" y="34460"/>
                  </a:lnTo>
                  <a:lnTo>
                    <a:pt x="555845" y="42884"/>
                  </a:lnTo>
                  <a:lnTo>
                    <a:pt x="552412" y="48197"/>
                  </a:lnTo>
                  <a:close/>
                </a:path>
                <a:path w="812164" h="54610">
                  <a:moveTo>
                    <a:pt x="547589" y="16249"/>
                  </a:moveTo>
                  <a:lnTo>
                    <a:pt x="547039" y="11271"/>
                  </a:lnTo>
                  <a:lnTo>
                    <a:pt x="540841" y="6174"/>
                  </a:lnTo>
                  <a:lnTo>
                    <a:pt x="550821" y="6174"/>
                  </a:lnTo>
                  <a:lnTo>
                    <a:pt x="554075" y="11127"/>
                  </a:lnTo>
                  <a:lnTo>
                    <a:pt x="554266" y="15746"/>
                  </a:lnTo>
                  <a:lnTo>
                    <a:pt x="547589" y="16249"/>
                  </a:lnTo>
                  <a:close/>
                </a:path>
                <a:path w="812164" h="54610">
                  <a:moveTo>
                    <a:pt x="542013" y="54467"/>
                  </a:moveTo>
                  <a:lnTo>
                    <a:pt x="529234" y="54467"/>
                  </a:lnTo>
                  <a:lnTo>
                    <a:pt x="519590" y="50279"/>
                  </a:lnTo>
                  <a:lnTo>
                    <a:pt x="514086" y="41927"/>
                  </a:lnTo>
                  <a:lnTo>
                    <a:pt x="514034" y="40012"/>
                  </a:lnTo>
                  <a:lnTo>
                    <a:pt x="513942" y="36638"/>
                  </a:lnTo>
                  <a:lnTo>
                    <a:pt x="520523" y="36064"/>
                  </a:lnTo>
                  <a:lnTo>
                    <a:pt x="520978" y="40012"/>
                  </a:lnTo>
                  <a:lnTo>
                    <a:pt x="524400" y="45086"/>
                  </a:lnTo>
                  <a:lnTo>
                    <a:pt x="531579" y="48197"/>
                  </a:lnTo>
                  <a:lnTo>
                    <a:pt x="552412" y="48197"/>
                  </a:lnTo>
                  <a:lnTo>
                    <a:pt x="551066" y="50279"/>
                  </a:lnTo>
                  <a:lnTo>
                    <a:pt x="542013" y="54467"/>
                  </a:lnTo>
                  <a:close/>
                </a:path>
                <a:path w="812164" h="54610">
                  <a:moveTo>
                    <a:pt x="604760" y="53557"/>
                  </a:moveTo>
                  <a:lnTo>
                    <a:pt x="565490" y="53557"/>
                  </a:lnTo>
                  <a:lnTo>
                    <a:pt x="565490" y="933"/>
                  </a:lnTo>
                  <a:lnTo>
                    <a:pt x="603540" y="933"/>
                  </a:lnTo>
                  <a:lnTo>
                    <a:pt x="603540" y="7131"/>
                  </a:lnTo>
                  <a:lnTo>
                    <a:pt x="572453" y="7131"/>
                  </a:lnTo>
                  <a:lnTo>
                    <a:pt x="572453" y="23260"/>
                  </a:lnTo>
                  <a:lnTo>
                    <a:pt x="601578" y="23260"/>
                  </a:lnTo>
                  <a:lnTo>
                    <a:pt x="601578" y="29435"/>
                  </a:lnTo>
                  <a:lnTo>
                    <a:pt x="572453" y="29435"/>
                  </a:lnTo>
                  <a:lnTo>
                    <a:pt x="572453" y="47335"/>
                  </a:lnTo>
                  <a:lnTo>
                    <a:pt x="604760" y="47335"/>
                  </a:lnTo>
                  <a:lnTo>
                    <a:pt x="604760" y="53557"/>
                  </a:lnTo>
                  <a:close/>
                </a:path>
                <a:path w="812164" h="54610">
                  <a:moveTo>
                    <a:pt x="621464" y="53557"/>
                  </a:moveTo>
                  <a:lnTo>
                    <a:pt x="614500" y="53557"/>
                  </a:lnTo>
                  <a:lnTo>
                    <a:pt x="614500" y="933"/>
                  </a:lnTo>
                  <a:lnTo>
                    <a:pt x="644869" y="933"/>
                  </a:lnTo>
                  <a:lnTo>
                    <a:pt x="652192" y="3757"/>
                  </a:lnTo>
                  <a:lnTo>
                    <a:pt x="654016" y="6748"/>
                  </a:lnTo>
                  <a:lnTo>
                    <a:pt x="621464" y="6748"/>
                  </a:lnTo>
                  <a:lnTo>
                    <a:pt x="621464" y="24146"/>
                  </a:lnTo>
                  <a:lnTo>
                    <a:pt x="653499" y="24146"/>
                  </a:lnTo>
                  <a:lnTo>
                    <a:pt x="649320" y="28573"/>
                  </a:lnTo>
                  <a:lnTo>
                    <a:pt x="641734" y="29602"/>
                  </a:lnTo>
                  <a:lnTo>
                    <a:pt x="642924" y="30177"/>
                  </a:lnTo>
                  <a:lnTo>
                    <a:pt x="621464" y="30177"/>
                  </a:lnTo>
                  <a:lnTo>
                    <a:pt x="621464" y="53557"/>
                  </a:lnTo>
                  <a:close/>
                </a:path>
                <a:path w="812164" h="54610">
                  <a:moveTo>
                    <a:pt x="653499" y="24146"/>
                  </a:moveTo>
                  <a:lnTo>
                    <a:pt x="641207" y="24146"/>
                  </a:lnTo>
                  <a:lnTo>
                    <a:pt x="646592" y="22184"/>
                  </a:lnTo>
                  <a:lnTo>
                    <a:pt x="649392" y="17828"/>
                  </a:lnTo>
                  <a:lnTo>
                    <a:pt x="649392" y="11558"/>
                  </a:lnTo>
                  <a:lnTo>
                    <a:pt x="643959" y="6748"/>
                  </a:lnTo>
                  <a:lnTo>
                    <a:pt x="654016" y="6748"/>
                  </a:lnTo>
                  <a:lnTo>
                    <a:pt x="656571" y="10936"/>
                  </a:lnTo>
                  <a:lnTo>
                    <a:pt x="656571" y="20891"/>
                  </a:lnTo>
                  <a:lnTo>
                    <a:pt x="653499" y="24146"/>
                  </a:lnTo>
                  <a:close/>
                </a:path>
                <a:path w="812164" h="54610">
                  <a:moveTo>
                    <a:pt x="660879" y="53557"/>
                  </a:moveTo>
                  <a:lnTo>
                    <a:pt x="652120" y="53557"/>
                  </a:lnTo>
                  <a:lnTo>
                    <a:pt x="645156" y="42597"/>
                  </a:lnTo>
                  <a:lnTo>
                    <a:pt x="642093" y="37858"/>
                  </a:lnTo>
                  <a:lnTo>
                    <a:pt x="638144" y="32833"/>
                  </a:lnTo>
                  <a:lnTo>
                    <a:pt x="635033" y="30823"/>
                  </a:lnTo>
                  <a:lnTo>
                    <a:pt x="632233" y="30177"/>
                  </a:lnTo>
                  <a:lnTo>
                    <a:pt x="642924" y="30177"/>
                  </a:lnTo>
                  <a:lnTo>
                    <a:pt x="644262" y="30823"/>
                  </a:lnTo>
                  <a:lnTo>
                    <a:pt x="645946" y="32235"/>
                  </a:lnTo>
                  <a:lnTo>
                    <a:pt x="648985" y="35035"/>
                  </a:lnTo>
                  <a:lnTo>
                    <a:pt x="651713" y="39222"/>
                  </a:lnTo>
                  <a:lnTo>
                    <a:pt x="660879" y="53557"/>
                  </a:lnTo>
                  <a:close/>
                </a:path>
                <a:path w="812164" h="54610">
                  <a:moveTo>
                    <a:pt x="689656" y="53557"/>
                  </a:moveTo>
                  <a:lnTo>
                    <a:pt x="682524" y="53557"/>
                  </a:lnTo>
                  <a:lnTo>
                    <a:pt x="662135" y="933"/>
                  </a:lnTo>
                  <a:lnTo>
                    <a:pt x="669673" y="933"/>
                  </a:lnTo>
                  <a:lnTo>
                    <a:pt x="684886" y="43458"/>
                  </a:lnTo>
                  <a:lnTo>
                    <a:pt x="684989" y="43745"/>
                  </a:lnTo>
                  <a:lnTo>
                    <a:pt x="686114" y="47766"/>
                  </a:lnTo>
                  <a:lnTo>
                    <a:pt x="691923" y="47766"/>
                  </a:lnTo>
                  <a:lnTo>
                    <a:pt x="689656" y="53557"/>
                  </a:lnTo>
                  <a:close/>
                </a:path>
                <a:path w="812164" h="54610">
                  <a:moveTo>
                    <a:pt x="691923" y="47766"/>
                  </a:moveTo>
                  <a:lnTo>
                    <a:pt x="686114" y="47766"/>
                  </a:lnTo>
                  <a:lnTo>
                    <a:pt x="687253" y="43745"/>
                  </a:lnTo>
                  <a:lnTo>
                    <a:pt x="687334" y="43458"/>
                  </a:lnTo>
                  <a:lnTo>
                    <a:pt x="703153" y="933"/>
                  </a:lnTo>
                  <a:lnTo>
                    <a:pt x="710260" y="933"/>
                  </a:lnTo>
                  <a:lnTo>
                    <a:pt x="691923" y="47766"/>
                  </a:lnTo>
                  <a:close/>
                </a:path>
                <a:path w="812164" h="54610">
                  <a:moveTo>
                    <a:pt x="755921" y="53557"/>
                  </a:moveTo>
                  <a:lnTo>
                    <a:pt x="716650" y="53557"/>
                  </a:lnTo>
                  <a:lnTo>
                    <a:pt x="716650" y="933"/>
                  </a:lnTo>
                  <a:lnTo>
                    <a:pt x="754700" y="933"/>
                  </a:lnTo>
                  <a:lnTo>
                    <a:pt x="754700" y="7131"/>
                  </a:lnTo>
                  <a:lnTo>
                    <a:pt x="723614" y="7131"/>
                  </a:lnTo>
                  <a:lnTo>
                    <a:pt x="723614" y="23260"/>
                  </a:lnTo>
                  <a:lnTo>
                    <a:pt x="752738" y="23260"/>
                  </a:lnTo>
                  <a:lnTo>
                    <a:pt x="752738" y="29435"/>
                  </a:lnTo>
                  <a:lnTo>
                    <a:pt x="723614" y="29435"/>
                  </a:lnTo>
                  <a:lnTo>
                    <a:pt x="723614" y="47335"/>
                  </a:lnTo>
                  <a:lnTo>
                    <a:pt x="755921" y="47335"/>
                  </a:lnTo>
                  <a:lnTo>
                    <a:pt x="755921" y="53557"/>
                  </a:lnTo>
                  <a:close/>
                </a:path>
                <a:path w="812164" h="54610">
                  <a:moveTo>
                    <a:pt x="772624" y="53557"/>
                  </a:moveTo>
                  <a:lnTo>
                    <a:pt x="765661" y="53557"/>
                  </a:lnTo>
                  <a:lnTo>
                    <a:pt x="765661" y="933"/>
                  </a:lnTo>
                  <a:lnTo>
                    <a:pt x="796029" y="933"/>
                  </a:lnTo>
                  <a:lnTo>
                    <a:pt x="803352" y="3757"/>
                  </a:lnTo>
                  <a:lnTo>
                    <a:pt x="805177" y="6748"/>
                  </a:lnTo>
                  <a:lnTo>
                    <a:pt x="772624" y="6748"/>
                  </a:lnTo>
                  <a:lnTo>
                    <a:pt x="772624" y="24146"/>
                  </a:lnTo>
                  <a:lnTo>
                    <a:pt x="804659" y="24146"/>
                  </a:lnTo>
                  <a:lnTo>
                    <a:pt x="800480" y="28573"/>
                  </a:lnTo>
                  <a:lnTo>
                    <a:pt x="792894" y="29602"/>
                  </a:lnTo>
                  <a:lnTo>
                    <a:pt x="794084" y="30177"/>
                  </a:lnTo>
                  <a:lnTo>
                    <a:pt x="772624" y="30177"/>
                  </a:lnTo>
                  <a:lnTo>
                    <a:pt x="772624" y="53557"/>
                  </a:lnTo>
                  <a:close/>
                </a:path>
                <a:path w="812164" h="54610">
                  <a:moveTo>
                    <a:pt x="804659" y="24146"/>
                  </a:moveTo>
                  <a:lnTo>
                    <a:pt x="792368" y="24146"/>
                  </a:lnTo>
                  <a:lnTo>
                    <a:pt x="797752" y="22184"/>
                  </a:lnTo>
                  <a:lnTo>
                    <a:pt x="800552" y="17828"/>
                  </a:lnTo>
                  <a:lnTo>
                    <a:pt x="800552" y="11558"/>
                  </a:lnTo>
                  <a:lnTo>
                    <a:pt x="795120" y="6748"/>
                  </a:lnTo>
                  <a:lnTo>
                    <a:pt x="805177" y="6748"/>
                  </a:lnTo>
                  <a:lnTo>
                    <a:pt x="807731" y="10936"/>
                  </a:lnTo>
                  <a:lnTo>
                    <a:pt x="807731" y="20891"/>
                  </a:lnTo>
                  <a:lnTo>
                    <a:pt x="804659" y="24146"/>
                  </a:lnTo>
                  <a:close/>
                </a:path>
                <a:path w="812164" h="54610">
                  <a:moveTo>
                    <a:pt x="812039" y="53557"/>
                  </a:moveTo>
                  <a:lnTo>
                    <a:pt x="803280" y="53557"/>
                  </a:lnTo>
                  <a:lnTo>
                    <a:pt x="796316" y="42597"/>
                  </a:lnTo>
                  <a:lnTo>
                    <a:pt x="793253" y="37858"/>
                  </a:lnTo>
                  <a:lnTo>
                    <a:pt x="789304" y="32833"/>
                  </a:lnTo>
                  <a:lnTo>
                    <a:pt x="786193" y="30823"/>
                  </a:lnTo>
                  <a:lnTo>
                    <a:pt x="783393" y="30177"/>
                  </a:lnTo>
                  <a:lnTo>
                    <a:pt x="794084" y="30177"/>
                  </a:lnTo>
                  <a:lnTo>
                    <a:pt x="795422" y="30823"/>
                  </a:lnTo>
                  <a:lnTo>
                    <a:pt x="797106" y="32235"/>
                  </a:lnTo>
                  <a:lnTo>
                    <a:pt x="800145" y="35035"/>
                  </a:lnTo>
                  <a:lnTo>
                    <a:pt x="802873" y="39222"/>
                  </a:lnTo>
                  <a:lnTo>
                    <a:pt x="812039" y="53557"/>
                  </a:lnTo>
                  <a:close/>
                </a:path>
              </a:pathLst>
            </a:custGeom>
            <a:solidFill>
              <a:srgbClr val="4954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41">
              <a:extLst>
                <a:ext uri="{FF2B5EF4-FFF2-40B4-BE49-F238E27FC236}">
                  <a16:creationId xmlns:a16="http://schemas.microsoft.com/office/drawing/2014/main" id="{43BEC526-9955-2E9D-FC5A-7F86B2B7D00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07370" y="1931730"/>
              <a:ext cx="133411" cy="110306"/>
            </a:xfrm>
            <a:prstGeom prst="rect">
              <a:avLst/>
            </a:prstGeom>
          </p:spPr>
        </p:pic>
        <p:pic>
          <p:nvPicPr>
            <p:cNvPr id="98" name="object 42">
              <a:extLst>
                <a:ext uri="{FF2B5EF4-FFF2-40B4-BE49-F238E27FC236}">
                  <a16:creationId xmlns:a16="http://schemas.microsoft.com/office/drawing/2014/main" id="{2010FFCB-CCBE-8E5D-C1B5-7C0E430B7CD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55680" y="3689496"/>
              <a:ext cx="575046" cy="971852"/>
            </a:xfrm>
            <a:prstGeom prst="rect">
              <a:avLst/>
            </a:prstGeom>
          </p:spPr>
        </p:pic>
        <p:pic>
          <p:nvPicPr>
            <p:cNvPr id="99" name="object 43">
              <a:extLst>
                <a:ext uri="{FF2B5EF4-FFF2-40B4-BE49-F238E27FC236}">
                  <a16:creationId xmlns:a16="http://schemas.microsoft.com/office/drawing/2014/main" id="{DCA36FA3-3E6D-88AE-4874-0F678117716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47223" y="1936586"/>
              <a:ext cx="1092020" cy="99858"/>
            </a:xfrm>
            <a:prstGeom prst="rect">
              <a:avLst/>
            </a:prstGeom>
          </p:spPr>
        </p:pic>
        <p:pic>
          <p:nvPicPr>
            <p:cNvPr id="100" name="object 44">
              <a:extLst>
                <a:ext uri="{FF2B5EF4-FFF2-40B4-BE49-F238E27FC236}">
                  <a16:creationId xmlns:a16="http://schemas.microsoft.com/office/drawing/2014/main" id="{57A8633C-0EF7-70DD-B038-0C32DAC1203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4633" y="4996045"/>
              <a:ext cx="956334" cy="58766"/>
            </a:xfrm>
            <a:prstGeom prst="rect">
              <a:avLst/>
            </a:prstGeom>
          </p:spPr>
        </p:pic>
        <p:sp>
          <p:nvSpPr>
            <p:cNvPr id="101" name="object 45">
              <a:extLst>
                <a:ext uri="{FF2B5EF4-FFF2-40B4-BE49-F238E27FC236}">
                  <a16:creationId xmlns:a16="http://schemas.microsoft.com/office/drawing/2014/main" id="{E6ADE031-9D88-B869-A6FC-98B999EFFDBE}"/>
                </a:ext>
              </a:extLst>
            </p:cNvPr>
            <p:cNvSpPr/>
            <p:nvPr/>
          </p:nvSpPr>
          <p:spPr>
            <a:xfrm>
              <a:off x="2943839" y="2213794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4" h="310514">
                  <a:moveTo>
                    <a:pt x="154980" y="309961"/>
                  </a:moveTo>
                  <a:lnTo>
                    <a:pt x="105994" y="302060"/>
                  </a:lnTo>
                  <a:lnTo>
                    <a:pt x="63451" y="280059"/>
                  </a:lnTo>
                  <a:lnTo>
                    <a:pt x="29902" y="246510"/>
                  </a:lnTo>
                  <a:lnTo>
                    <a:pt x="7901" y="203966"/>
                  </a:lnTo>
                  <a:lnTo>
                    <a:pt x="0" y="154980"/>
                  </a:lnTo>
                  <a:lnTo>
                    <a:pt x="7901" y="105994"/>
                  </a:lnTo>
                  <a:lnTo>
                    <a:pt x="29902" y="63451"/>
                  </a:lnTo>
                  <a:lnTo>
                    <a:pt x="63451" y="29902"/>
                  </a:lnTo>
                  <a:lnTo>
                    <a:pt x="105994" y="7901"/>
                  </a:lnTo>
                  <a:lnTo>
                    <a:pt x="154980" y="0"/>
                  </a:lnTo>
                  <a:lnTo>
                    <a:pt x="203966" y="7901"/>
                  </a:lnTo>
                  <a:lnTo>
                    <a:pt x="246510" y="29902"/>
                  </a:lnTo>
                  <a:lnTo>
                    <a:pt x="280059" y="63451"/>
                  </a:lnTo>
                  <a:lnTo>
                    <a:pt x="302060" y="105994"/>
                  </a:lnTo>
                  <a:lnTo>
                    <a:pt x="309961" y="154980"/>
                  </a:lnTo>
                  <a:lnTo>
                    <a:pt x="302060" y="203966"/>
                  </a:lnTo>
                  <a:lnTo>
                    <a:pt x="280059" y="246510"/>
                  </a:lnTo>
                  <a:lnTo>
                    <a:pt x="246510" y="280059"/>
                  </a:lnTo>
                  <a:lnTo>
                    <a:pt x="203966" y="302060"/>
                  </a:lnTo>
                  <a:lnTo>
                    <a:pt x="154980" y="309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46">
              <a:extLst>
                <a:ext uri="{FF2B5EF4-FFF2-40B4-BE49-F238E27FC236}">
                  <a16:creationId xmlns:a16="http://schemas.microsoft.com/office/drawing/2014/main" id="{269D1A8A-034C-9DE3-B091-88A61236EB9D}"/>
                </a:ext>
              </a:extLst>
            </p:cNvPr>
            <p:cNvSpPr/>
            <p:nvPr/>
          </p:nvSpPr>
          <p:spPr>
            <a:xfrm>
              <a:off x="2943839" y="2213794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4" h="310514">
                  <a:moveTo>
                    <a:pt x="309961" y="154980"/>
                  </a:moveTo>
                  <a:lnTo>
                    <a:pt x="302060" y="203966"/>
                  </a:lnTo>
                  <a:lnTo>
                    <a:pt x="280059" y="246510"/>
                  </a:lnTo>
                  <a:lnTo>
                    <a:pt x="246510" y="280059"/>
                  </a:lnTo>
                  <a:lnTo>
                    <a:pt x="203966" y="302060"/>
                  </a:lnTo>
                  <a:lnTo>
                    <a:pt x="154980" y="309961"/>
                  </a:lnTo>
                  <a:lnTo>
                    <a:pt x="105994" y="302060"/>
                  </a:lnTo>
                  <a:lnTo>
                    <a:pt x="63451" y="280059"/>
                  </a:lnTo>
                  <a:lnTo>
                    <a:pt x="29902" y="246510"/>
                  </a:lnTo>
                  <a:lnTo>
                    <a:pt x="7901" y="203966"/>
                  </a:lnTo>
                  <a:lnTo>
                    <a:pt x="0" y="154980"/>
                  </a:lnTo>
                  <a:lnTo>
                    <a:pt x="7901" y="105994"/>
                  </a:lnTo>
                  <a:lnTo>
                    <a:pt x="29902" y="63451"/>
                  </a:lnTo>
                  <a:lnTo>
                    <a:pt x="63451" y="29902"/>
                  </a:lnTo>
                  <a:lnTo>
                    <a:pt x="105994" y="7901"/>
                  </a:lnTo>
                  <a:lnTo>
                    <a:pt x="154980" y="0"/>
                  </a:lnTo>
                  <a:lnTo>
                    <a:pt x="203966" y="7901"/>
                  </a:lnTo>
                  <a:lnTo>
                    <a:pt x="246510" y="29902"/>
                  </a:lnTo>
                  <a:lnTo>
                    <a:pt x="280059" y="63451"/>
                  </a:lnTo>
                  <a:lnTo>
                    <a:pt x="302060" y="105994"/>
                  </a:lnTo>
                  <a:lnTo>
                    <a:pt x="309961" y="154980"/>
                  </a:lnTo>
                  <a:close/>
                </a:path>
              </a:pathLst>
            </a:custGeom>
            <a:ln w="10688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47">
              <a:extLst>
                <a:ext uri="{FF2B5EF4-FFF2-40B4-BE49-F238E27FC236}">
                  <a16:creationId xmlns:a16="http://schemas.microsoft.com/office/drawing/2014/main" id="{2F3CCE4F-050D-5FEA-DEF9-C2B5CBA95C5C}"/>
                </a:ext>
              </a:extLst>
            </p:cNvPr>
            <p:cNvSpPr/>
            <p:nvPr/>
          </p:nvSpPr>
          <p:spPr>
            <a:xfrm>
              <a:off x="5082417" y="2214593"/>
              <a:ext cx="310515" cy="310515"/>
            </a:xfrm>
            <a:custGeom>
              <a:avLst/>
              <a:gdLst/>
              <a:ahLst/>
              <a:cxnLst/>
              <a:rect l="l" t="t" r="r" b="b"/>
              <a:pathLst>
                <a:path w="310514" h="310514">
                  <a:moveTo>
                    <a:pt x="309961" y="154980"/>
                  </a:moveTo>
                  <a:lnTo>
                    <a:pt x="302060" y="203966"/>
                  </a:lnTo>
                  <a:lnTo>
                    <a:pt x="280059" y="246510"/>
                  </a:lnTo>
                  <a:lnTo>
                    <a:pt x="246510" y="280059"/>
                  </a:lnTo>
                  <a:lnTo>
                    <a:pt x="203966" y="302060"/>
                  </a:lnTo>
                  <a:lnTo>
                    <a:pt x="154980" y="309961"/>
                  </a:lnTo>
                  <a:lnTo>
                    <a:pt x="105994" y="302060"/>
                  </a:lnTo>
                  <a:lnTo>
                    <a:pt x="63451" y="280059"/>
                  </a:lnTo>
                  <a:lnTo>
                    <a:pt x="29902" y="246510"/>
                  </a:lnTo>
                  <a:lnTo>
                    <a:pt x="7901" y="203966"/>
                  </a:lnTo>
                  <a:lnTo>
                    <a:pt x="0" y="154980"/>
                  </a:lnTo>
                  <a:lnTo>
                    <a:pt x="7901" y="105994"/>
                  </a:lnTo>
                  <a:lnTo>
                    <a:pt x="29902" y="63451"/>
                  </a:lnTo>
                  <a:lnTo>
                    <a:pt x="63451" y="29902"/>
                  </a:lnTo>
                  <a:lnTo>
                    <a:pt x="105994" y="7901"/>
                  </a:lnTo>
                  <a:lnTo>
                    <a:pt x="154980" y="0"/>
                  </a:lnTo>
                  <a:lnTo>
                    <a:pt x="203966" y="7901"/>
                  </a:lnTo>
                  <a:lnTo>
                    <a:pt x="246510" y="29902"/>
                  </a:lnTo>
                  <a:lnTo>
                    <a:pt x="280059" y="63451"/>
                  </a:lnTo>
                  <a:lnTo>
                    <a:pt x="302060" y="105994"/>
                  </a:lnTo>
                  <a:lnTo>
                    <a:pt x="309961" y="154980"/>
                  </a:lnTo>
                  <a:close/>
                </a:path>
              </a:pathLst>
            </a:custGeom>
            <a:ln w="10688">
              <a:solidFill>
                <a:srgbClr val="01010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48">
              <a:extLst>
                <a:ext uri="{FF2B5EF4-FFF2-40B4-BE49-F238E27FC236}">
                  <a16:creationId xmlns:a16="http://schemas.microsoft.com/office/drawing/2014/main" id="{66A0B23E-2F65-3479-3AD5-5991EA7C7F69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27039" y="2282953"/>
              <a:ext cx="128190" cy="137029"/>
            </a:xfrm>
            <a:prstGeom prst="rect">
              <a:avLst/>
            </a:prstGeom>
          </p:spPr>
        </p:pic>
        <p:pic>
          <p:nvPicPr>
            <p:cNvPr id="105" name="object 49">
              <a:extLst>
                <a:ext uri="{FF2B5EF4-FFF2-40B4-BE49-F238E27FC236}">
                  <a16:creationId xmlns:a16="http://schemas.microsoft.com/office/drawing/2014/main" id="{43D85689-25D4-F80C-4C35-B3956A4388F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83685" y="2282953"/>
              <a:ext cx="103411" cy="137029"/>
            </a:xfrm>
            <a:prstGeom prst="rect">
              <a:avLst/>
            </a:prstGeom>
          </p:spPr>
        </p:pic>
        <p:pic>
          <p:nvPicPr>
            <p:cNvPr id="106" name="object 50">
              <a:extLst>
                <a:ext uri="{FF2B5EF4-FFF2-40B4-BE49-F238E27FC236}">
                  <a16:creationId xmlns:a16="http://schemas.microsoft.com/office/drawing/2014/main" id="{B698788B-C958-3B64-36B8-C601ACDDEE6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05075" y="2999892"/>
              <a:ext cx="445187" cy="472754"/>
            </a:xfrm>
            <a:prstGeom prst="rect">
              <a:avLst/>
            </a:prstGeom>
          </p:spPr>
        </p:pic>
        <p:pic>
          <p:nvPicPr>
            <p:cNvPr id="107" name="object 51">
              <a:extLst>
                <a:ext uri="{FF2B5EF4-FFF2-40B4-BE49-F238E27FC236}">
                  <a16:creationId xmlns:a16="http://schemas.microsoft.com/office/drawing/2014/main" id="{3A8771AA-ADCA-5522-5F6F-17BD392E92E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85849" y="4330003"/>
              <a:ext cx="612733" cy="109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20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Universal Configuration Software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200EAA9-2776-C9F8-127E-0B968E8DEE6C}"/>
              </a:ext>
            </a:extLst>
          </p:cNvPr>
          <p:cNvSpPr txBox="1">
            <a:spLocks/>
          </p:cNvSpPr>
          <p:nvPr/>
        </p:nvSpPr>
        <p:spPr>
          <a:xfrm>
            <a:off x="373062" y="1080000"/>
            <a:ext cx="5646738" cy="47318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indent="-230400">
              <a:buFont typeface="Arial" panose="020B0604020202020204" pitchFamily="34" charset="0"/>
              <a:buNone/>
            </a:pP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UCS App</a:t>
            </a:r>
          </a:p>
          <a:p>
            <a:pPr marL="230400" indent="-230400">
              <a:buNone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Free from the Google Play Store</a:t>
            </a:r>
          </a:p>
          <a:p>
            <a:pPr marL="230400" indent="-230400">
              <a:buNone/>
            </a:pP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7000"/>
              </a:lnSpc>
            </a:pPr>
            <a:r>
              <a:rPr lang="it-IT" sz="1400">
                <a:solidFill>
                  <a:srgbClr val="231F20"/>
                </a:solidFill>
                <a:ea typeface="Futura Std Book" panose="020B0502020204020303" pitchFamily="34" charset="0"/>
                <a:cs typeface="Futura Std Book" panose="020B0502020204020303" pitchFamily="34" charset="0"/>
              </a:rPr>
              <a:t>R</a:t>
            </a: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educe installation time and costs, commissioning and maintenance</a:t>
            </a:r>
          </a:p>
          <a:p>
            <a:pPr lvl="1">
              <a:lnSpc>
                <a:spcPct val="97000"/>
              </a:lnSpc>
            </a:pP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View and read installation guides</a:t>
            </a:r>
            <a:endParaRPr lang="en-GB" sz="1400">
              <a:ea typeface="Futura Std Book" panose="020B0502020204020303" pitchFamily="34" charset="0"/>
              <a:cs typeface="Futura Std Book" panose="020B0502020204020303" pitchFamily="34" charset="0"/>
            </a:endParaRPr>
          </a:p>
          <a:p>
            <a:pPr lvl="1">
              <a:lnSpc>
                <a:spcPct val="97000"/>
              </a:lnSpc>
            </a:pP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Connect to a </a:t>
            </a:r>
            <a:r>
              <a:rPr lang="it-IT" sz="1400" spc="-15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meter, </a:t>
            </a: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configure or change settings</a:t>
            </a:r>
            <a:endParaRPr lang="en-GB" sz="1400">
              <a:ea typeface="Futura Std Book" panose="020B0502020204020303" pitchFamily="34" charset="0"/>
              <a:cs typeface="Futura Std Book" panose="020B0502020204020303" pitchFamily="34" charset="0"/>
            </a:endParaRPr>
          </a:p>
          <a:p>
            <a:pPr lvl="1">
              <a:lnSpc>
                <a:spcPct val="97000"/>
              </a:lnSpc>
            </a:pP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Check the correct meter functioning thanks to real-time data display</a:t>
            </a:r>
            <a:endParaRPr lang="en-GB" sz="1400">
              <a:effectLst/>
              <a:ea typeface="Futura Std Book" panose="020B0502020204020303" pitchFamily="34" charset="0"/>
              <a:cs typeface="Futura Std Book" panose="020B0502020204020303" pitchFamily="34" charset="0"/>
            </a:endParaRPr>
          </a:p>
          <a:p>
            <a:pPr lvl="1"/>
            <a:r>
              <a:rPr lang="it-IT" sz="1400">
                <a:solidFill>
                  <a:srgbClr val="231F20"/>
                </a:solidFill>
                <a:ea typeface="Futura Std Book" panose="020B0502020204020303" pitchFamily="34" charset="0"/>
                <a:cs typeface="Futura Std Book" panose="020B0502020204020303" pitchFamily="34" charset="0"/>
              </a:rPr>
              <a:t>S</a:t>
            </a:r>
            <a:r>
              <a:rPr lang="it-IT" sz="1400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ave an offline configuration as a template to use to set up multiple </a:t>
            </a:r>
            <a:r>
              <a:rPr lang="it-IT" sz="1400" spc="-15">
                <a:solidFill>
                  <a:srgbClr val="231F20"/>
                </a:solidFill>
                <a:effectLst/>
                <a:ea typeface="Futura Std Book" panose="020B0502020204020303" pitchFamily="34" charset="0"/>
                <a:cs typeface="Futura Std Book" panose="020B0502020204020303" pitchFamily="34" charset="0"/>
              </a:rPr>
              <a:t>meters </a:t>
            </a:r>
            <a:endParaRPr lang="en-US" sz="1400"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5AB430-F2DA-16B7-2405-2FCD135ECB41}"/>
              </a:ext>
            </a:extLst>
          </p:cNvPr>
          <p:cNvGrpSpPr/>
          <p:nvPr/>
        </p:nvGrpSpPr>
        <p:grpSpPr>
          <a:xfrm>
            <a:off x="6470373" y="1003408"/>
            <a:ext cx="5425703" cy="5418119"/>
            <a:chOff x="6340443" y="880469"/>
            <a:chExt cx="5585451" cy="566494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6E217A-98D1-7014-8AB8-6458CE9F4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443" y="880469"/>
              <a:ext cx="4030192" cy="2431938"/>
            </a:xfrm>
            <a:prstGeom prst="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559F60-A19F-128D-0FA6-78C73479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443" y="3520714"/>
              <a:ext cx="5585451" cy="302469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971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Energy Dashboard</a:t>
            </a:r>
          </a:p>
        </p:txBody>
      </p:sp>
      <p:pic>
        <p:nvPicPr>
          <p:cNvPr id="4" name="Picture 3" descr="A screenshot of a graph&#10;&#10;Description automatically generated with medium confidence">
            <a:extLst>
              <a:ext uri="{FF2B5EF4-FFF2-40B4-BE49-F238E27FC236}">
                <a16:creationId xmlns:a16="http://schemas.microsoft.com/office/drawing/2014/main" id="{2EF24785-EF98-7C3A-770E-52F52B1D9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0" y="1103730"/>
            <a:ext cx="10220400" cy="497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3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1463081-DDB1-1E7B-10B8-4082A43B6EA5}"/>
              </a:ext>
            </a:extLst>
          </p:cNvPr>
          <p:cNvGraphicFramePr/>
          <p:nvPr/>
        </p:nvGraphicFramePr>
        <p:xfrm>
          <a:off x="278296" y="2521526"/>
          <a:ext cx="3681354" cy="2407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CB65477-F8D1-25C4-ABE6-910C4F1985D1}"/>
              </a:ext>
            </a:extLst>
          </p:cNvPr>
          <p:cNvGraphicFramePr/>
          <p:nvPr/>
        </p:nvGraphicFramePr>
        <p:xfrm>
          <a:off x="3597764" y="1738829"/>
          <a:ext cx="4996471" cy="3443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861F0A2-A0E3-04E8-D7B7-9FCE10892E09}"/>
              </a:ext>
            </a:extLst>
          </p:cNvPr>
          <p:cNvSpPr txBox="1"/>
          <p:nvPr/>
        </p:nvSpPr>
        <p:spPr>
          <a:xfrm>
            <a:off x="274335" y="1815029"/>
            <a:ext cx="34609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ATTACKS BY REGION 2022-2023</a:t>
            </a:r>
            <a:endParaRPr lang="en-GB" sz="16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AAA4A-6825-FEEA-A983-3745005CE822}"/>
              </a:ext>
            </a:extLst>
          </p:cNvPr>
          <p:cNvSpPr txBox="1"/>
          <p:nvPr/>
        </p:nvSpPr>
        <p:spPr>
          <a:xfrm>
            <a:off x="8404488" y="2235305"/>
            <a:ext cx="386883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</a:t>
            </a:r>
            <a:endParaRPr lang="en-GB" sz="1250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B8369-5EDF-E3BA-E1B0-98EF71356853}"/>
              </a:ext>
            </a:extLst>
          </p:cNvPr>
          <p:cNvSpPr txBox="1"/>
          <p:nvPr/>
        </p:nvSpPr>
        <p:spPr>
          <a:xfrm>
            <a:off x="8628830" y="4190011"/>
            <a:ext cx="296519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critical infrastructure incidents where initial access vector could have been mitigated.</a:t>
            </a:r>
            <a:endParaRPr lang="en-GB" sz="14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8031E45B-703B-F47A-98E1-A4EDF7C5E9B1}"/>
              </a:ext>
            </a:extLst>
          </p:cNvPr>
          <p:cNvSpPr/>
          <p:nvPr/>
        </p:nvSpPr>
        <p:spPr>
          <a:xfrm rot="5400000">
            <a:off x="396605" y="5231570"/>
            <a:ext cx="701336" cy="325378"/>
          </a:xfrm>
          <a:prstGeom prst="bentUpArrow">
            <a:avLst/>
          </a:prstGeom>
          <a:solidFill>
            <a:srgbClr val="0070C0"/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63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DB695-2EE1-ADAC-9E4F-D65754B5B4C3}"/>
              </a:ext>
            </a:extLst>
          </p:cNvPr>
          <p:cNvSpPr txBox="1"/>
          <p:nvPr/>
        </p:nvSpPr>
        <p:spPr>
          <a:xfrm>
            <a:off x="976545" y="5307502"/>
            <a:ext cx="245023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1400" kern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United Kingdom was the most attacked country in Europe (27% of cases). 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400" ker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 severity is increasing.</a:t>
            </a:r>
            <a:endParaRPr lang="en-GB" sz="14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7314C0-6E13-FF20-06A7-06AD24A2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cybersecurity in BEMS?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9F811-94D6-BCD9-84ED-CD25A065E057}"/>
              </a:ext>
            </a:extLst>
          </p:cNvPr>
          <p:cNvSpPr txBox="1"/>
          <p:nvPr/>
        </p:nvSpPr>
        <p:spPr>
          <a:xfrm>
            <a:off x="7777537" y="6562068"/>
            <a:ext cx="4414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rgbClr val="05103E"/>
                </a:solidFill>
                <a:effectLst/>
                <a:highlight>
                  <a:srgbClr val="FCFCF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0" i="1">
                <a:solidFill>
                  <a:srgbClr val="05103E"/>
                </a:solidFill>
                <a:effectLst/>
                <a:highlight>
                  <a:srgbClr val="FCFCF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IBM Security X-Force Threat Intelligence Index 2024</a:t>
            </a:r>
            <a:r>
              <a:rPr lang="en-US" sz="1200" b="0" i="0">
                <a:solidFill>
                  <a:srgbClr val="05103E"/>
                </a:solidFill>
                <a:effectLst/>
                <a:highlight>
                  <a:srgbClr val="FCFCF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s. d.)</a:t>
            </a:r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14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6DEF75-99CB-AC07-B803-5EEDF4CFC2E3}"/>
              </a:ext>
            </a:extLst>
          </p:cNvPr>
          <p:cNvSpPr txBox="1"/>
          <p:nvPr/>
        </p:nvSpPr>
        <p:spPr>
          <a:xfrm>
            <a:off x="755503" y="1982097"/>
            <a:ext cx="5203508" cy="37169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MAIA Cloud, is a </a:t>
            </a:r>
            <a:r>
              <a:rPr lang="en-US" sz="16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licence</a:t>
            </a: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based, PaaS (Platform as a Service) supplied and hosted by Carlo Gavazzi. It provides a solution with VPN access to UWP 3.0, UWP 4.0, and various field devices (Universal Web Platform). </a:t>
            </a:r>
          </a:p>
          <a:p>
            <a:pPr lvl="0" algn="just" defTabSz="914400" fontAlgn="base">
              <a:lnSpc>
                <a:spcPts val="3598"/>
              </a:lnSpc>
              <a:spcBef>
                <a:spcPct val="0"/>
              </a:spcBef>
              <a:spcAft>
                <a:spcPct val="0"/>
              </a:spcAft>
              <a:buClr>
                <a:srgbClr val="006633"/>
              </a:buClr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It offers a flexible system for secure remote control or supervision of installations to develop necessary energy management and building automation solutions.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21100D-91EF-783E-BAF2-CC6C03BF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What is MAIA Cloud?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2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CE368A0-0782-B3D2-23DA-BE044DDF2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7"/>
          <a:stretch/>
        </p:blipFill>
        <p:spPr bwMode="auto">
          <a:xfrm>
            <a:off x="6849559" y="1184489"/>
            <a:ext cx="3840121" cy="38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72FDE85-EDCC-DD83-FAB0-E709264E6911}"/>
              </a:ext>
            </a:extLst>
          </p:cNvPr>
          <p:cNvGrpSpPr/>
          <p:nvPr/>
        </p:nvGrpSpPr>
        <p:grpSpPr>
          <a:xfrm>
            <a:off x="7638854" y="5068862"/>
            <a:ext cx="2614755" cy="1391460"/>
            <a:chOff x="7751588" y="4516676"/>
            <a:chExt cx="2807853" cy="18225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C811AB-76EF-9BDF-C9AD-6DA33C552BA9}"/>
                </a:ext>
              </a:extLst>
            </p:cNvPr>
            <p:cNvGrpSpPr/>
            <p:nvPr/>
          </p:nvGrpSpPr>
          <p:grpSpPr>
            <a:xfrm>
              <a:off x="7751588" y="4516676"/>
              <a:ext cx="2807853" cy="1822567"/>
              <a:chOff x="7538646" y="4726692"/>
              <a:chExt cx="2973070" cy="1822567"/>
            </a:xfrm>
          </p:grpSpPr>
          <p:sp>
            <p:nvSpPr>
              <p:cNvPr id="9" name="Graphic 100">
                <a:extLst>
                  <a:ext uri="{FF2B5EF4-FFF2-40B4-BE49-F238E27FC236}">
                    <a16:creationId xmlns:a16="http://schemas.microsoft.com/office/drawing/2014/main" id="{65A5309C-EE7D-8C69-53F8-5C514128268C}"/>
                  </a:ext>
                </a:extLst>
              </p:cNvPr>
              <p:cNvSpPr/>
              <p:nvPr/>
            </p:nvSpPr>
            <p:spPr>
              <a:xfrm>
                <a:off x="8535694" y="5828983"/>
                <a:ext cx="300355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300355" h="191770">
                    <a:moveTo>
                      <a:pt x="182000" y="191497"/>
                    </a:moveTo>
                    <a:lnTo>
                      <a:pt x="26904" y="180418"/>
                    </a:lnTo>
                    <a:lnTo>
                      <a:pt x="26904" y="177253"/>
                    </a:lnTo>
                    <a:lnTo>
                      <a:pt x="30069" y="175670"/>
                    </a:lnTo>
                    <a:lnTo>
                      <a:pt x="37982" y="167757"/>
                    </a:lnTo>
                    <a:lnTo>
                      <a:pt x="39565" y="164592"/>
                    </a:lnTo>
                    <a:lnTo>
                      <a:pt x="37191" y="164592"/>
                    </a:lnTo>
                    <a:lnTo>
                      <a:pt x="32443" y="163009"/>
                    </a:lnTo>
                    <a:lnTo>
                      <a:pt x="3956" y="134522"/>
                    </a:lnTo>
                    <a:lnTo>
                      <a:pt x="4747" y="127400"/>
                    </a:lnTo>
                    <a:lnTo>
                      <a:pt x="1582" y="127400"/>
                    </a:lnTo>
                    <a:lnTo>
                      <a:pt x="1335" y="124791"/>
                    </a:lnTo>
                    <a:lnTo>
                      <a:pt x="791" y="117805"/>
                    </a:lnTo>
                    <a:lnTo>
                      <a:pt x="247" y="107704"/>
                    </a:lnTo>
                    <a:lnTo>
                      <a:pt x="0" y="95748"/>
                    </a:lnTo>
                    <a:lnTo>
                      <a:pt x="1088" y="83767"/>
                    </a:lnTo>
                    <a:lnTo>
                      <a:pt x="11078" y="59348"/>
                    </a:lnTo>
                    <a:lnTo>
                      <a:pt x="11869" y="57765"/>
                    </a:lnTo>
                    <a:lnTo>
                      <a:pt x="13452" y="56974"/>
                    </a:lnTo>
                    <a:lnTo>
                      <a:pt x="226206" y="5849"/>
                    </a:lnTo>
                    <a:lnTo>
                      <a:pt x="252427" y="0"/>
                    </a:lnTo>
                    <a:lnTo>
                      <a:pt x="256383" y="0"/>
                    </a:lnTo>
                    <a:lnTo>
                      <a:pt x="259548" y="3165"/>
                    </a:lnTo>
                    <a:lnTo>
                      <a:pt x="261922" y="3165"/>
                    </a:lnTo>
                    <a:lnTo>
                      <a:pt x="299905" y="166966"/>
                    </a:lnTo>
                    <a:lnTo>
                      <a:pt x="297079" y="170922"/>
                    </a:lnTo>
                    <a:lnTo>
                      <a:pt x="197035" y="170922"/>
                    </a:lnTo>
                    <a:lnTo>
                      <a:pt x="194661" y="174088"/>
                    </a:lnTo>
                    <a:lnTo>
                      <a:pt x="191496" y="180418"/>
                    </a:lnTo>
                    <a:lnTo>
                      <a:pt x="188331" y="185957"/>
                    </a:lnTo>
                    <a:lnTo>
                      <a:pt x="182000" y="191497"/>
                    </a:lnTo>
                    <a:close/>
                  </a:path>
                  <a:path w="300355" h="191770">
                    <a:moveTo>
                      <a:pt x="287244" y="174087"/>
                    </a:moveTo>
                    <a:lnTo>
                      <a:pt x="280122" y="173296"/>
                    </a:lnTo>
                    <a:lnTo>
                      <a:pt x="277748" y="173296"/>
                    </a:lnTo>
                    <a:lnTo>
                      <a:pt x="197035" y="170922"/>
                    </a:lnTo>
                    <a:lnTo>
                      <a:pt x="297079" y="170922"/>
                    </a:lnTo>
                    <a:lnTo>
                      <a:pt x="295949" y="172505"/>
                    </a:lnTo>
                    <a:lnTo>
                      <a:pt x="291992" y="173296"/>
                    </a:lnTo>
                    <a:lnTo>
                      <a:pt x="287244" y="174087"/>
                    </a:lnTo>
                    <a:close/>
                  </a:path>
                </a:pathLst>
              </a:custGeom>
              <a:solidFill>
                <a:srgbClr val="F4F2F4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" name="Graphic 101">
                <a:extLst>
                  <a:ext uri="{FF2B5EF4-FFF2-40B4-BE49-F238E27FC236}">
                    <a16:creationId xmlns:a16="http://schemas.microsoft.com/office/drawing/2014/main" id="{ED8AEC6D-869B-1EDD-008C-F14467897888}"/>
                  </a:ext>
                </a:extLst>
              </p:cNvPr>
              <p:cNvSpPr/>
              <p:nvPr/>
            </p:nvSpPr>
            <p:spPr>
              <a:xfrm>
                <a:off x="8561807" y="5975375"/>
                <a:ext cx="17272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172720" h="43815">
                    <a:moveTo>
                      <a:pt x="155887" y="43521"/>
                    </a:moveTo>
                    <a:lnTo>
                      <a:pt x="1582" y="31652"/>
                    </a:lnTo>
                    <a:lnTo>
                      <a:pt x="1582" y="29278"/>
                    </a:lnTo>
                    <a:lnTo>
                      <a:pt x="11078" y="22948"/>
                    </a:lnTo>
                    <a:lnTo>
                      <a:pt x="12660" y="19782"/>
                    </a:lnTo>
                    <a:lnTo>
                      <a:pt x="13452" y="16617"/>
                    </a:lnTo>
                    <a:lnTo>
                      <a:pt x="13452" y="15034"/>
                    </a:lnTo>
                    <a:lnTo>
                      <a:pt x="7121" y="11078"/>
                    </a:lnTo>
                    <a:lnTo>
                      <a:pt x="791" y="3165"/>
                    </a:lnTo>
                    <a:lnTo>
                      <a:pt x="0" y="0"/>
                    </a:lnTo>
                    <a:lnTo>
                      <a:pt x="153513" y="0"/>
                    </a:lnTo>
                    <a:lnTo>
                      <a:pt x="159844" y="9495"/>
                    </a:lnTo>
                    <a:lnTo>
                      <a:pt x="166174" y="17408"/>
                    </a:lnTo>
                    <a:lnTo>
                      <a:pt x="172504" y="20574"/>
                    </a:lnTo>
                    <a:lnTo>
                      <a:pt x="169339" y="28487"/>
                    </a:lnTo>
                    <a:lnTo>
                      <a:pt x="165383" y="34026"/>
                    </a:lnTo>
                    <a:lnTo>
                      <a:pt x="160635" y="39565"/>
                    </a:lnTo>
                    <a:lnTo>
                      <a:pt x="155887" y="43521"/>
                    </a:lnTo>
                    <a:close/>
                  </a:path>
                </a:pathLst>
              </a:custGeom>
              <a:solidFill>
                <a:srgbClr val="707070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1" name="Image 102">
                <a:extLst>
                  <a:ext uri="{FF2B5EF4-FFF2-40B4-BE49-F238E27FC236}">
                    <a16:creationId xmlns:a16="http://schemas.microsoft.com/office/drawing/2014/main" id="{A78A7A2F-031E-20B1-9A7B-1C833E79466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38859" y="5836105"/>
                <a:ext cx="239766" cy="119487"/>
              </a:xfrm>
              <a:prstGeom prst="rect">
                <a:avLst/>
              </a:prstGeom>
            </p:spPr>
          </p:pic>
          <p:pic>
            <p:nvPicPr>
              <p:cNvPr id="12" name="Image 103">
                <a:extLst>
                  <a:ext uri="{FF2B5EF4-FFF2-40B4-BE49-F238E27FC236}">
                    <a16:creationId xmlns:a16="http://schemas.microsoft.com/office/drawing/2014/main" id="{268E498A-6643-6CE6-EF18-F1E74ED6DA8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911732" y="5860064"/>
                <a:ext cx="174278" cy="214004"/>
              </a:xfrm>
              <a:prstGeom prst="rect">
                <a:avLst/>
              </a:prstGeom>
            </p:spPr>
          </p:pic>
          <p:sp>
            <p:nvSpPr>
              <p:cNvPr id="13" name="Graphic 104">
                <a:extLst>
                  <a:ext uri="{FF2B5EF4-FFF2-40B4-BE49-F238E27FC236}">
                    <a16:creationId xmlns:a16="http://schemas.microsoft.com/office/drawing/2014/main" id="{AA300C63-22C9-6BA1-51F5-1727FBBC1189}"/>
                  </a:ext>
                </a:extLst>
              </p:cNvPr>
              <p:cNvSpPr/>
              <p:nvPr/>
            </p:nvSpPr>
            <p:spPr>
              <a:xfrm>
                <a:off x="7541811" y="5085945"/>
                <a:ext cx="2966085" cy="1287780"/>
              </a:xfrm>
              <a:custGeom>
                <a:avLst/>
                <a:gdLst/>
                <a:ahLst/>
                <a:cxnLst/>
                <a:rect l="l" t="t" r="r" b="b"/>
                <a:pathLst>
                  <a:path w="2966085" h="1287780">
                    <a:moveTo>
                      <a:pt x="0" y="0"/>
                    </a:moveTo>
                    <a:lnTo>
                      <a:pt x="2965821" y="0"/>
                    </a:lnTo>
                    <a:lnTo>
                      <a:pt x="2965821" y="1287457"/>
                    </a:lnTo>
                    <a:lnTo>
                      <a:pt x="0" y="1287457"/>
                    </a:lnTo>
                    <a:lnTo>
                      <a:pt x="0" y="0"/>
                    </a:lnTo>
                    <a:close/>
                  </a:path>
                </a:pathLst>
              </a:custGeom>
              <a:ln w="6620">
                <a:solidFill>
                  <a:srgbClr val="F29108"/>
                </a:solidFill>
                <a:prstDash val="solid"/>
              </a:ln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Graphic 105">
                <a:extLst>
                  <a:ext uri="{FF2B5EF4-FFF2-40B4-BE49-F238E27FC236}">
                    <a16:creationId xmlns:a16="http://schemas.microsoft.com/office/drawing/2014/main" id="{F95C2CB1-381F-F332-DB13-A65C0C30DE7C}"/>
                  </a:ext>
                </a:extLst>
              </p:cNvPr>
              <p:cNvSpPr/>
              <p:nvPr/>
            </p:nvSpPr>
            <p:spPr>
              <a:xfrm>
                <a:off x="7538646" y="6283194"/>
                <a:ext cx="2973070" cy="266065"/>
              </a:xfrm>
              <a:custGeom>
                <a:avLst/>
                <a:gdLst/>
                <a:ahLst/>
                <a:cxnLst/>
                <a:rect l="l" t="t" r="r" b="b"/>
                <a:pathLst>
                  <a:path w="2973070" h="266065">
                    <a:moveTo>
                      <a:pt x="2972943" y="265879"/>
                    </a:moveTo>
                    <a:lnTo>
                      <a:pt x="0" y="265879"/>
                    </a:lnTo>
                    <a:lnTo>
                      <a:pt x="0" y="0"/>
                    </a:lnTo>
                    <a:lnTo>
                      <a:pt x="2972943" y="0"/>
                    </a:lnTo>
                    <a:lnTo>
                      <a:pt x="2972943" y="265879"/>
                    </a:lnTo>
                    <a:close/>
                  </a:path>
                </a:pathLst>
              </a:custGeom>
              <a:solidFill>
                <a:srgbClr val="F29108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5" name="Graphic 106">
                <a:extLst>
                  <a:ext uri="{FF2B5EF4-FFF2-40B4-BE49-F238E27FC236}">
                    <a16:creationId xmlns:a16="http://schemas.microsoft.com/office/drawing/2014/main" id="{DE8A4B4F-957D-5543-AE98-5B3B5C0ABD05}"/>
                  </a:ext>
                </a:extLst>
              </p:cNvPr>
              <p:cNvSpPr/>
              <p:nvPr/>
            </p:nvSpPr>
            <p:spPr>
              <a:xfrm>
                <a:off x="8990695" y="6255498"/>
                <a:ext cx="1270" cy="120014"/>
              </a:xfrm>
              <a:custGeom>
                <a:avLst/>
                <a:gdLst/>
                <a:ahLst/>
                <a:cxnLst/>
                <a:rect l="l" t="t" r="r" b="b"/>
                <a:pathLst>
                  <a:path h="120014">
                    <a:moveTo>
                      <a:pt x="0" y="119487"/>
                    </a:moveTo>
                    <a:lnTo>
                      <a:pt x="0" y="0"/>
                    </a:lnTo>
                  </a:path>
                </a:pathLst>
              </a:custGeom>
              <a:ln w="21821">
                <a:solidFill>
                  <a:srgbClr val="FFFFFF"/>
                </a:solidFill>
                <a:prstDash val="solid"/>
              </a:ln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16" name="Image 107">
                <a:extLst>
                  <a:ext uri="{FF2B5EF4-FFF2-40B4-BE49-F238E27FC236}">
                    <a16:creationId xmlns:a16="http://schemas.microsoft.com/office/drawing/2014/main" id="{8FC8150A-BC50-C0A0-8B27-C3D502CF6D6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912744" y="5876271"/>
                <a:ext cx="159434" cy="193460"/>
              </a:xfrm>
              <a:prstGeom prst="rect">
                <a:avLst/>
              </a:prstGeom>
            </p:spPr>
          </p:pic>
          <p:pic>
            <p:nvPicPr>
              <p:cNvPr id="17" name="Image 108">
                <a:extLst>
                  <a:ext uri="{FF2B5EF4-FFF2-40B4-BE49-F238E27FC236}">
                    <a16:creationId xmlns:a16="http://schemas.microsoft.com/office/drawing/2014/main" id="{AB62FA8E-A515-D832-5172-C739D4BAE4B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655188" y="4726692"/>
                <a:ext cx="2654397" cy="1426876"/>
              </a:xfrm>
              <a:prstGeom prst="rect">
                <a:avLst/>
              </a:prstGeom>
            </p:spPr>
          </p:pic>
          <p:sp>
            <p:nvSpPr>
              <p:cNvPr id="18" name="Graphic 109">
                <a:extLst>
                  <a:ext uri="{FF2B5EF4-FFF2-40B4-BE49-F238E27FC236}">
                    <a16:creationId xmlns:a16="http://schemas.microsoft.com/office/drawing/2014/main" id="{00EBDADB-65B5-330F-8842-5097BF532228}"/>
                  </a:ext>
                </a:extLst>
              </p:cNvPr>
              <p:cNvSpPr/>
              <p:nvPr/>
            </p:nvSpPr>
            <p:spPr>
              <a:xfrm>
                <a:off x="7961173" y="6098039"/>
                <a:ext cx="64135" cy="46990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46990">
                    <a:moveTo>
                      <a:pt x="12019" y="17043"/>
                    </a:moveTo>
                    <a:lnTo>
                      <a:pt x="5008" y="17043"/>
                    </a:lnTo>
                    <a:lnTo>
                      <a:pt x="0" y="12071"/>
                    </a:lnTo>
                    <a:lnTo>
                      <a:pt x="0" y="4971"/>
                    </a:lnTo>
                    <a:lnTo>
                      <a:pt x="5008" y="0"/>
                    </a:lnTo>
                    <a:lnTo>
                      <a:pt x="12060" y="0"/>
                    </a:lnTo>
                    <a:lnTo>
                      <a:pt x="15372" y="3314"/>
                    </a:lnTo>
                    <a:lnTo>
                      <a:pt x="6377" y="3314"/>
                    </a:lnTo>
                    <a:lnTo>
                      <a:pt x="3352" y="6363"/>
                    </a:lnTo>
                    <a:lnTo>
                      <a:pt x="3352" y="10659"/>
                    </a:lnTo>
                    <a:lnTo>
                      <a:pt x="6377" y="13688"/>
                    </a:lnTo>
                    <a:lnTo>
                      <a:pt x="15372" y="13688"/>
                    </a:lnTo>
                    <a:lnTo>
                      <a:pt x="12019" y="17043"/>
                    </a:lnTo>
                    <a:close/>
                  </a:path>
                  <a:path w="64135" h="46990">
                    <a:moveTo>
                      <a:pt x="15372" y="13688"/>
                    </a:moveTo>
                    <a:lnTo>
                      <a:pt x="10650" y="13688"/>
                    </a:lnTo>
                    <a:lnTo>
                      <a:pt x="13675" y="10659"/>
                    </a:lnTo>
                    <a:lnTo>
                      <a:pt x="13675" y="6363"/>
                    </a:lnTo>
                    <a:lnTo>
                      <a:pt x="10650" y="3314"/>
                    </a:lnTo>
                    <a:lnTo>
                      <a:pt x="15372" y="3314"/>
                    </a:lnTo>
                    <a:lnTo>
                      <a:pt x="17028" y="4971"/>
                    </a:lnTo>
                    <a:lnTo>
                      <a:pt x="16987" y="12071"/>
                    </a:lnTo>
                    <a:lnTo>
                      <a:pt x="15372" y="13688"/>
                    </a:lnTo>
                    <a:close/>
                  </a:path>
                  <a:path w="64135" h="46990">
                    <a:moveTo>
                      <a:pt x="52464" y="46547"/>
                    </a:moveTo>
                    <a:lnTo>
                      <a:pt x="38175" y="46547"/>
                    </a:lnTo>
                    <a:lnTo>
                      <a:pt x="29078" y="40613"/>
                    </a:lnTo>
                    <a:lnTo>
                      <a:pt x="24315" y="29381"/>
                    </a:lnTo>
                    <a:lnTo>
                      <a:pt x="24315" y="15897"/>
                    </a:lnTo>
                    <a:lnTo>
                      <a:pt x="29691" y="5442"/>
                    </a:lnTo>
                    <a:lnTo>
                      <a:pt x="39585" y="0"/>
                    </a:lnTo>
                    <a:lnTo>
                      <a:pt x="52280" y="0"/>
                    </a:lnTo>
                    <a:lnTo>
                      <a:pt x="59097" y="5094"/>
                    </a:lnTo>
                    <a:lnTo>
                      <a:pt x="40240" y="5094"/>
                    </a:lnTo>
                    <a:lnTo>
                      <a:pt x="33269" y="10066"/>
                    </a:lnTo>
                    <a:lnTo>
                      <a:pt x="30448" y="18455"/>
                    </a:lnTo>
                    <a:lnTo>
                      <a:pt x="30448" y="28644"/>
                    </a:lnTo>
                    <a:lnTo>
                      <a:pt x="33800" y="37197"/>
                    </a:lnTo>
                    <a:lnTo>
                      <a:pt x="40853" y="41432"/>
                    </a:lnTo>
                    <a:lnTo>
                      <a:pt x="58916" y="41432"/>
                    </a:lnTo>
                    <a:lnTo>
                      <a:pt x="52464" y="46547"/>
                    </a:lnTo>
                    <a:close/>
                  </a:path>
                  <a:path w="64135" h="46990">
                    <a:moveTo>
                      <a:pt x="57431" y="14485"/>
                    </a:moveTo>
                    <a:lnTo>
                      <a:pt x="55878" y="9575"/>
                    </a:lnTo>
                    <a:lnTo>
                      <a:pt x="49929" y="5094"/>
                    </a:lnTo>
                    <a:lnTo>
                      <a:pt x="59097" y="5094"/>
                    </a:lnTo>
                    <a:lnTo>
                      <a:pt x="61479" y="6874"/>
                    </a:lnTo>
                    <a:lnTo>
                      <a:pt x="63298" y="13115"/>
                    </a:lnTo>
                    <a:lnTo>
                      <a:pt x="57431" y="14485"/>
                    </a:lnTo>
                    <a:close/>
                  </a:path>
                  <a:path w="64135" h="46990">
                    <a:moveTo>
                      <a:pt x="58916" y="41432"/>
                    </a:moveTo>
                    <a:lnTo>
                      <a:pt x="49950" y="41432"/>
                    </a:lnTo>
                    <a:lnTo>
                      <a:pt x="56879" y="35662"/>
                    </a:lnTo>
                    <a:lnTo>
                      <a:pt x="58106" y="29994"/>
                    </a:lnTo>
                    <a:lnTo>
                      <a:pt x="64054" y="31488"/>
                    </a:lnTo>
                    <a:lnTo>
                      <a:pt x="62194" y="38833"/>
                    </a:lnTo>
                    <a:lnTo>
                      <a:pt x="58916" y="41432"/>
                    </a:lnTo>
                    <a:close/>
                  </a:path>
                </a:pathLst>
              </a:custGeom>
              <a:solidFill>
                <a:srgbClr val="495459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9" name="Graphic 110">
                <a:extLst>
                  <a:ext uri="{FF2B5EF4-FFF2-40B4-BE49-F238E27FC236}">
                    <a16:creationId xmlns:a16="http://schemas.microsoft.com/office/drawing/2014/main" id="{2FBA7B99-3B36-1CD9-BD82-E54D4BAE4F3E}"/>
                  </a:ext>
                </a:extLst>
              </p:cNvPr>
              <p:cNvSpPr/>
              <p:nvPr/>
            </p:nvSpPr>
            <p:spPr>
              <a:xfrm>
                <a:off x="9526887" y="6292547"/>
                <a:ext cx="29019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290195" h="87630">
                    <a:moveTo>
                      <a:pt x="50318" y="67488"/>
                    </a:moveTo>
                    <a:lnTo>
                      <a:pt x="0" y="67488"/>
                    </a:lnTo>
                    <a:lnTo>
                      <a:pt x="0" y="0"/>
                    </a:lnTo>
                    <a:lnTo>
                      <a:pt x="48754" y="0"/>
                    </a:lnTo>
                    <a:lnTo>
                      <a:pt x="48754" y="7948"/>
                    </a:lnTo>
                    <a:lnTo>
                      <a:pt x="8922" y="7948"/>
                    </a:lnTo>
                    <a:lnTo>
                      <a:pt x="8922" y="28634"/>
                    </a:lnTo>
                    <a:lnTo>
                      <a:pt x="46239" y="28634"/>
                    </a:lnTo>
                    <a:lnTo>
                      <a:pt x="46239" y="36552"/>
                    </a:lnTo>
                    <a:lnTo>
                      <a:pt x="8922" y="36552"/>
                    </a:lnTo>
                    <a:lnTo>
                      <a:pt x="8922" y="59509"/>
                    </a:lnTo>
                    <a:lnTo>
                      <a:pt x="50318" y="59509"/>
                    </a:lnTo>
                    <a:lnTo>
                      <a:pt x="50318" y="67488"/>
                    </a:lnTo>
                    <a:close/>
                  </a:path>
                  <a:path w="290195" h="87630">
                    <a:moveTo>
                      <a:pt x="76566" y="25534"/>
                    </a:moveTo>
                    <a:lnTo>
                      <a:pt x="69053" y="25534"/>
                    </a:lnTo>
                    <a:lnTo>
                      <a:pt x="74419" y="17493"/>
                    </a:lnTo>
                    <a:lnTo>
                      <a:pt x="89015" y="17493"/>
                    </a:lnTo>
                    <a:lnTo>
                      <a:pt x="96404" y="20654"/>
                    </a:lnTo>
                    <a:lnTo>
                      <a:pt x="99274" y="24675"/>
                    </a:lnTo>
                    <a:lnTo>
                      <a:pt x="77547" y="24675"/>
                    </a:lnTo>
                    <a:lnTo>
                      <a:pt x="76566" y="25534"/>
                    </a:lnTo>
                    <a:close/>
                  </a:path>
                  <a:path w="290195" h="87630">
                    <a:moveTo>
                      <a:pt x="69881" y="67488"/>
                    </a:moveTo>
                    <a:lnTo>
                      <a:pt x="61602" y="67488"/>
                    </a:lnTo>
                    <a:lnTo>
                      <a:pt x="61602" y="18598"/>
                    </a:lnTo>
                    <a:lnTo>
                      <a:pt x="69053" y="18598"/>
                    </a:lnTo>
                    <a:lnTo>
                      <a:pt x="69053" y="25534"/>
                    </a:lnTo>
                    <a:lnTo>
                      <a:pt x="76566" y="25534"/>
                    </a:lnTo>
                    <a:lnTo>
                      <a:pt x="69881" y="31396"/>
                    </a:lnTo>
                    <a:lnTo>
                      <a:pt x="69881" y="67488"/>
                    </a:lnTo>
                    <a:close/>
                  </a:path>
                  <a:path w="290195" h="87630">
                    <a:moveTo>
                      <a:pt x="101280" y="67488"/>
                    </a:moveTo>
                    <a:lnTo>
                      <a:pt x="93001" y="67488"/>
                    </a:lnTo>
                    <a:lnTo>
                      <a:pt x="93001" y="32685"/>
                    </a:lnTo>
                    <a:lnTo>
                      <a:pt x="91069" y="27652"/>
                    </a:lnTo>
                    <a:lnTo>
                      <a:pt x="86163" y="24675"/>
                    </a:lnTo>
                    <a:lnTo>
                      <a:pt x="99274" y="24675"/>
                    </a:lnTo>
                    <a:lnTo>
                      <a:pt x="100084" y="25810"/>
                    </a:lnTo>
                    <a:lnTo>
                      <a:pt x="101223" y="31396"/>
                    </a:lnTo>
                    <a:lnTo>
                      <a:pt x="101280" y="67488"/>
                    </a:lnTo>
                    <a:close/>
                  </a:path>
                  <a:path w="290195" h="87630">
                    <a:moveTo>
                      <a:pt x="142997" y="68593"/>
                    </a:moveTo>
                    <a:lnTo>
                      <a:pt x="123771" y="68593"/>
                    </a:lnTo>
                    <a:lnTo>
                      <a:pt x="111230" y="55366"/>
                    </a:lnTo>
                    <a:lnTo>
                      <a:pt x="111230" y="31120"/>
                    </a:lnTo>
                    <a:lnTo>
                      <a:pt x="123924" y="17493"/>
                    </a:lnTo>
                    <a:lnTo>
                      <a:pt x="143825" y="17493"/>
                    </a:lnTo>
                    <a:lnTo>
                      <a:pt x="150163" y="24307"/>
                    </a:lnTo>
                    <a:lnTo>
                      <a:pt x="128432" y="24307"/>
                    </a:lnTo>
                    <a:lnTo>
                      <a:pt x="120644" y="31949"/>
                    </a:lnTo>
                    <a:lnTo>
                      <a:pt x="120245" y="38332"/>
                    </a:lnTo>
                    <a:lnTo>
                      <a:pt x="156243" y="38332"/>
                    </a:lnTo>
                    <a:lnTo>
                      <a:pt x="156213" y="45146"/>
                    </a:lnTo>
                    <a:lnTo>
                      <a:pt x="119785" y="45146"/>
                    </a:lnTo>
                    <a:lnTo>
                      <a:pt x="120245" y="53217"/>
                    </a:lnTo>
                    <a:lnTo>
                      <a:pt x="128432" y="61780"/>
                    </a:lnTo>
                    <a:lnTo>
                      <a:pt x="151998" y="61780"/>
                    </a:lnTo>
                    <a:lnTo>
                      <a:pt x="142997" y="68593"/>
                    </a:lnTo>
                    <a:close/>
                  </a:path>
                  <a:path w="290195" h="87630">
                    <a:moveTo>
                      <a:pt x="156243" y="38332"/>
                    </a:moveTo>
                    <a:lnTo>
                      <a:pt x="147504" y="38332"/>
                    </a:lnTo>
                    <a:lnTo>
                      <a:pt x="146952" y="32163"/>
                    </a:lnTo>
                    <a:lnTo>
                      <a:pt x="144377" y="29094"/>
                    </a:lnTo>
                    <a:lnTo>
                      <a:pt x="140421" y="24307"/>
                    </a:lnTo>
                    <a:lnTo>
                      <a:pt x="150163" y="24307"/>
                    </a:lnTo>
                    <a:lnTo>
                      <a:pt x="156243" y="30844"/>
                    </a:lnTo>
                    <a:lnTo>
                      <a:pt x="156243" y="38332"/>
                    </a:lnTo>
                    <a:close/>
                  </a:path>
                  <a:path w="290195" h="87630">
                    <a:moveTo>
                      <a:pt x="151998" y="61780"/>
                    </a:moveTo>
                    <a:lnTo>
                      <a:pt x="139103" y="61780"/>
                    </a:lnTo>
                    <a:lnTo>
                      <a:pt x="145542" y="56992"/>
                    </a:lnTo>
                    <a:lnTo>
                      <a:pt x="147412" y="51744"/>
                    </a:lnTo>
                    <a:lnTo>
                      <a:pt x="155967" y="52788"/>
                    </a:lnTo>
                    <a:lnTo>
                      <a:pt x="153944" y="60307"/>
                    </a:lnTo>
                    <a:lnTo>
                      <a:pt x="151998" y="61780"/>
                    </a:lnTo>
                    <a:close/>
                  </a:path>
                  <a:path w="290195" h="87630">
                    <a:moveTo>
                      <a:pt x="190642" y="25995"/>
                    </a:moveTo>
                    <a:lnTo>
                      <a:pt x="173737" y="25995"/>
                    </a:lnTo>
                    <a:lnTo>
                      <a:pt x="176588" y="20808"/>
                    </a:lnTo>
                    <a:lnTo>
                      <a:pt x="181402" y="17493"/>
                    </a:lnTo>
                    <a:lnTo>
                      <a:pt x="188486" y="17493"/>
                    </a:lnTo>
                    <a:lnTo>
                      <a:pt x="192809" y="20163"/>
                    </a:lnTo>
                    <a:lnTo>
                      <a:pt x="190642" y="25995"/>
                    </a:lnTo>
                    <a:close/>
                  </a:path>
                  <a:path w="290195" h="87630">
                    <a:moveTo>
                      <a:pt x="174565" y="67488"/>
                    </a:moveTo>
                    <a:lnTo>
                      <a:pt x="166286" y="67488"/>
                    </a:lnTo>
                    <a:lnTo>
                      <a:pt x="166286" y="18598"/>
                    </a:lnTo>
                    <a:lnTo>
                      <a:pt x="173737" y="18598"/>
                    </a:lnTo>
                    <a:lnTo>
                      <a:pt x="173737" y="25995"/>
                    </a:lnTo>
                    <a:lnTo>
                      <a:pt x="190642" y="25995"/>
                    </a:lnTo>
                    <a:lnTo>
                      <a:pt x="181188" y="26056"/>
                    </a:lnTo>
                    <a:lnTo>
                      <a:pt x="176864" y="29309"/>
                    </a:lnTo>
                    <a:lnTo>
                      <a:pt x="174565" y="36644"/>
                    </a:lnTo>
                    <a:lnTo>
                      <a:pt x="174565" y="67488"/>
                    </a:lnTo>
                    <a:close/>
                  </a:path>
                  <a:path w="290195" h="87630">
                    <a:moveTo>
                      <a:pt x="189957" y="27836"/>
                    </a:moveTo>
                    <a:lnTo>
                      <a:pt x="186922" y="26056"/>
                    </a:lnTo>
                    <a:lnTo>
                      <a:pt x="190619" y="26056"/>
                    </a:lnTo>
                    <a:lnTo>
                      <a:pt x="189957" y="27836"/>
                    </a:lnTo>
                    <a:close/>
                  </a:path>
                  <a:path w="290195" h="87630">
                    <a:moveTo>
                      <a:pt x="223779" y="67488"/>
                    </a:moveTo>
                    <a:lnTo>
                      <a:pt x="205596" y="67488"/>
                    </a:lnTo>
                    <a:lnTo>
                      <a:pt x="194557" y="52941"/>
                    </a:lnTo>
                    <a:lnTo>
                      <a:pt x="194557" y="35754"/>
                    </a:lnTo>
                    <a:lnTo>
                      <a:pt x="199616" y="23938"/>
                    </a:lnTo>
                    <a:lnTo>
                      <a:pt x="209245" y="17493"/>
                    </a:lnTo>
                    <a:lnTo>
                      <a:pt x="224362" y="17493"/>
                    </a:lnTo>
                    <a:lnTo>
                      <a:pt x="229850" y="24337"/>
                    </a:lnTo>
                    <a:lnTo>
                      <a:pt x="210808" y="24337"/>
                    </a:lnTo>
                    <a:lnTo>
                      <a:pt x="203081" y="33330"/>
                    </a:lnTo>
                    <a:lnTo>
                      <a:pt x="203134" y="51836"/>
                    </a:lnTo>
                    <a:lnTo>
                      <a:pt x="210716" y="60614"/>
                    </a:lnTo>
                    <a:lnTo>
                      <a:pt x="237608" y="60614"/>
                    </a:lnTo>
                    <a:lnTo>
                      <a:pt x="237608" y="61074"/>
                    </a:lnTo>
                    <a:lnTo>
                      <a:pt x="229206" y="61074"/>
                    </a:lnTo>
                    <a:lnTo>
                      <a:pt x="223779" y="67488"/>
                    </a:lnTo>
                    <a:close/>
                  </a:path>
                  <a:path w="290195" h="87630">
                    <a:moveTo>
                      <a:pt x="237608" y="24491"/>
                    </a:moveTo>
                    <a:lnTo>
                      <a:pt x="229973" y="24491"/>
                    </a:lnTo>
                    <a:lnTo>
                      <a:pt x="229973" y="18598"/>
                    </a:lnTo>
                    <a:lnTo>
                      <a:pt x="237608" y="18598"/>
                    </a:lnTo>
                    <a:lnTo>
                      <a:pt x="237608" y="24491"/>
                    </a:lnTo>
                    <a:close/>
                  </a:path>
                  <a:path w="290195" h="87630">
                    <a:moveTo>
                      <a:pt x="237608" y="60614"/>
                    </a:moveTo>
                    <a:lnTo>
                      <a:pt x="222154" y="60614"/>
                    </a:lnTo>
                    <a:lnTo>
                      <a:pt x="229881" y="51836"/>
                    </a:lnTo>
                    <a:lnTo>
                      <a:pt x="229774" y="33330"/>
                    </a:lnTo>
                    <a:lnTo>
                      <a:pt x="221939" y="24337"/>
                    </a:lnTo>
                    <a:lnTo>
                      <a:pt x="229850" y="24337"/>
                    </a:lnTo>
                    <a:lnTo>
                      <a:pt x="229973" y="24491"/>
                    </a:lnTo>
                    <a:lnTo>
                      <a:pt x="237608" y="24491"/>
                    </a:lnTo>
                    <a:lnTo>
                      <a:pt x="237608" y="60614"/>
                    </a:lnTo>
                    <a:close/>
                  </a:path>
                  <a:path w="290195" h="87630">
                    <a:moveTo>
                      <a:pt x="233633" y="80471"/>
                    </a:moveTo>
                    <a:lnTo>
                      <a:pt x="221234" y="80471"/>
                    </a:lnTo>
                    <a:lnTo>
                      <a:pt x="227489" y="75867"/>
                    </a:lnTo>
                    <a:lnTo>
                      <a:pt x="228640" y="71540"/>
                    </a:lnTo>
                    <a:lnTo>
                      <a:pt x="229237" y="69207"/>
                    </a:lnTo>
                    <a:lnTo>
                      <a:pt x="229206" y="61074"/>
                    </a:lnTo>
                    <a:lnTo>
                      <a:pt x="237608" y="61074"/>
                    </a:lnTo>
                    <a:lnTo>
                      <a:pt x="237608" y="72276"/>
                    </a:lnTo>
                    <a:lnTo>
                      <a:pt x="233633" y="80471"/>
                    </a:lnTo>
                    <a:close/>
                  </a:path>
                  <a:path w="290195" h="87630">
                    <a:moveTo>
                      <a:pt x="222890" y="87345"/>
                    </a:moveTo>
                    <a:lnTo>
                      <a:pt x="206792" y="87345"/>
                    </a:lnTo>
                    <a:lnTo>
                      <a:pt x="196029" y="79458"/>
                    </a:lnTo>
                    <a:lnTo>
                      <a:pt x="196213" y="71540"/>
                    </a:lnTo>
                    <a:lnTo>
                      <a:pt x="204277" y="72737"/>
                    </a:lnTo>
                    <a:lnTo>
                      <a:pt x="204768" y="76481"/>
                    </a:lnTo>
                    <a:lnTo>
                      <a:pt x="210164" y="80471"/>
                    </a:lnTo>
                    <a:lnTo>
                      <a:pt x="233633" y="80471"/>
                    </a:lnTo>
                    <a:lnTo>
                      <a:pt x="232978" y="81821"/>
                    </a:lnTo>
                    <a:lnTo>
                      <a:pt x="222890" y="87345"/>
                    </a:lnTo>
                    <a:close/>
                  </a:path>
                  <a:path w="290195" h="87630">
                    <a:moveTo>
                      <a:pt x="267058" y="79274"/>
                    </a:moveTo>
                    <a:lnTo>
                      <a:pt x="256328" y="79274"/>
                    </a:lnTo>
                    <a:lnTo>
                      <a:pt x="259639" y="77432"/>
                    </a:lnTo>
                    <a:lnTo>
                      <a:pt x="260713" y="75775"/>
                    </a:lnTo>
                    <a:lnTo>
                      <a:pt x="261479" y="74547"/>
                    </a:lnTo>
                    <a:lnTo>
                      <a:pt x="263963" y="67580"/>
                    </a:lnTo>
                    <a:lnTo>
                      <a:pt x="245442" y="18598"/>
                    </a:lnTo>
                    <a:lnTo>
                      <a:pt x="254365" y="18598"/>
                    </a:lnTo>
                    <a:lnTo>
                      <a:pt x="264515" y="46895"/>
                    </a:lnTo>
                    <a:lnTo>
                      <a:pt x="266508" y="52297"/>
                    </a:lnTo>
                    <a:lnTo>
                      <a:pt x="268072" y="58220"/>
                    </a:lnTo>
                    <a:lnTo>
                      <a:pt x="275372" y="58220"/>
                    </a:lnTo>
                    <a:lnTo>
                      <a:pt x="271598" y="68317"/>
                    </a:lnTo>
                    <a:lnTo>
                      <a:pt x="268624" y="76389"/>
                    </a:lnTo>
                    <a:lnTo>
                      <a:pt x="267058" y="79274"/>
                    </a:lnTo>
                    <a:close/>
                  </a:path>
                  <a:path w="290195" h="87630">
                    <a:moveTo>
                      <a:pt x="275372" y="58220"/>
                    </a:moveTo>
                    <a:lnTo>
                      <a:pt x="268072" y="58220"/>
                    </a:lnTo>
                    <a:lnTo>
                      <a:pt x="269482" y="52511"/>
                    </a:lnTo>
                    <a:lnTo>
                      <a:pt x="281901" y="18598"/>
                    </a:lnTo>
                    <a:lnTo>
                      <a:pt x="290180" y="18598"/>
                    </a:lnTo>
                    <a:lnTo>
                      <a:pt x="275372" y="58220"/>
                    </a:lnTo>
                    <a:close/>
                  </a:path>
                  <a:path w="290195" h="87630">
                    <a:moveTo>
                      <a:pt x="259057" y="87345"/>
                    </a:moveTo>
                    <a:lnTo>
                      <a:pt x="252710" y="87345"/>
                    </a:lnTo>
                    <a:lnTo>
                      <a:pt x="249766" y="86333"/>
                    </a:lnTo>
                    <a:lnTo>
                      <a:pt x="248846" y="78537"/>
                    </a:lnTo>
                    <a:lnTo>
                      <a:pt x="251544" y="79274"/>
                    </a:lnTo>
                    <a:lnTo>
                      <a:pt x="267058" y="79274"/>
                    </a:lnTo>
                    <a:lnTo>
                      <a:pt x="264760" y="83509"/>
                    </a:lnTo>
                    <a:lnTo>
                      <a:pt x="259057" y="8734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20" name="Image 111">
                <a:extLst>
                  <a:ext uri="{FF2B5EF4-FFF2-40B4-BE49-F238E27FC236}">
                    <a16:creationId xmlns:a16="http://schemas.microsoft.com/office/drawing/2014/main" id="{CC60F6B7-77D6-E1F3-58C1-3DD3CD1396D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854473" y="6292554"/>
                <a:ext cx="814013" cy="87345"/>
              </a:xfrm>
              <a:prstGeom prst="rect">
                <a:avLst/>
              </a:prstGeom>
            </p:spPr>
          </p:pic>
          <p:pic>
            <p:nvPicPr>
              <p:cNvPr id="21" name="Image 112">
                <a:extLst>
                  <a:ext uri="{FF2B5EF4-FFF2-40B4-BE49-F238E27FC236}">
                    <a16:creationId xmlns:a16="http://schemas.microsoft.com/office/drawing/2014/main" id="{794CABDD-4982-115E-FFE3-089C8CF8D3B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38545" y="6419678"/>
                <a:ext cx="1367066" cy="81136"/>
              </a:xfrm>
              <a:prstGeom prst="rect">
                <a:avLst/>
              </a:prstGeom>
            </p:spPr>
          </p:pic>
          <p:sp>
            <p:nvSpPr>
              <p:cNvPr id="22" name="Graphic 113">
                <a:extLst>
                  <a:ext uri="{FF2B5EF4-FFF2-40B4-BE49-F238E27FC236}">
                    <a16:creationId xmlns:a16="http://schemas.microsoft.com/office/drawing/2014/main" id="{5C49D69D-976C-FB63-50C6-E48573639476}"/>
                  </a:ext>
                </a:extLst>
              </p:cNvPr>
              <p:cNvSpPr/>
              <p:nvPr/>
            </p:nvSpPr>
            <p:spPr>
              <a:xfrm>
                <a:off x="7575820" y="4985447"/>
                <a:ext cx="947419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947419" h="58419">
                    <a:moveTo>
                      <a:pt x="35186" y="58210"/>
                    </a:moveTo>
                    <a:lnTo>
                      <a:pt x="17324" y="58210"/>
                    </a:lnTo>
                    <a:lnTo>
                      <a:pt x="5953" y="50793"/>
                    </a:lnTo>
                    <a:lnTo>
                      <a:pt x="0" y="36752"/>
                    </a:lnTo>
                    <a:lnTo>
                      <a:pt x="0" y="19897"/>
                    </a:lnTo>
                    <a:lnTo>
                      <a:pt x="6720" y="6828"/>
                    </a:lnTo>
                    <a:lnTo>
                      <a:pt x="19087" y="25"/>
                    </a:lnTo>
                    <a:lnTo>
                      <a:pt x="34956" y="25"/>
                    </a:lnTo>
                    <a:lnTo>
                      <a:pt x="43477" y="6393"/>
                    </a:lnTo>
                    <a:lnTo>
                      <a:pt x="19905" y="6393"/>
                    </a:lnTo>
                    <a:lnTo>
                      <a:pt x="11192" y="12608"/>
                    </a:lnTo>
                    <a:lnTo>
                      <a:pt x="7665" y="23094"/>
                    </a:lnTo>
                    <a:lnTo>
                      <a:pt x="7665" y="35831"/>
                    </a:lnTo>
                    <a:lnTo>
                      <a:pt x="11856" y="46522"/>
                    </a:lnTo>
                    <a:lnTo>
                      <a:pt x="20672" y="51816"/>
                    </a:lnTo>
                    <a:lnTo>
                      <a:pt x="43251" y="51816"/>
                    </a:lnTo>
                    <a:lnTo>
                      <a:pt x="35186" y="58210"/>
                    </a:lnTo>
                    <a:close/>
                  </a:path>
                  <a:path w="947419" h="58419">
                    <a:moveTo>
                      <a:pt x="41395" y="18133"/>
                    </a:moveTo>
                    <a:lnTo>
                      <a:pt x="39453" y="11995"/>
                    </a:lnTo>
                    <a:lnTo>
                      <a:pt x="32017" y="6393"/>
                    </a:lnTo>
                    <a:lnTo>
                      <a:pt x="43477" y="6393"/>
                    </a:lnTo>
                    <a:lnTo>
                      <a:pt x="46455" y="8619"/>
                    </a:lnTo>
                    <a:lnTo>
                      <a:pt x="48729" y="16419"/>
                    </a:lnTo>
                    <a:lnTo>
                      <a:pt x="41395" y="18133"/>
                    </a:lnTo>
                    <a:close/>
                  </a:path>
                  <a:path w="947419" h="58419">
                    <a:moveTo>
                      <a:pt x="43251" y="51816"/>
                    </a:moveTo>
                    <a:lnTo>
                      <a:pt x="32043" y="51816"/>
                    </a:lnTo>
                    <a:lnTo>
                      <a:pt x="40705" y="44604"/>
                    </a:lnTo>
                    <a:lnTo>
                      <a:pt x="42238" y="37519"/>
                    </a:lnTo>
                    <a:lnTo>
                      <a:pt x="49674" y="39386"/>
                    </a:lnTo>
                    <a:lnTo>
                      <a:pt x="47349" y="48568"/>
                    </a:lnTo>
                    <a:lnTo>
                      <a:pt x="43251" y="51816"/>
                    </a:lnTo>
                    <a:close/>
                  </a:path>
                  <a:path w="947419" h="58419">
                    <a:moveTo>
                      <a:pt x="90776" y="58210"/>
                    </a:moveTo>
                    <a:lnTo>
                      <a:pt x="75521" y="58210"/>
                    </a:lnTo>
                    <a:lnTo>
                      <a:pt x="63026" y="50512"/>
                    </a:lnTo>
                    <a:lnTo>
                      <a:pt x="56586" y="37238"/>
                    </a:lnTo>
                    <a:lnTo>
                      <a:pt x="56586" y="15831"/>
                    </a:lnTo>
                    <a:lnTo>
                      <a:pt x="71611" y="0"/>
                    </a:lnTo>
                    <a:lnTo>
                      <a:pt x="91261" y="0"/>
                    </a:lnTo>
                    <a:lnTo>
                      <a:pt x="101996" y="6393"/>
                    </a:lnTo>
                    <a:lnTo>
                      <a:pt x="75623" y="6393"/>
                    </a:lnTo>
                    <a:lnTo>
                      <a:pt x="64252" y="17263"/>
                    </a:lnTo>
                    <a:lnTo>
                      <a:pt x="64252" y="40128"/>
                    </a:lnTo>
                    <a:lnTo>
                      <a:pt x="75163" y="51816"/>
                    </a:lnTo>
                    <a:lnTo>
                      <a:pt x="102401" y="51816"/>
                    </a:lnTo>
                    <a:lnTo>
                      <a:pt x="90776" y="58210"/>
                    </a:lnTo>
                    <a:close/>
                  </a:path>
                  <a:path w="947419" h="58419">
                    <a:moveTo>
                      <a:pt x="102401" y="51816"/>
                    </a:moveTo>
                    <a:lnTo>
                      <a:pt x="91798" y="51816"/>
                    </a:lnTo>
                    <a:lnTo>
                      <a:pt x="102540" y="40128"/>
                    </a:lnTo>
                    <a:lnTo>
                      <a:pt x="102658" y="22276"/>
                    </a:lnTo>
                    <a:lnTo>
                      <a:pt x="98007" y="12046"/>
                    </a:lnTo>
                    <a:lnTo>
                      <a:pt x="89089" y="6393"/>
                    </a:lnTo>
                    <a:lnTo>
                      <a:pt x="101996" y="6393"/>
                    </a:lnTo>
                    <a:lnTo>
                      <a:pt x="103757" y="7442"/>
                    </a:lnTo>
                    <a:lnTo>
                      <a:pt x="110324" y="20741"/>
                    </a:lnTo>
                    <a:lnTo>
                      <a:pt x="110324" y="37749"/>
                    </a:lnTo>
                    <a:lnTo>
                      <a:pt x="103425" y="51253"/>
                    </a:lnTo>
                    <a:lnTo>
                      <a:pt x="102401" y="51816"/>
                    </a:lnTo>
                    <a:close/>
                  </a:path>
                  <a:path w="947419" h="58419">
                    <a:moveTo>
                      <a:pt x="126946" y="57238"/>
                    </a:moveTo>
                    <a:lnTo>
                      <a:pt x="119817" y="57238"/>
                    </a:lnTo>
                    <a:lnTo>
                      <a:pt x="119817" y="997"/>
                    </a:lnTo>
                    <a:lnTo>
                      <a:pt x="127457" y="997"/>
                    </a:lnTo>
                    <a:lnTo>
                      <a:pt x="135511" y="13043"/>
                    </a:lnTo>
                    <a:lnTo>
                      <a:pt x="126946" y="13043"/>
                    </a:lnTo>
                    <a:lnTo>
                      <a:pt x="126946" y="57238"/>
                    </a:lnTo>
                    <a:close/>
                  </a:path>
                  <a:path w="947419" h="58419">
                    <a:moveTo>
                      <a:pt x="164100" y="45141"/>
                    </a:moveTo>
                    <a:lnTo>
                      <a:pt x="156970" y="45141"/>
                    </a:lnTo>
                    <a:lnTo>
                      <a:pt x="156970" y="997"/>
                    </a:lnTo>
                    <a:lnTo>
                      <a:pt x="164100" y="997"/>
                    </a:lnTo>
                    <a:lnTo>
                      <a:pt x="164100" y="45141"/>
                    </a:lnTo>
                    <a:close/>
                  </a:path>
                  <a:path w="947419" h="58419">
                    <a:moveTo>
                      <a:pt x="164100" y="57238"/>
                    </a:moveTo>
                    <a:lnTo>
                      <a:pt x="156459" y="57238"/>
                    </a:lnTo>
                    <a:lnTo>
                      <a:pt x="126946" y="13043"/>
                    </a:lnTo>
                    <a:lnTo>
                      <a:pt x="135511" y="13043"/>
                    </a:lnTo>
                    <a:lnTo>
                      <a:pt x="156970" y="45141"/>
                    </a:lnTo>
                    <a:lnTo>
                      <a:pt x="164100" y="45141"/>
                    </a:lnTo>
                    <a:lnTo>
                      <a:pt x="164100" y="57238"/>
                    </a:lnTo>
                    <a:close/>
                  </a:path>
                  <a:path w="947419" h="58419">
                    <a:moveTo>
                      <a:pt x="183635" y="57238"/>
                    </a:moveTo>
                    <a:lnTo>
                      <a:pt x="176506" y="57238"/>
                    </a:lnTo>
                    <a:lnTo>
                      <a:pt x="176506" y="997"/>
                    </a:lnTo>
                    <a:lnTo>
                      <a:pt x="184146" y="997"/>
                    </a:lnTo>
                    <a:lnTo>
                      <a:pt x="192200" y="13043"/>
                    </a:lnTo>
                    <a:lnTo>
                      <a:pt x="183635" y="13043"/>
                    </a:lnTo>
                    <a:lnTo>
                      <a:pt x="183635" y="57238"/>
                    </a:lnTo>
                    <a:close/>
                  </a:path>
                  <a:path w="947419" h="58419">
                    <a:moveTo>
                      <a:pt x="220789" y="45141"/>
                    </a:moveTo>
                    <a:lnTo>
                      <a:pt x="213659" y="45141"/>
                    </a:lnTo>
                    <a:lnTo>
                      <a:pt x="213659" y="997"/>
                    </a:lnTo>
                    <a:lnTo>
                      <a:pt x="220789" y="997"/>
                    </a:lnTo>
                    <a:lnTo>
                      <a:pt x="220789" y="45141"/>
                    </a:lnTo>
                    <a:close/>
                  </a:path>
                  <a:path w="947419" h="58419">
                    <a:moveTo>
                      <a:pt x="220789" y="57238"/>
                    </a:moveTo>
                    <a:lnTo>
                      <a:pt x="213148" y="57238"/>
                    </a:lnTo>
                    <a:lnTo>
                      <a:pt x="183635" y="13043"/>
                    </a:lnTo>
                    <a:lnTo>
                      <a:pt x="192200" y="13043"/>
                    </a:lnTo>
                    <a:lnTo>
                      <a:pt x="213659" y="45141"/>
                    </a:lnTo>
                    <a:lnTo>
                      <a:pt x="220789" y="45141"/>
                    </a:lnTo>
                    <a:lnTo>
                      <a:pt x="220789" y="57238"/>
                    </a:lnTo>
                    <a:close/>
                  </a:path>
                  <a:path w="947419" h="58419">
                    <a:moveTo>
                      <a:pt x="275357" y="57238"/>
                    </a:moveTo>
                    <a:lnTo>
                      <a:pt x="233424" y="57238"/>
                    </a:lnTo>
                    <a:lnTo>
                      <a:pt x="233424" y="997"/>
                    </a:lnTo>
                    <a:lnTo>
                      <a:pt x="274053" y="997"/>
                    </a:lnTo>
                    <a:lnTo>
                      <a:pt x="274053" y="7621"/>
                    </a:lnTo>
                    <a:lnTo>
                      <a:pt x="240860" y="7621"/>
                    </a:lnTo>
                    <a:lnTo>
                      <a:pt x="240860" y="24859"/>
                    </a:lnTo>
                    <a:lnTo>
                      <a:pt x="271958" y="24859"/>
                    </a:lnTo>
                    <a:lnTo>
                      <a:pt x="271958" y="31458"/>
                    </a:lnTo>
                    <a:lnTo>
                      <a:pt x="240860" y="31458"/>
                    </a:lnTo>
                    <a:lnTo>
                      <a:pt x="240860" y="50588"/>
                    </a:lnTo>
                    <a:lnTo>
                      <a:pt x="275357" y="50588"/>
                    </a:lnTo>
                    <a:lnTo>
                      <a:pt x="275357" y="57238"/>
                    </a:lnTo>
                    <a:close/>
                  </a:path>
                  <a:path w="947419" h="58419">
                    <a:moveTo>
                      <a:pt x="318669" y="58210"/>
                    </a:moveTo>
                    <a:lnTo>
                      <a:pt x="300807" y="58210"/>
                    </a:lnTo>
                    <a:lnTo>
                      <a:pt x="289436" y="50793"/>
                    </a:lnTo>
                    <a:lnTo>
                      <a:pt x="283482" y="36752"/>
                    </a:lnTo>
                    <a:lnTo>
                      <a:pt x="283482" y="19897"/>
                    </a:lnTo>
                    <a:lnTo>
                      <a:pt x="290203" y="6828"/>
                    </a:lnTo>
                    <a:lnTo>
                      <a:pt x="302570" y="25"/>
                    </a:lnTo>
                    <a:lnTo>
                      <a:pt x="318439" y="25"/>
                    </a:lnTo>
                    <a:lnTo>
                      <a:pt x="326960" y="6393"/>
                    </a:lnTo>
                    <a:lnTo>
                      <a:pt x="303388" y="6393"/>
                    </a:lnTo>
                    <a:lnTo>
                      <a:pt x="294675" y="12608"/>
                    </a:lnTo>
                    <a:lnTo>
                      <a:pt x="291148" y="23094"/>
                    </a:lnTo>
                    <a:lnTo>
                      <a:pt x="291148" y="35831"/>
                    </a:lnTo>
                    <a:lnTo>
                      <a:pt x="295339" y="46522"/>
                    </a:lnTo>
                    <a:lnTo>
                      <a:pt x="304155" y="51816"/>
                    </a:lnTo>
                    <a:lnTo>
                      <a:pt x="326734" y="51816"/>
                    </a:lnTo>
                    <a:lnTo>
                      <a:pt x="318669" y="58210"/>
                    </a:lnTo>
                    <a:close/>
                  </a:path>
                  <a:path w="947419" h="58419">
                    <a:moveTo>
                      <a:pt x="324878" y="18133"/>
                    </a:moveTo>
                    <a:lnTo>
                      <a:pt x="322936" y="11995"/>
                    </a:lnTo>
                    <a:lnTo>
                      <a:pt x="315500" y="6393"/>
                    </a:lnTo>
                    <a:lnTo>
                      <a:pt x="326960" y="6393"/>
                    </a:lnTo>
                    <a:lnTo>
                      <a:pt x="329937" y="8619"/>
                    </a:lnTo>
                    <a:lnTo>
                      <a:pt x="332212" y="16419"/>
                    </a:lnTo>
                    <a:lnTo>
                      <a:pt x="324878" y="18133"/>
                    </a:lnTo>
                    <a:close/>
                  </a:path>
                  <a:path w="947419" h="58419">
                    <a:moveTo>
                      <a:pt x="326734" y="51816"/>
                    </a:moveTo>
                    <a:lnTo>
                      <a:pt x="315526" y="51816"/>
                    </a:lnTo>
                    <a:lnTo>
                      <a:pt x="324188" y="44604"/>
                    </a:lnTo>
                    <a:lnTo>
                      <a:pt x="325721" y="37519"/>
                    </a:lnTo>
                    <a:lnTo>
                      <a:pt x="333157" y="39386"/>
                    </a:lnTo>
                    <a:lnTo>
                      <a:pt x="330832" y="48568"/>
                    </a:lnTo>
                    <a:lnTo>
                      <a:pt x="326734" y="51816"/>
                    </a:lnTo>
                    <a:close/>
                  </a:path>
                  <a:path w="947419" h="58419">
                    <a:moveTo>
                      <a:pt x="382640" y="7621"/>
                    </a:moveTo>
                    <a:lnTo>
                      <a:pt x="338102" y="7621"/>
                    </a:lnTo>
                    <a:lnTo>
                      <a:pt x="338102" y="997"/>
                    </a:lnTo>
                    <a:lnTo>
                      <a:pt x="382640" y="997"/>
                    </a:lnTo>
                    <a:lnTo>
                      <a:pt x="382640" y="7621"/>
                    </a:lnTo>
                    <a:close/>
                  </a:path>
                  <a:path w="947419" h="58419">
                    <a:moveTo>
                      <a:pt x="364063" y="57238"/>
                    </a:moveTo>
                    <a:lnTo>
                      <a:pt x="356627" y="57238"/>
                    </a:lnTo>
                    <a:lnTo>
                      <a:pt x="356627" y="7621"/>
                    </a:lnTo>
                    <a:lnTo>
                      <a:pt x="364063" y="7621"/>
                    </a:lnTo>
                    <a:lnTo>
                      <a:pt x="364063" y="57238"/>
                    </a:lnTo>
                    <a:close/>
                  </a:path>
                  <a:path w="947419" h="58419">
                    <a:moveTo>
                      <a:pt x="392005" y="57238"/>
                    </a:moveTo>
                    <a:lnTo>
                      <a:pt x="384084" y="57238"/>
                    </a:lnTo>
                    <a:lnTo>
                      <a:pt x="405676" y="997"/>
                    </a:lnTo>
                    <a:lnTo>
                      <a:pt x="413700" y="997"/>
                    </a:lnTo>
                    <a:lnTo>
                      <a:pt x="416115" y="6905"/>
                    </a:lnTo>
                    <a:lnTo>
                      <a:pt x="409509" y="6905"/>
                    </a:lnTo>
                    <a:lnTo>
                      <a:pt x="408436" y="12301"/>
                    </a:lnTo>
                    <a:lnTo>
                      <a:pt x="406494" y="17647"/>
                    </a:lnTo>
                    <a:lnTo>
                      <a:pt x="400310" y="34143"/>
                    </a:lnTo>
                    <a:lnTo>
                      <a:pt x="427253" y="34143"/>
                    </a:lnTo>
                    <a:lnTo>
                      <a:pt x="429732" y="40205"/>
                    </a:lnTo>
                    <a:lnTo>
                      <a:pt x="398163" y="40205"/>
                    </a:lnTo>
                    <a:lnTo>
                      <a:pt x="392005" y="57238"/>
                    </a:lnTo>
                    <a:close/>
                  </a:path>
                  <a:path w="947419" h="58419">
                    <a:moveTo>
                      <a:pt x="427253" y="34143"/>
                    </a:moveTo>
                    <a:lnTo>
                      <a:pt x="419372" y="34143"/>
                    </a:lnTo>
                    <a:lnTo>
                      <a:pt x="410812" y="11457"/>
                    </a:lnTo>
                    <a:lnTo>
                      <a:pt x="409509" y="6905"/>
                    </a:lnTo>
                    <a:lnTo>
                      <a:pt x="416115" y="6905"/>
                    </a:lnTo>
                    <a:lnTo>
                      <a:pt x="427253" y="34143"/>
                    </a:lnTo>
                    <a:close/>
                  </a:path>
                  <a:path w="947419" h="58419">
                    <a:moveTo>
                      <a:pt x="436697" y="57238"/>
                    </a:moveTo>
                    <a:lnTo>
                      <a:pt x="428214" y="57238"/>
                    </a:lnTo>
                    <a:lnTo>
                      <a:pt x="421672" y="40205"/>
                    </a:lnTo>
                    <a:lnTo>
                      <a:pt x="429732" y="40205"/>
                    </a:lnTo>
                    <a:lnTo>
                      <a:pt x="436697" y="57238"/>
                    </a:lnTo>
                    <a:close/>
                  </a:path>
                  <a:path w="947419" h="58419">
                    <a:moveTo>
                      <a:pt x="469124" y="57238"/>
                    </a:moveTo>
                    <a:lnTo>
                      <a:pt x="442319" y="57238"/>
                    </a:lnTo>
                    <a:lnTo>
                      <a:pt x="442319" y="997"/>
                    </a:lnTo>
                    <a:lnTo>
                      <a:pt x="469839" y="997"/>
                    </a:lnTo>
                    <a:lnTo>
                      <a:pt x="477633" y="4399"/>
                    </a:lnTo>
                    <a:lnTo>
                      <a:pt x="479625" y="7621"/>
                    </a:lnTo>
                    <a:lnTo>
                      <a:pt x="449755" y="7621"/>
                    </a:lnTo>
                    <a:lnTo>
                      <a:pt x="449755" y="24629"/>
                    </a:lnTo>
                    <a:lnTo>
                      <a:pt x="478558" y="24629"/>
                    </a:lnTo>
                    <a:lnTo>
                      <a:pt x="478118" y="25345"/>
                    </a:lnTo>
                    <a:lnTo>
                      <a:pt x="474183" y="27314"/>
                    </a:lnTo>
                    <a:lnTo>
                      <a:pt x="479268" y="28798"/>
                    </a:lnTo>
                    <a:lnTo>
                      <a:pt x="481138" y="31253"/>
                    </a:lnTo>
                    <a:lnTo>
                      <a:pt x="449755" y="31253"/>
                    </a:lnTo>
                    <a:lnTo>
                      <a:pt x="449755" y="50588"/>
                    </a:lnTo>
                    <a:lnTo>
                      <a:pt x="481945" y="50588"/>
                    </a:lnTo>
                    <a:lnTo>
                      <a:pt x="481414" y="51663"/>
                    </a:lnTo>
                    <a:lnTo>
                      <a:pt x="476508" y="55346"/>
                    </a:lnTo>
                    <a:lnTo>
                      <a:pt x="469124" y="57238"/>
                    </a:lnTo>
                    <a:close/>
                  </a:path>
                  <a:path w="947419" h="58419">
                    <a:moveTo>
                      <a:pt x="478558" y="24629"/>
                    </a:moveTo>
                    <a:lnTo>
                      <a:pt x="466849" y="24629"/>
                    </a:lnTo>
                    <a:lnTo>
                      <a:pt x="468996" y="23964"/>
                    </a:lnTo>
                    <a:lnTo>
                      <a:pt x="471832" y="23120"/>
                    </a:lnTo>
                    <a:lnTo>
                      <a:pt x="474720" y="19207"/>
                    </a:lnTo>
                    <a:lnTo>
                      <a:pt x="474720" y="13452"/>
                    </a:lnTo>
                    <a:lnTo>
                      <a:pt x="472037" y="9207"/>
                    </a:lnTo>
                    <a:lnTo>
                      <a:pt x="467054" y="7621"/>
                    </a:lnTo>
                    <a:lnTo>
                      <a:pt x="479625" y="7621"/>
                    </a:lnTo>
                    <a:lnTo>
                      <a:pt x="482028" y="11509"/>
                    </a:lnTo>
                    <a:lnTo>
                      <a:pt x="482028" y="18977"/>
                    </a:lnTo>
                    <a:lnTo>
                      <a:pt x="478558" y="24629"/>
                    </a:lnTo>
                    <a:close/>
                  </a:path>
                  <a:path w="947419" h="58419">
                    <a:moveTo>
                      <a:pt x="481945" y="50588"/>
                    </a:moveTo>
                    <a:lnTo>
                      <a:pt x="467360" y="50588"/>
                    </a:lnTo>
                    <a:lnTo>
                      <a:pt x="471372" y="49872"/>
                    </a:lnTo>
                    <a:lnTo>
                      <a:pt x="474822" y="47724"/>
                    </a:lnTo>
                    <a:lnTo>
                      <a:pt x="477045" y="43606"/>
                    </a:lnTo>
                    <a:lnTo>
                      <a:pt x="477045" y="37775"/>
                    </a:lnTo>
                    <a:lnTo>
                      <a:pt x="473825" y="33146"/>
                    </a:lnTo>
                    <a:lnTo>
                      <a:pt x="468127" y="31253"/>
                    </a:lnTo>
                    <a:lnTo>
                      <a:pt x="481138" y="31253"/>
                    </a:lnTo>
                    <a:lnTo>
                      <a:pt x="484762" y="36010"/>
                    </a:lnTo>
                    <a:lnTo>
                      <a:pt x="484762" y="44885"/>
                    </a:lnTo>
                    <a:lnTo>
                      <a:pt x="481945" y="50588"/>
                    </a:lnTo>
                    <a:close/>
                  </a:path>
                  <a:path w="947419" h="58419">
                    <a:moveTo>
                      <a:pt x="529786" y="57238"/>
                    </a:moveTo>
                    <a:lnTo>
                      <a:pt x="494676" y="57238"/>
                    </a:lnTo>
                    <a:lnTo>
                      <a:pt x="494676" y="997"/>
                    </a:lnTo>
                    <a:lnTo>
                      <a:pt x="502112" y="997"/>
                    </a:lnTo>
                    <a:lnTo>
                      <a:pt x="502112" y="50588"/>
                    </a:lnTo>
                    <a:lnTo>
                      <a:pt x="529786" y="50588"/>
                    </a:lnTo>
                    <a:lnTo>
                      <a:pt x="529786" y="57238"/>
                    </a:lnTo>
                    <a:close/>
                  </a:path>
                  <a:path w="947419" h="58419">
                    <a:moveTo>
                      <a:pt x="580726" y="57238"/>
                    </a:moveTo>
                    <a:lnTo>
                      <a:pt x="538793" y="57238"/>
                    </a:lnTo>
                    <a:lnTo>
                      <a:pt x="538793" y="997"/>
                    </a:lnTo>
                    <a:lnTo>
                      <a:pt x="579422" y="997"/>
                    </a:lnTo>
                    <a:lnTo>
                      <a:pt x="579422" y="7621"/>
                    </a:lnTo>
                    <a:lnTo>
                      <a:pt x="546229" y="7621"/>
                    </a:lnTo>
                    <a:lnTo>
                      <a:pt x="546229" y="24859"/>
                    </a:lnTo>
                    <a:lnTo>
                      <a:pt x="577327" y="24859"/>
                    </a:lnTo>
                    <a:lnTo>
                      <a:pt x="577327" y="31458"/>
                    </a:lnTo>
                    <a:lnTo>
                      <a:pt x="546229" y="31458"/>
                    </a:lnTo>
                    <a:lnTo>
                      <a:pt x="546229" y="50588"/>
                    </a:lnTo>
                    <a:lnTo>
                      <a:pt x="580726" y="50588"/>
                    </a:lnTo>
                    <a:lnTo>
                      <a:pt x="580726" y="57238"/>
                    </a:lnTo>
                    <a:close/>
                  </a:path>
                  <a:path w="947419" h="58419">
                    <a:moveTo>
                      <a:pt x="638181" y="57238"/>
                    </a:moveTo>
                    <a:lnTo>
                      <a:pt x="612807" y="57238"/>
                    </a:lnTo>
                    <a:lnTo>
                      <a:pt x="612807" y="997"/>
                    </a:lnTo>
                    <a:lnTo>
                      <a:pt x="638718" y="997"/>
                    </a:lnTo>
                    <a:lnTo>
                      <a:pt x="646997" y="2915"/>
                    </a:lnTo>
                    <a:lnTo>
                      <a:pt x="652545" y="7621"/>
                    </a:lnTo>
                    <a:lnTo>
                      <a:pt x="620243" y="7621"/>
                    </a:lnTo>
                    <a:lnTo>
                      <a:pt x="620243" y="50588"/>
                    </a:lnTo>
                    <a:lnTo>
                      <a:pt x="652317" y="50588"/>
                    </a:lnTo>
                    <a:lnTo>
                      <a:pt x="651596" y="51586"/>
                    </a:lnTo>
                    <a:lnTo>
                      <a:pt x="646051" y="55320"/>
                    </a:lnTo>
                    <a:lnTo>
                      <a:pt x="638181" y="57238"/>
                    </a:lnTo>
                    <a:close/>
                  </a:path>
                  <a:path w="947419" h="58419">
                    <a:moveTo>
                      <a:pt x="652317" y="50588"/>
                    </a:moveTo>
                    <a:lnTo>
                      <a:pt x="637798" y="50588"/>
                    </a:lnTo>
                    <a:lnTo>
                      <a:pt x="644135" y="48517"/>
                    </a:lnTo>
                    <a:lnTo>
                      <a:pt x="648658" y="43990"/>
                    </a:lnTo>
                    <a:lnTo>
                      <a:pt x="651546" y="35217"/>
                    </a:lnTo>
                    <a:lnTo>
                      <a:pt x="651596" y="19872"/>
                    </a:lnTo>
                    <a:lnTo>
                      <a:pt x="645821" y="10383"/>
                    </a:lnTo>
                    <a:lnTo>
                      <a:pt x="638692" y="7621"/>
                    </a:lnTo>
                    <a:lnTo>
                      <a:pt x="652545" y="7621"/>
                    </a:lnTo>
                    <a:lnTo>
                      <a:pt x="654867" y="9590"/>
                    </a:lnTo>
                    <a:lnTo>
                      <a:pt x="659262" y="21279"/>
                    </a:lnTo>
                    <a:lnTo>
                      <a:pt x="659262" y="35217"/>
                    </a:lnTo>
                    <a:lnTo>
                      <a:pt x="656272" y="45115"/>
                    </a:lnTo>
                    <a:lnTo>
                      <a:pt x="652317" y="50588"/>
                    </a:lnTo>
                    <a:close/>
                  </a:path>
                  <a:path w="947419" h="58419">
                    <a:moveTo>
                      <a:pt x="711581" y="57238"/>
                    </a:moveTo>
                    <a:lnTo>
                      <a:pt x="669649" y="57238"/>
                    </a:lnTo>
                    <a:lnTo>
                      <a:pt x="669649" y="997"/>
                    </a:lnTo>
                    <a:lnTo>
                      <a:pt x="710278" y="997"/>
                    </a:lnTo>
                    <a:lnTo>
                      <a:pt x="710278" y="7621"/>
                    </a:lnTo>
                    <a:lnTo>
                      <a:pt x="677085" y="7621"/>
                    </a:lnTo>
                    <a:lnTo>
                      <a:pt x="677085" y="24859"/>
                    </a:lnTo>
                    <a:lnTo>
                      <a:pt x="708183" y="24859"/>
                    </a:lnTo>
                    <a:lnTo>
                      <a:pt x="708183" y="31458"/>
                    </a:lnTo>
                    <a:lnTo>
                      <a:pt x="677085" y="31458"/>
                    </a:lnTo>
                    <a:lnTo>
                      <a:pt x="677085" y="50588"/>
                    </a:lnTo>
                    <a:lnTo>
                      <a:pt x="711581" y="50588"/>
                    </a:lnTo>
                    <a:lnTo>
                      <a:pt x="711581" y="57238"/>
                    </a:lnTo>
                    <a:close/>
                  </a:path>
                  <a:path w="947419" h="58419">
                    <a:moveTo>
                      <a:pt x="745541" y="57238"/>
                    </a:moveTo>
                    <a:lnTo>
                      <a:pt x="737926" y="57238"/>
                    </a:lnTo>
                    <a:lnTo>
                      <a:pt x="716155" y="997"/>
                    </a:lnTo>
                    <a:lnTo>
                      <a:pt x="724204" y="997"/>
                    </a:lnTo>
                    <a:lnTo>
                      <a:pt x="740558" y="46752"/>
                    </a:lnTo>
                    <a:lnTo>
                      <a:pt x="741759" y="51049"/>
                    </a:lnTo>
                    <a:lnTo>
                      <a:pt x="747962" y="51049"/>
                    </a:lnTo>
                    <a:lnTo>
                      <a:pt x="745541" y="57238"/>
                    </a:lnTo>
                    <a:close/>
                  </a:path>
                  <a:path w="947419" h="58419">
                    <a:moveTo>
                      <a:pt x="747962" y="51049"/>
                    </a:moveTo>
                    <a:lnTo>
                      <a:pt x="741759" y="51049"/>
                    </a:lnTo>
                    <a:lnTo>
                      <a:pt x="743062" y="46445"/>
                    </a:lnTo>
                    <a:lnTo>
                      <a:pt x="759953" y="997"/>
                    </a:lnTo>
                    <a:lnTo>
                      <a:pt x="767542" y="997"/>
                    </a:lnTo>
                    <a:lnTo>
                      <a:pt x="747962" y="51049"/>
                    </a:lnTo>
                    <a:close/>
                  </a:path>
                  <a:path w="947419" h="58419">
                    <a:moveTo>
                      <a:pt x="782925" y="57238"/>
                    </a:moveTo>
                    <a:lnTo>
                      <a:pt x="775489" y="57238"/>
                    </a:lnTo>
                    <a:lnTo>
                      <a:pt x="775489" y="997"/>
                    </a:lnTo>
                    <a:lnTo>
                      <a:pt x="782925" y="997"/>
                    </a:lnTo>
                    <a:lnTo>
                      <a:pt x="782925" y="57238"/>
                    </a:lnTo>
                    <a:close/>
                  </a:path>
                  <a:path w="947419" h="58419">
                    <a:moveTo>
                      <a:pt x="829060" y="58210"/>
                    </a:moveTo>
                    <a:lnTo>
                      <a:pt x="811199" y="58210"/>
                    </a:lnTo>
                    <a:lnTo>
                      <a:pt x="799828" y="50793"/>
                    </a:lnTo>
                    <a:lnTo>
                      <a:pt x="793874" y="36752"/>
                    </a:lnTo>
                    <a:lnTo>
                      <a:pt x="793874" y="19897"/>
                    </a:lnTo>
                    <a:lnTo>
                      <a:pt x="800595" y="6828"/>
                    </a:lnTo>
                    <a:lnTo>
                      <a:pt x="812962" y="25"/>
                    </a:lnTo>
                    <a:lnTo>
                      <a:pt x="828830" y="25"/>
                    </a:lnTo>
                    <a:lnTo>
                      <a:pt x="837352" y="6393"/>
                    </a:lnTo>
                    <a:lnTo>
                      <a:pt x="813780" y="6393"/>
                    </a:lnTo>
                    <a:lnTo>
                      <a:pt x="805066" y="12608"/>
                    </a:lnTo>
                    <a:lnTo>
                      <a:pt x="801540" y="23094"/>
                    </a:lnTo>
                    <a:lnTo>
                      <a:pt x="801540" y="35831"/>
                    </a:lnTo>
                    <a:lnTo>
                      <a:pt x="805731" y="46522"/>
                    </a:lnTo>
                    <a:lnTo>
                      <a:pt x="814546" y="51816"/>
                    </a:lnTo>
                    <a:lnTo>
                      <a:pt x="837126" y="51816"/>
                    </a:lnTo>
                    <a:lnTo>
                      <a:pt x="829060" y="58210"/>
                    </a:lnTo>
                    <a:close/>
                  </a:path>
                  <a:path w="947419" h="58419">
                    <a:moveTo>
                      <a:pt x="835270" y="18133"/>
                    </a:moveTo>
                    <a:lnTo>
                      <a:pt x="833328" y="11995"/>
                    </a:lnTo>
                    <a:lnTo>
                      <a:pt x="825892" y="6393"/>
                    </a:lnTo>
                    <a:lnTo>
                      <a:pt x="837352" y="6393"/>
                    </a:lnTo>
                    <a:lnTo>
                      <a:pt x="840329" y="8619"/>
                    </a:lnTo>
                    <a:lnTo>
                      <a:pt x="842603" y="16419"/>
                    </a:lnTo>
                    <a:lnTo>
                      <a:pt x="835270" y="18133"/>
                    </a:lnTo>
                    <a:close/>
                  </a:path>
                  <a:path w="947419" h="58419">
                    <a:moveTo>
                      <a:pt x="837126" y="51816"/>
                    </a:moveTo>
                    <a:lnTo>
                      <a:pt x="825917" y="51816"/>
                    </a:lnTo>
                    <a:lnTo>
                      <a:pt x="834580" y="44604"/>
                    </a:lnTo>
                    <a:lnTo>
                      <a:pt x="836113" y="37519"/>
                    </a:lnTo>
                    <a:lnTo>
                      <a:pt x="843549" y="39386"/>
                    </a:lnTo>
                    <a:lnTo>
                      <a:pt x="841224" y="48568"/>
                    </a:lnTo>
                    <a:lnTo>
                      <a:pt x="837126" y="51816"/>
                    </a:lnTo>
                    <a:close/>
                  </a:path>
                  <a:path w="947419" h="58419">
                    <a:moveTo>
                      <a:pt x="894795" y="57238"/>
                    </a:moveTo>
                    <a:lnTo>
                      <a:pt x="852863" y="57238"/>
                    </a:lnTo>
                    <a:lnTo>
                      <a:pt x="852863" y="997"/>
                    </a:lnTo>
                    <a:lnTo>
                      <a:pt x="893492" y="997"/>
                    </a:lnTo>
                    <a:lnTo>
                      <a:pt x="893492" y="7621"/>
                    </a:lnTo>
                    <a:lnTo>
                      <a:pt x="860299" y="7621"/>
                    </a:lnTo>
                    <a:lnTo>
                      <a:pt x="860299" y="24859"/>
                    </a:lnTo>
                    <a:lnTo>
                      <a:pt x="891396" y="24859"/>
                    </a:lnTo>
                    <a:lnTo>
                      <a:pt x="891396" y="31458"/>
                    </a:lnTo>
                    <a:lnTo>
                      <a:pt x="860299" y="31458"/>
                    </a:lnTo>
                    <a:lnTo>
                      <a:pt x="860299" y="50588"/>
                    </a:lnTo>
                    <a:lnTo>
                      <a:pt x="894795" y="50588"/>
                    </a:lnTo>
                    <a:lnTo>
                      <a:pt x="894795" y="57238"/>
                    </a:lnTo>
                    <a:close/>
                  </a:path>
                  <a:path w="947419" h="58419">
                    <a:moveTo>
                      <a:pt x="943614" y="51509"/>
                    </a:moveTo>
                    <a:lnTo>
                      <a:pt x="930416" y="51509"/>
                    </a:lnTo>
                    <a:lnTo>
                      <a:pt x="936932" y="48977"/>
                    </a:lnTo>
                    <a:lnTo>
                      <a:pt x="939934" y="44808"/>
                    </a:lnTo>
                    <a:lnTo>
                      <a:pt x="939981" y="39156"/>
                    </a:lnTo>
                    <a:lnTo>
                      <a:pt x="937034" y="35371"/>
                    </a:lnTo>
                    <a:lnTo>
                      <a:pt x="931259" y="33146"/>
                    </a:lnTo>
                    <a:lnTo>
                      <a:pt x="915774" y="29412"/>
                    </a:lnTo>
                    <a:lnTo>
                      <a:pt x="908645" y="25652"/>
                    </a:lnTo>
                    <a:lnTo>
                      <a:pt x="904684" y="19412"/>
                    </a:lnTo>
                    <a:lnTo>
                      <a:pt x="904684" y="11278"/>
                    </a:lnTo>
                    <a:lnTo>
                      <a:pt x="909513" y="3861"/>
                    </a:lnTo>
                    <a:lnTo>
                      <a:pt x="918789" y="25"/>
                    </a:lnTo>
                    <a:lnTo>
                      <a:pt x="930722" y="25"/>
                    </a:lnTo>
                    <a:lnTo>
                      <a:pt x="940253" y="4066"/>
                    </a:lnTo>
                    <a:lnTo>
                      <a:pt x="941915" y="6598"/>
                    </a:lnTo>
                    <a:lnTo>
                      <a:pt x="918022" y="6598"/>
                    </a:lnTo>
                    <a:lnTo>
                      <a:pt x="911864" y="11534"/>
                    </a:lnTo>
                    <a:lnTo>
                      <a:pt x="911864" y="18056"/>
                    </a:lnTo>
                    <a:lnTo>
                      <a:pt x="916183" y="21969"/>
                    </a:lnTo>
                    <a:lnTo>
                      <a:pt x="934325" y="26087"/>
                    </a:lnTo>
                    <a:lnTo>
                      <a:pt x="942604" y="29872"/>
                    </a:lnTo>
                    <a:lnTo>
                      <a:pt x="947280" y="36829"/>
                    </a:lnTo>
                    <a:lnTo>
                      <a:pt x="947280" y="45831"/>
                    </a:lnTo>
                    <a:lnTo>
                      <a:pt x="943614" y="51509"/>
                    </a:lnTo>
                    <a:close/>
                  </a:path>
                  <a:path w="947419" h="58419">
                    <a:moveTo>
                      <a:pt x="938465" y="17365"/>
                    </a:moveTo>
                    <a:lnTo>
                      <a:pt x="937877" y="12046"/>
                    </a:lnTo>
                    <a:lnTo>
                      <a:pt x="931259" y="6598"/>
                    </a:lnTo>
                    <a:lnTo>
                      <a:pt x="941915" y="6598"/>
                    </a:lnTo>
                    <a:lnTo>
                      <a:pt x="945390" y="11892"/>
                    </a:lnTo>
                    <a:lnTo>
                      <a:pt x="945594" y="16828"/>
                    </a:lnTo>
                    <a:lnTo>
                      <a:pt x="938465" y="17365"/>
                    </a:lnTo>
                    <a:close/>
                  </a:path>
                  <a:path w="947419" h="58419">
                    <a:moveTo>
                      <a:pt x="932511" y="58210"/>
                    </a:moveTo>
                    <a:lnTo>
                      <a:pt x="918866" y="58210"/>
                    </a:lnTo>
                    <a:lnTo>
                      <a:pt x="908568" y="53734"/>
                    </a:lnTo>
                    <a:lnTo>
                      <a:pt x="902691" y="44808"/>
                    </a:lnTo>
                    <a:lnTo>
                      <a:pt x="902537" y="39156"/>
                    </a:lnTo>
                    <a:lnTo>
                      <a:pt x="909564" y="38542"/>
                    </a:lnTo>
                    <a:lnTo>
                      <a:pt x="910050" y="42762"/>
                    </a:lnTo>
                    <a:lnTo>
                      <a:pt x="913704" y="48184"/>
                    </a:lnTo>
                    <a:lnTo>
                      <a:pt x="921370" y="51509"/>
                    </a:lnTo>
                    <a:lnTo>
                      <a:pt x="943614" y="51509"/>
                    </a:lnTo>
                    <a:lnTo>
                      <a:pt x="942144" y="53785"/>
                    </a:lnTo>
                    <a:lnTo>
                      <a:pt x="932511" y="58210"/>
                    </a:lnTo>
                    <a:close/>
                  </a:path>
                </a:pathLst>
              </a:custGeom>
              <a:solidFill>
                <a:srgbClr val="495459"/>
              </a:solidFill>
            </p:spPr>
            <p:txBody>
              <a:bodyPr wrap="square" lIns="0" tIns="0" rIns="0" bIns="0" rtlCol="0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D7EEAA-9D68-6DF1-C1A9-0F7B53BF54CD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V="1">
              <a:off x="8922660" y="4516676"/>
              <a:ext cx="192439" cy="7173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B548485-6B83-FD4D-933F-4673BEB47438}"/>
              </a:ext>
            </a:extLst>
          </p:cNvPr>
          <p:cNvSpPr/>
          <p:nvPr/>
        </p:nvSpPr>
        <p:spPr>
          <a:xfrm>
            <a:off x="8242454" y="3561410"/>
            <a:ext cx="1453243" cy="109094"/>
          </a:xfrm>
          <a:prstGeom prst="rect">
            <a:avLst/>
          </a:prstGeom>
          <a:solidFill>
            <a:srgbClr val="E628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8C0A5-DC22-28B3-118F-F283061D3984}"/>
              </a:ext>
            </a:extLst>
          </p:cNvPr>
          <p:cNvSpPr txBox="1"/>
          <p:nvPr/>
        </p:nvSpPr>
        <p:spPr>
          <a:xfrm>
            <a:off x="8324771" y="3472045"/>
            <a:ext cx="2500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UWP 3.0 &amp; UWP 4.0</a:t>
            </a:r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C806B6-2CC6-4987-A6D4-511C307F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02" y="858982"/>
            <a:ext cx="3160341" cy="515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Topics </a:t>
            </a:r>
          </a:p>
        </p:txBody>
      </p:sp>
      <p:graphicFrame>
        <p:nvGraphicFramePr>
          <p:cNvPr id="15" name="TextBox 10">
            <a:extLst>
              <a:ext uri="{FF2B5EF4-FFF2-40B4-BE49-F238E27FC236}">
                <a16:creationId xmlns:a16="http://schemas.microsoft.com/office/drawing/2014/main" id="{86AAB752-885C-FC6F-D72D-B729707D129B}"/>
              </a:ext>
            </a:extLst>
          </p:cNvPr>
          <p:cNvGraphicFramePr/>
          <p:nvPr/>
        </p:nvGraphicFramePr>
        <p:xfrm>
          <a:off x="5535183" y="1339841"/>
          <a:ext cx="5849557" cy="455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DBE70A9-C1C8-B669-14EB-12A674689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8150" y="152298"/>
            <a:ext cx="7334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4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asellaDiTesto 46">
            <a:extLst>
              <a:ext uri="{FF2B5EF4-FFF2-40B4-BE49-F238E27FC236}">
                <a16:creationId xmlns:a16="http://schemas.microsoft.com/office/drawing/2014/main" id="{DD885F03-FF86-8D2B-7A3E-2B2A48FDEB90}"/>
              </a:ext>
            </a:extLst>
          </p:cNvPr>
          <p:cNvSpPr txBox="1"/>
          <p:nvPr/>
        </p:nvSpPr>
        <p:spPr>
          <a:xfrm>
            <a:off x="8041816" y="2481945"/>
            <a:ext cx="1475649" cy="338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5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BFEBBBC-7FD8-B3F7-A7BD-7AAC5033B3F1}"/>
              </a:ext>
            </a:extLst>
          </p:cNvPr>
          <p:cNvGrpSpPr/>
          <p:nvPr/>
        </p:nvGrpSpPr>
        <p:grpSpPr>
          <a:xfrm>
            <a:off x="5049758" y="1430858"/>
            <a:ext cx="6717012" cy="5034217"/>
            <a:chOff x="1871509" y="1848279"/>
            <a:chExt cx="7047953" cy="3715811"/>
          </a:xfrm>
        </p:grpSpPr>
        <p:sp>
          <p:nvSpPr>
            <p:cNvPr id="307" name="AutoShape 4">
              <a:extLst>
                <a:ext uri="{FF2B5EF4-FFF2-40B4-BE49-F238E27FC236}">
                  <a16:creationId xmlns:a16="http://schemas.microsoft.com/office/drawing/2014/main" id="{B901AAA3-9E26-7F73-53E8-F4AC69E7A2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riangolo isoscele 51">
              <a:extLst>
                <a:ext uri="{FF2B5EF4-FFF2-40B4-BE49-F238E27FC236}">
                  <a16:creationId xmlns:a16="http://schemas.microsoft.com/office/drawing/2014/main" id="{6DE311D8-E4CF-A3FD-E94F-015F6DBA5787}"/>
                </a:ext>
              </a:extLst>
            </p:cNvPr>
            <p:cNvSpPr/>
            <p:nvPr/>
          </p:nvSpPr>
          <p:spPr>
            <a:xfrm>
              <a:off x="4370380" y="2054060"/>
              <a:ext cx="3853222" cy="3119134"/>
            </a:xfrm>
            <a:custGeom>
              <a:avLst/>
              <a:gdLst>
                <a:gd name="connsiteX0" fmla="*/ 0 w 3816350"/>
                <a:gd name="connsiteY0" fmla="*/ 3126508 h 3126508"/>
                <a:gd name="connsiteX1" fmla="*/ 1908175 w 3816350"/>
                <a:gd name="connsiteY1" fmla="*/ 0 h 3126508"/>
                <a:gd name="connsiteX2" fmla="*/ 3816350 w 3816350"/>
                <a:gd name="connsiteY2" fmla="*/ 3126508 h 3126508"/>
                <a:gd name="connsiteX3" fmla="*/ 0 w 3816350"/>
                <a:gd name="connsiteY3" fmla="*/ 3126508 h 3126508"/>
                <a:gd name="connsiteX0" fmla="*/ 0 w 3853221"/>
                <a:gd name="connsiteY0" fmla="*/ 3126508 h 3133882"/>
                <a:gd name="connsiteX1" fmla="*/ 1908175 w 3853221"/>
                <a:gd name="connsiteY1" fmla="*/ 0 h 3133882"/>
                <a:gd name="connsiteX2" fmla="*/ 3853221 w 3853221"/>
                <a:gd name="connsiteY2" fmla="*/ 3133882 h 3133882"/>
                <a:gd name="connsiteX3" fmla="*/ 0 w 3853221"/>
                <a:gd name="connsiteY3" fmla="*/ 3126508 h 3133882"/>
                <a:gd name="connsiteX0" fmla="*/ 0 w 3853221"/>
                <a:gd name="connsiteY0" fmla="*/ 3126508 h 3126508"/>
                <a:gd name="connsiteX1" fmla="*/ 1908175 w 3853221"/>
                <a:gd name="connsiteY1" fmla="*/ 0 h 3126508"/>
                <a:gd name="connsiteX2" fmla="*/ 3853221 w 3853221"/>
                <a:gd name="connsiteY2" fmla="*/ 3119134 h 3126508"/>
                <a:gd name="connsiteX3" fmla="*/ 0 w 3853221"/>
                <a:gd name="connsiteY3" fmla="*/ 3126508 h 3126508"/>
                <a:gd name="connsiteX0" fmla="*/ 0 w 3838473"/>
                <a:gd name="connsiteY0" fmla="*/ 3126508 h 3126508"/>
                <a:gd name="connsiteX1" fmla="*/ 1908175 w 3838473"/>
                <a:gd name="connsiteY1" fmla="*/ 0 h 3126508"/>
                <a:gd name="connsiteX2" fmla="*/ 3838473 w 3838473"/>
                <a:gd name="connsiteY2" fmla="*/ 3119134 h 3126508"/>
                <a:gd name="connsiteX3" fmla="*/ 0 w 3838473"/>
                <a:gd name="connsiteY3" fmla="*/ 3126508 h 3126508"/>
                <a:gd name="connsiteX0" fmla="*/ 0 w 3853222"/>
                <a:gd name="connsiteY0" fmla="*/ 3126508 h 3126508"/>
                <a:gd name="connsiteX1" fmla="*/ 1922924 w 3853222"/>
                <a:gd name="connsiteY1" fmla="*/ 0 h 3126508"/>
                <a:gd name="connsiteX2" fmla="*/ 3853222 w 3853222"/>
                <a:gd name="connsiteY2" fmla="*/ 3119134 h 3126508"/>
                <a:gd name="connsiteX3" fmla="*/ 0 w 3853222"/>
                <a:gd name="connsiteY3" fmla="*/ 3126508 h 3126508"/>
                <a:gd name="connsiteX0" fmla="*/ 0 w 3853222"/>
                <a:gd name="connsiteY0" fmla="*/ 3126508 h 3126508"/>
                <a:gd name="connsiteX1" fmla="*/ 1922924 w 3853222"/>
                <a:gd name="connsiteY1" fmla="*/ 0 h 3126508"/>
                <a:gd name="connsiteX2" fmla="*/ 3853222 w 3853222"/>
                <a:gd name="connsiteY2" fmla="*/ 3119134 h 3126508"/>
                <a:gd name="connsiteX3" fmla="*/ 0 w 3853222"/>
                <a:gd name="connsiteY3" fmla="*/ 3126508 h 3126508"/>
                <a:gd name="connsiteX0" fmla="*/ 0 w 3853222"/>
                <a:gd name="connsiteY0" fmla="*/ 3119134 h 3119134"/>
                <a:gd name="connsiteX1" fmla="*/ 1922924 w 3853222"/>
                <a:gd name="connsiteY1" fmla="*/ 0 h 3119134"/>
                <a:gd name="connsiteX2" fmla="*/ 3853222 w 3853222"/>
                <a:gd name="connsiteY2" fmla="*/ 3119134 h 3119134"/>
                <a:gd name="connsiteX3" fmla="*/ 0 w 3853222"/>
                <a:gd name="connsiteY3" fmla="*/ 3119134 h 311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3222" h="3119134">
                  <a:moveTo>
                    <a:pt x="0" y="3119134"/>
                  </a:moveTo>
                  <a:lnTo>
                    <a:pt x="1922924" y="0"/>
                  </a:lnTo>
                  <a:lnTo>
                    <a:pt x="3853222" y="3119134"/>
                  </a:lnTo>
                  <a:lnTo>
                    <a:pt x="0" y="3119134"/>
                  </a:lnTo>
                  <a:close/>
                </a:path>
              </a:pathLst>
            </a:custGeom>
            <a:noFill/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Triangolo isoscele 13">
              <a:extLst>
                <a:ext uri="{FF2B5EF4-FFF2-40B4-BE49-F238E27FC236}">
                  <a16:creationId xmlns:a16="http://schemas.microsoft.com/office/drawing/2014/main" id="{874DEA7F-B857-8AA1-F41B-A0E56FED7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0485" y="4388504"/>
              <a:ext cx="3845636" cy="780033"/>
            </a:xfrm>
            <a:custGeom>
              <a:avLst/>
              <a:gdLst>
                <a:gd name="connsiteX0" fmla="*/ 0 w 3845636"/>
                <a:gd name="connsiteY0" fmla="*/ 3132236 h 3132236"/>
                <a:gd name="connsiteX1" fmla="*/ 1922818 w 3845636"/>
                <a:gd name="connsiteY1" fmla="*/ 0 h 3132236"/>
                <a:gd name="connsiteX2" fmla="*/ 3845636 w 3845636"/>
                <a:gd name="connsiteY2" fmla="*/ 3132236 h 3132236"/>
                <a:gd name="connsiteX3" fmla="*/ 0 w 3845636"/>
                <a:gd name="connsiteY3" fmla="*/ 3132236 h 3132236"/>
                <a:gd name="connsiteX0" fmla="*/ 0 w 3845636"/>
                <a:gd name="connsiteY0" fmla="*/ 778650 h 778650"/>
                <a:gd name="connsiteX1" fmla="*/ 483632 w 3845636"/>
                <a:gd name="connsiteY1" fmla="*/ 0 h 778650"/>
                <a:gd name="connsiteX2" fmla="*/ 3845636 w 3845636"/>
                <a:gd name="connsiteY2" fmla="*/ 778650 h 778650"/>
                <a:gd name="connsiteX3" fmla="*/ 0 w 3845636"/>
                <a:gd name="connsiteY3" fmla="*/ 778650 h 778650"/>
                <a:gd name="connsiteX0" fmla="*/ 0 w 3845636"/>
                <a:gd name="connsiteY0" fmla="*/ 780033 h 780033"/>
                <a:gd name="connsiteX1" fmla="*/ 483632 w 3845636"/>
                <a:gd name="connsiteY1" fmla="*/ 1383 h 780033"/>
                <a:gd name="connsiteX2" fmla="*/ 487663 w 3845636"/>
                <a:gd name="connsiteY2" fmla="*/ 0 h 780033"/>
                <a:gd name="connsiteX3" fmla="*/ 3845636 w 3845636"/>
                <a:gd name="connsiteY3" fmla="*/ 780033 h 780033"/>
                <a:gd name="connsiteX4" fmla="*/ 0 w 3845636"/>
                <a:gd name="connsiteY4" fmla="*/ 780033 h 780033"/>
                <a:gd name="connsiteX0" fmla="*/ 0 w 3845636"/>
                <a:gd name="connsiteY0" fmla="*/ 780033 h 780033"/>
                <a:gd name="connsiteX1" fmla="*/ 483632 w 3845636"/>
                <a:gd name="connsiteY1" fmla="*/ 1383 h 780033"/>
                <a:gd name="connsiteX2" fmla="*/ 3366035 w 3845636"/>
                <a:gd name="connsiteY2" fmla="*/ 0 h 780033"/>
                <a:gd name="connsiteX3" fmla="*/ 3845636 w 3845636"/>
                <a:gd name="connsiteY3" fmla="*/ 780033 h 780033"/>
                <a:gd name="connsiteX4" fmla="*/ 0 w 3845636"/>
                <a:gd name="connsiteY4" fmla="*/ 780033 h 78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5636" h="780033">
                  <a:moveTo>
                    <a:pt x="0" y="780033"/>
                  </a:moveTo>
                  <a:lnTo>
                    <a:pt x="483632" y="1383"/>
                  </a:lnTo>
                  <a:lnTo>
                    <a:pt x="3366035" y="0"/>
                  </a:lnTo>
                  <a:lnTo>
                    <a:pt x="3845636" y="780033"/>
                  </a:lnTo>
                  <a:lnTo>
                    <a:pt x="0" y="780033"/>
                  </a:lnTo>
                  <a:close/>
                </a:path>
              </a:pathLst>
            </a:custGeom>
            <a:noFill/>
            <a:ln w="76200" cap="rnd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0" name="Gruppo 46">
              <a:extLst>
                <a:ext uri="{FF2B5EF4-FFF2-40B4-BE49-F238E27FC236}">
                  <a16:creationId xmlns:a16="http://schemas.microsoft.com/office/drawing/2014/main" id="{322DC16A-53F9-CA3B-CB85-C7306E793990}"/>
                </a:ext>
              </a:extLst>
            </p:cNvPr>
            <p:cNvGrpSpPr/>
            <p:nvPr/>
          </p:nvGrpSpPr>
          <p:grpSpPr>
            <a:xfrm>
              <a:off x="4370485" y="4387783"/>
              <a:ext cx="1321335" cy="786383"/>
              <a:chOff x="3469990" y="4658742"/>
              <a:chExt cx="1321335" cy="786383"/>
            </a:xfrm>
            <a:solidFill>
              <a:srgbClr val="FF0000"/>
            </a:solidFill>
          </p:grpSpPr>
          <p:sp>
            <p:nvSpPr>
              <p:cNvPr id="311" name="Triangolo isoscele 13">
                <a:extLst>
                  <a:ext uri="{FF2B5EF4-FFF2-40B4-BE49-F238E27FC236}">
                    <a16:creationId xmlns:a16="http://schemas.microsoft.com/office/drawing/2014/main" id="{342C9E67-3F1F-724E-75A9-5D98B800FD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69990" y="4658742"/>
                <a:ext cx="1321335" cy="786383"/>
              </a:xfrm>
              <a:custGeom>
                <a:avLst/>
                <a:gdLst>
                  <a:gd name="connsiteX0" fmla="*/ 0 w 3845636"/>
                  <a:gd name="connsiteY0" fmla="*/ 3132236 h 3132236"/>
                  <a:gd name="connsiteX1" fmla="*/ 1922818 w 3845636"/>
                  <a:gd name="connsiteY1" fmla="*/ 0 h 3132236"/>
                  <a:gd name="connsiteX2" fmla="*/ 3845636 w 3845636"/>
                  <a:gd name="connsiteY2" fmla="*/ 3132236 h 3132236"/>
                  <a:gd name="connsiteX3" fmla="*/ 0 w 3845636"/>
                  <a:gd name="connsiteY3" fmla="*/ 3132236 h 3132236"/>
                  <a:gd name="connsiteX0" fmla="*/ 0 w 3845636"/>
                  <a:gd name="connsiteY0" fmla="*/ 778650 h 778650"/>
                  <a:gd name="connsiteX1" fmla="*/ 483632 w 3845636"/>
                  <a:gd name="connsiteY1" fmla="*/ 0 h 778650"/>
                  <a:gd name="connsiteX2" fmla="*/ 3845636 w 3845636"/>
                  <a:gd name="connsiteY2" fmla="*/ 778650 h 778650"/>
                  <a:gd name="connsiteX3" fmla="*/ 0 w 3845636"/>
                  <a:gd name="connsiteY3" fmla="*/ 778650 h 778650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487663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3366035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6383 h 786383"/>
                  <a:gd name="connsiteX1" fmla="*/ 483632 w 3845636"/>
                  <a:gd name="connsiteY1" fmla="*/ 7733 h 786383"/>
                  <a:gd name="connsiteX2" fmla="*/ 1327685 w 3845636"/>
                  <a:gd name="connsiteY2" fmla="*/ 0 h 786383"/>
                  <a:gd name="connsiteX3" fmla="*/ 3845636 w 3845636"/>
                  <a:gd name="connsiteY3" fmla="*/ 786383 h 786383"/>
                  <a:gd name="connsiteX4" fmla="*/ 0 w 3845636"/>
                  <a:gd name="connsiteY4" fmla="*/ 786383 h 786383"/>
                  <a:gd name="connsiteX0" fmla="*/ 0 w 1327685"/>
                  <a:gd name="connsiteY0" fmla="*/ 786383 h 786383"/>
                  <a:gd name="connsiteX1" fmla="*/ 483632 w 1327685"/>
                  <a:gd name="connsiteY1" fmla="*/ 7733 h 786383"/>
                  <a:gd name="connsiteX2" fmla="*/ 1327685 w 1327685"/>
                  <a:gd name="connsiteY2" fmla="*/ 0 h 786383"/>
                  <a:gd name="connsiteX3" fmla="*/ 1318336 w 1327685"/>
                  <a:gd name="connsiteY3" fmla="*/ 786383 h 786383"/>
                  <a:gd name="connsiteX4" fmla="*/ 0 w 1327685"/>
                  <a:gd name="connsiteY4" fmla="*/ 786383 h 786383"/>
                  <a:gd name="connsiteX0" fmla="*/ 0 w 1327685"/>
                  <a:gd name="connsiteY0" fmla="*/ 786383 h 786383"/>
                  <a:gd name="connsiteX1" fmla="*/ 483632 w 1327685"/>
                  <a:gd name="connsiteY1" fmla="*/ 7733 h 786383"/>
                  <a:gd name="connsiteX2" fmla="*/ 1327685 w 1327685"/>
                  <a:gd name="connsiteY2" fmla="*/ 0 h 786383"/>
                  <a:gd name="connsiteX3" fmla="*/ 1318336 w 1327685"/>
                  <a:gd name="connsiteY3" fmla="*/ 786383 h 786383"/>
                  <a:gd name="connsiteX4" fmla="*/ 0 w 1327685"/>
                  <a:gd name="connsiteY4" fmla="*/ 786383 h 786383"/>
                  <a:gd name="connsiteX0" fmla="*/ 0 w 1321335"/>
                  <a:gd name="connsiteY0" fmla="*/ 786383 h 786383"/>
                  <a:gd name="connsiteX1" fmla="*/ 483632 w 1321335"/>
                  <a:gd name="connsiteY1" fmla="*/ 7733 h 786383"/>
                  <a:gd name="connsiteX2" fmla="*/ 1321335 w 1321335"/>
                  <a:gd name="connsiteY2" fmla="*/ 0 h 786383"/>
                  <a:gd name="connsiteX3" fmla="*/ 1318336 w 1321335"/>
                  <a:gd name="connsiteY3" fmla="*/ 786383 h 786383"/>
                  <a:gd name="connsiteX4" fmla="*/ 0 w 1321335"/>
                  <a:gd name="connsiteY4" fmla="*/ 786383 h 78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335" h="786383">
                    <a:moveTo>
                      <a:pt x="0" y="786383"/>
                    </a:moveTo>
                    <a:lnTo>
                      <a:pt x="483632" y="7733"/>
                    </a:lnTo>
                    <a:lnTo>
                      <a:pt x="1321335" y="0"/>
                    </a:lnTo>
                    <a:cubicBezTo>
                      <a:pt x="1320335" y="262128"/>
                      <a:pt x="1319336" y="524255"/>
                      <a:pt x="1318336" y="786383"/>
                    </a:cubicBezTo>
                    <a:lnTo>
                      <a:pt x="0" y="786383"/>
                    </a:lnTo>
                    <a:close/>
                  </a:path>
                </a:pathLst>
              </a:custGeom>
              <a:grpFill/>
              <a:ln w="762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Rettangolo 48">
                <a:extLst>
                  <a:ext uri="{FF2B5EF4-FFF2-40B4-BE49-F238E27FC236}">
                    <a16:creationId xmlns:a16="http://schemas.microsoft.com/office/drawing/2014/main" id="{495EA296-6A85-53D8-9DDB-9804B8E296D5}"/>
                  </a:ext>
                </a:extLst>
              </p:cNvPr>
              <p:cNvSpPr/>
              <p:nvPr/>
            </p:nvSpPr>
            <p:spPr>
              <a:xfrm>
                <a:off x="3700683" y="4891981"/>
                <a:ext cx="1079350" cy="249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Meters </a:t>
                </a:r>
              </a:p>
            </p:txBody>
          </p:sp>
        </p:grpSp>
        <p:grpSp>
          <p:nvGrpSpPr>
            <p:cNvPr id="313" name="Gruppo 49">
              <a:extLst>
                <a:ext uri="{FF2B5EF4-FFF2-40B4-BE49-F238E27FC236}">
                  <a16:creationId xmlns:a16="http://schemas.microsoft.com/office/drawing/2014/main" id="{FB64AF7E-AA48-736E-FA4B-51265062C70B}"/>
                </a:ext>
              </a:extLst>
            </p:cNvPr>
            <p:cNvGrpSpPr/>
            <p:nvPr/>
          </p:nvGrpSpPr>
          <p:grpSpPr>
            <a:xfrm>
              <a:off x="6897935" y="4387783"/>
              <a:ext cx="1329478" cy="786383"/>
              <a:chOff x="5665582" y="4658742"/>
              <a:chExt cx="1329478" cy="786383"/>
            </a:xfrm>
            <a:solidFill>
              <a:srgbClr val="FF0000"/>
            </a:solidFill>
          </p:grpSpPr>
          <p:sp>
            <p:nvSpPr>
              <p:cNvPr id="314" name="Triangolo isoscele 13">
                <a:extLst>
                  <a:ext uri="{FF2B5EF4-FFF2-40B4-BE49-F238E27FC236}">
                    <a16:creationId xmlns:a16="http://schemas.microsoft.com/office/drawing/2014/main" id="{B21B3A33-C1EF-5463-6D25-3913A3A5190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673725" y="4658742"/>
                <a:ext cx="1321335" cy="786383"/>
              </a:xfrm>
              <a:custGeom>
                <a:avLst/>
                <a:gdLst>
                  <a:gd name="connsiteX0" fmla="*/ 0 w 3845636"/>
                  <a:gd name="connsiteY0" fmla="*/ 3132236 h 3132236"/>
                  <a:gd name="connsiteX1" fmla="*/ 1922818 w 3845636"/>
                  <a:gd name="connsiteY1" fmla="*/ 0 h 3132236"/>
                  <a:gd name="connsiteX2" fmla="*/ 3845636 w 3845636"/>
                  <a:gd name="connsiteY2" fmla="*/ 3132236 h 3132236"/>
                  <a:gd name="connsiteX3" fmla="*/ 0 w 3845636"/>
                  <a:gd name="connsiteY3" fmla="*/ 3132236 h 3132236"/>
                  <a:gd name="connsiteX0" fmla="*/ 0 w 3845636"/>
                  <a:gd name="connsiteY0" fmla="*/ 778650 h 778650"/>
                  <a:gd name="connsiteX1" fmla="*/ 483632 w 3845636"/>
                  <a:gd name="connsiteY1" fmla="*/ 0 h 778650"/>
                  <a:gd name="connsiteX2" fmla="*/ 3845636 w 3845636"/>
                  <a:gd name="connsiteY2" fmla="*/ 778650 h 778650"/>
                  <a:gd name="connsiteX3" fmla="*/ 0 w 3845636"/>
                  <a:gd name="connsiteY3" fmla="*/ 778650 h 778650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487663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3366035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6383 h 786383"/>
                  <a:gd name="connsiteX1" fmla="*/ 483632 w 3845636"/>
                  <a:gd name="connsiteY1" fmla="*/ 7733 h 786383"/>
                  <a:gd name="connsiteX2" fmla="*/ 1327685 w 3845636"/>
                  <a:gd name="connsiteY2" fmla="*/ 0 h 786383"/>
                  <a:gd name="connsiteX3" fmla="*/ 3845636 w 3845636"/>
                  <a:gd name="connsiteY3" fmla="*/ 786383 h 786383"/>
                  <a:gd name="connsiteX4" fmla="*/ 0 w 3845636"/>
                  <a:gd name="connsiteY4" fmla="*/ 786383 h 786383"/>
                  <a:gd name="connsiteX0" fmla="*/ 0 w 1327685"/>
                  <a:gd name="connsiteY0" fmla="*/ 786383 h 786383"/>
                  <a:gd name="connsiteX1" fmla="*/ 483632 w 1327685"/>
                  <a:gd name="connsiteY1" fmla="*/ 7733 h 786383"/>
                  <a:gd name="connsiteX2" fmla="*/ 1327685 w 1327685"/>
                  <a:gd name="connsiteY2" fmla="*/ 0 h 786383"/>
                  <a:gd name="connsiteX3" fmla="*/ 1318336 w 1327685"/>
                  <a:gd name="connsiteY3" fmla="*/ 786383 h 786383"/>
                  <a:gd name="connsiteX4" fmla="*/ 0 w 1327685"/>
                  <a:gd name="connsiteY4" fmla="*/ 786383 h 786383"/>
                  <a:gd name="connsiteX0" fmla="*/ 0 w 1327685"/>
                  <a:gd name="connsiteY0" fmla="*/ 786383 h 786383"/>
                  <a:gd name="connsiteX1" fmla="*/ 483632 w 1327685"/>
                  <a:gd name="connsiteY1" fmla="*/ 7733 h 786383"/>
                  <a:gd name="connsiteX2" fmla="*/ 1327685 w 1327685"/>
                  <a:gd name="connsiteY2" fmla="*/ 0 h 786383"/>
                  <a:gd name="connsiteX3" fmla="*/ 1318336 w 1327685"/>
                  <a:gd name="connsiteY3" fmla="*/ 786383 h 786383"/>
                  <a:gd name="connsiteX4" fmla="*/ 0 w 1327685"/>
                  <a:gd name="connsiteY4" fmla="*/ 786383 h 786383"/>
                  <a:gd name="connsiteX0" fmla="*/ 0 w 1321335"/>
                  <a:gd name="connsiteY0" fmla="*/ 786383 h 786383"/>
                  <a:gd name="connsiteX1" fmla="*/ 483632 w 1321335"/>
                  <a:gd name="connsiteY1" fmla="*/ 7733 h 786383"/>
                  <a:gd name="connsiteX2" fmla="*/ 1321335 w 1321335"/>
                  <a:gd name="connsiteY2" fmla="*/ 0 h 786383"/>
                  <a:gd name="connsiteX3" fmla="*/ 1318336 w 1321335"/>
                  <a:gd name="connsiteY3" fmla="*/ 786383 h 786383"/>
                  <a:gd name="connsiteX4" fmla="*/ 0 w 1321335"/>
                  <a:gd name="connsiteY4" fmla="*/ 786383 h 78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335" h="786383">
                    <a:moveTo>
                      <a:pt x="0" y="786383"/>
                    </a:moveTo>
                    <a:lnTo>
                      <a:pt x="483632" y="7733"/>
                    </a:lnTo>
                    <a:lnTo>
                      <a:pt x="1321335" y="0"/>
                    </a:lnTo>
                    <a:cubicBezTo>
                      <a:pt x="1320335" y="262128"/>
                      <a:pt x="1319336" y="524255"/>
                      <a:pt x="1318336" y="786383"/>
                    </a:cubicBezTo>
                    <a:lnTo>
                      <a:pt x="0" y="786383"/>
                    </a:lnTo>
                    <a:close/>
                  </a:path>
                </a:pathLst>
              </a:custGeom>
              <a:grpFill/>
              <a:ln w="762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Rettangolo 51">
                <a:extLst>
                  <a:ext uri="{FF2B5EF4-FFF2-40B4-BE49-F238E27FC236}">
                    <a16:creationId xmlns:a16="http://schemas.microsoft.com/office/drawing/2014/main" id="{38BBD565-91AA-DD7C-7AB1-CD497D6FBDA0}"/>
                  </a:ext>
                </a:extLst>
              </p:cNvPr>
              <p:cNvSpPr/>
              <p:nvPr/>
            </p:nvSpPr>
            <p:spPr>
              <a:xfrm>
                <a:off x="5665582" y="4886352"/>
                <a:ext cx="1091348" cy="249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Probes</a:t>
                </a:r>
              </a:p>
            </p:txBody>
          </p:sp>
        </p:grpSp>
        <p:grpSp>
          <p:nvGrpSpPr>
            <p:cNvPr id="316" name="Gruppo 52">
              <a:extLst>
                <a:ext uri="{FF2B5EF4-FFF2-40B4-BE49-F238E27FC236}">
                  <a16:creationId xmlns:a16="http://schemas.microsoft.com/office/drawing/2014/main" id="{466F2C09-CCE9-BE40-11E3-0D164530AF9E}"/>
                </a:ext>
              </a:extLst>
            </p:cNvPr>
            <p:cNvGrpSpPr/>
            <p:nvPr/>
          </p:nvGrpSpPr>
          <p:grpSpPr>
            <a:xfrm>
              <a:off x="5691819" y="4388353"/>
              <a:ext cx="1217082" cy="785812"/>
              <a:chOff x="4791325" y="4659313"/>
              <a:chExt cx="1217082" cy="785812"/>
            </a:xfrm>
            <a:solidFill>
              <a:srgbClr val="FF0000"/>
            </a:solidFill>
          </p:grpSpPr>
          <p:sp>
            <p:nvSpPr>
              <p:cNvPr id="317" name="Rettangolo 53">
                <a:extLst>
                  <a:ext uri="{FF2B5EF4-FFF2-40B4-BE49-F238E27FC236}">
                    <a16:creationId xmlns:a16="http://schemas.microsoft.com/office/drawing/2014/main" id="{E933AE40-DBAE-8635-44E7-32113CF22C73}"/>
                  </a:ext>
                </a:extLst>
              </p:cNvPr>
              <p:cNvSpPr/>
              <p:nvPr/>
            </p:nvSpPr>
            <p:spPr>
              <a:xfrm>
                <a:off x="4791325" y="4659313"/>
                <a:ext cx="1217082" cy="785812"/>
              </a:xfrm>
              <a:prstGeom prst="rect">
                <a:avLst/>
              </a:prstGeom>
              <a:grpFill/>
              <a:ln w="762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Rettangolo 54">
                <a:extLst>
                  <a:ext uri="{FF2B5EF4-FFF2-40B4-BE49-F238E27FC236}">
                    <a16:creationId xmlns:a16="http://schemas.microsoft.com/office/drawing/2014/main" id="{08412208-EFC4-3AFA-0FB1-64F51A39006E}"/>
                  </a:ext>
                </a:extLst>
              </p:cNvPr>
              <p:cNvSpPr/>
              <p:nvPr/>
            </p:nvSpPr>
            <p:spPr>
              <a:xfrm>
                <a:off x="4804166" y="4884960"/>
                <a:ext cx="1190126" cy="249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I/</a:t>
                </a:r>
                <a:r>
                  <a:rPr lang="en-GB" altLang="en-US" sz="160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Os</a:t>
                </a:r>
                <a:endParaRPr lang="en-GB" altLang="en-US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uppo 66">
              <a:extLst>
                <a:ext uri="{FF2B5EF4-FFF2-40B4-BE49-F238E27FC236}">
                  <a16:creationId xmlns:a16="http://schemas.microsoft.com/office/drawing/2014/main" id="{4D157A5C-2759-3D90-C2F1-4500158AFF18}"/>
                </a:ext>
              </a:extLst>
            </p:cNvPr>
            <p:cNvGrpSpPr/>
            <p:nvPr/>
          </p:nvGrpSpPr>
          <p:grpSpPr>
            <a:xfrm>
              <a:off x="1871509" y="4537369"/>
              <a:ext cx="6355904" cy="971015"/>
              <a:chOff x="639567" y="4807018"/>
              <a:chExt cx="6355904" cy="1254290"/>
            </a:xfrm>
          </p:grpSpPr>
          <p:cxnSp>
            <p:nvCxnSpPr>
              <p:cNvPr id="320" name="Connettore 1 63">
                <a:extLst>
                  <a:ext uri="{FF2B5EF4-FFF2-40B4-BE49-F238E27FC236}">
                    <a16:creationId xmlns:a16="http://schemas.microsoft.com/office/drawing/2014/main" id="{311C492E-31F7-E2F0-7729-78CAE6C6E325}"/>
                  </a:ext>
                </a:extLst>
              </p:cNvPr>
              <p:cNvCxnSpPr>
                <a:cxnSpLocks/>
                <a:endCxn id="314" idx="0"/>
              </p:cNvCxnSpPr>
              <p:nvPr/>
            </p:nvCxnSpPr>
            <p:spPr>
              <a:xfrm flipV="1">
                <a:off x="1259853" y="5629587"/>
                <a:ext cx="5735618" cy="431721"/>
              </a:xfrm>
              <a:prstGeom prst="bentConnector3">
                <a:avLst>
                  <a:gd name="adj1" fmla="val 50000"/>
                </a:avLst>
              </a:prstGeom>
              <a:ln w="57150" cap="rnd">
                <a:solidFill>
                  <a:schemeClr val="bg2">
                    <a:lumMod val="75000"/>
                  </a:schemeClr>
                </a:solidFill>
                <a:prstDash val="sysDot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Rettangolo 68">
                <a:extLst>
                  <a:ext uri="{FF2B5EF4-FFF2-40B4-BE49-F238E27FC236}">
                    <a16:creationId xmlns:a16="http://schemas.microsoft.com/office/drawing/2014/main" id="{B93CEAFA-7642-F413-65B4-0753134E8727}"/>
                  </a:ext>
                </a:extLst>
              </p:cNvPr>
              <p:cNvSpPr/>
              <p:nvPr/>
            </p:nvSpPr>
            <p:spPr>
              <a:xfrm>
                <a:off x="639567" y="4807018"/>
                <a:ext cx="2060077" cy="1007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defTabSz="703402" fontAlgn="base">
                  <a:lnSpc>
                    <a:spcPts val="9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Multibus</a:t>
                </a: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b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GB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defTabSz="703402" fontAlgn="base">
                  <a:lnSpc>
                    <a:spcPts val="9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6633"/>
                  </a:buClr>
                  <a:defRPr/>
                </a:pP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Modbus</a:t>
                </a:r>
              </a:p>
              <a:p>
                <a:pPr marL="0" lvl="1" defTabSz="703402" fontAlgn="base">
                  <a:lnSpc>
                    <a:spcPts val="9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6633"/>
                  </a:buClr>
                  <a:defRPr/>
                </a:pP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Ethernet</a:t>
                </a:r>
              </a:p>
              <a:p>
                <a:pPr marL="0" lvl="1" defTabSz="703402" fontAlgn="base">
                  <a:lnSpc>
                    <a:spcPts val="9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006633"/>
                  </a:buClr>
                  <a:defRPr/>
                </a:pP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LoRa</a:t>
                </a:r>
              </a:p>
            </p:txBody>
          </p:sp>
        </p:grpSp>
        <p:sp>
          <p:nvSpPr>
            <p:cNvPr id="322" name="Rettangolo 69">
              <a:extLst>
                <a:ext uri="{FF2B5EF4-FFF2-40B4-BE49-F238E27FC236}">
                  <a16:creationId xmlns:a16="http://schemas.microsoft.com/office/drawing/2014/main" id="{92FA170C-505D-8718-80C9-3BB2881A7625}"/>
                </a:ext>
              </a:extLst>
            </p:cNvPr>
            <p:cNvSpPr/>
            <p:nvPr/>
          </p:nvSpPr>
          <p:spPr>
            <a:xfrm>
              <a:off x="3235596" y="4693354"/>
              <a:ext cx="933836" cy="870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975" lvl="1" indent="-180975" defTabSz="703402" fontAlgn="base">
                <a:lnSpc>
                  <a:spcPts val="9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6633"/>
                </a:buClr>
                <a:buFont typeface="Wingdings" panose="05000000000000000000" pitchFamily="2" charset="2"/>
                <a:buChar char="§"/>
                <a:defRPr/>
              </a:pPr>
              <a:endParaRPr lang="en-GB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defTabSz="703402" fontAlgn="base">
                <a:lnSpc>
                  <a:spcPts val="9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6633"/>
                </a:buClr>
                <a:defRPr/>
              </a:pPr>
              <a:r>
                <a:rPr lang="en-GB" altLang="en-US" sz="1600" err="1">
                  <a:latin typeface="Arial" panose="020B0604020202020204" pitchFamily="34" charset="0"/>
                  <a:cs typeface="Arial" panose="020B0604020202020204" pitchFamily="34" charset="0"/>
                </a:rPr>
                <a:t>Dupline</a:t>
              </a:r>
              <a:endParaRPr lang="en-GB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defTabSz="703402" fontAlgn="base">
                <a:lnSpc>
                  <a:spcPts val="9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6633"/>
                </a:buClr>
                <a:defRPr/>
              </a:pPr>
              <a:r>
                <a:rPr lang="en-GB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BACnet</a:t>
              </a:r>
            </a:p>
            <a:p>
              <a:pPr marL="0" lvl="1" defTabSz="703402" fontAlgn="base">
                <a:lnSpc>
                  <a:spcPts val="9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6633"/>
                </a:buClr>
                <a:defRPr/>
              </a:pPr>
              <a:r>
                <a:rPr lang="en-GB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Dali</a:t>
              </a:r>
            </a:p>
            <a:p>
              <a:pPr marL="180975" lvl="1" indent="-180975" defTabSz="703402" fontAlgn="base">
                <a:lnSpc>
                  <a:spcPts val="9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6633"/>
                </a:buClr>
                <a:buFont typeface="Wingdings" panose="05000000000000000000" pitchFamily="2" charset="2"/>
                <a:buChar char="§"/>
                <a:defRPr/>
              </a:pPr>
              <a:endParaRPr lang="en-GB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3" name="Gruppo 4">
              <a:extLst>
                <a:ext uri="{FF2B5EF4-FFF2-40B4-BE49-F238E27FC236}">
                  <a16:creationId xmlns:a16="http://schemas.microsoft.com/office/drawing/2014/main" id="{B4BF0842-FFE6-32C7-8785-1030D548BDD7}"/>
                </a:ext>
              </a:extLst>
            </p:cNvPr>
            <p:cNvGrpSpPr/>
            <p:nvPr/>
          </p:nvGrpSpPr>
          <p:grpSpPr>
            <a:xfrm>
              <a:off x="1876837" y="3573471"/>
              <a:ext cx="5832062" cy="792193"/>
              <a:chOff x="722133" y="3612966"/>
              <a:chExt cx="5857829" cy="792193"/>
            </a:xfrm>
          </p:grpSpPr>
          <p:grpSp>
            <p:nvGrpSpPr>
              <p:cNvPr id="324" name="Gruppo 3">
                <a:extLst>
                  <a:ext uri="{FF2B5EF4-FFF2-40B4-BE49-F238E27FC236}">
                    <a16:creationId xmlns:a16="http://schemas.microsoft.com/office/drawing/2014/main" id="{B3F5E594-833F-B4C6-1BB7-45DE848D790E}"/>
                  </a:ext>
                </a:extLst>
              </p:cNvPr>
              <p:cNvGrpSpPr/>
              <p:nvPr/>
            </p:nvGrpSpPr>
            <p:grpSpPr>
              <a:xfrm>
                <a:off x="722133" y="3612966"/>
                <a:ext cx="5857829" cy="792193"/>
                <a:chOff x="722133" y="3612966"/>
                <a:chExt cx="5857829" cy="792193"/>
              </a:xfrm>
            </p:grpSpPr>
            <p:sp>
              <p:nvSpPr>
                <p:cNvPr id="326" name="Triangolo isoscele 13">
                  <a:extLst>
                    <a:ext uri="{FF2B5EF4-FFF2-40B4-BE49-F238E27FC236}">
                      <a16:creationId xmlns:a16="http://schemas.microsoft.com/office/drawing/2014/main" id="{22B8CA0A-871E-8147-3D6C-E0C6CC7F03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6636" y="3673417"/>
                  <a:ext cx="2227698" cy="719582"/>
                </a:xfrm>
                <a:custGeom>
                  <a:avLst/>
                  <a:gdLst>
                    <a:gd name="connsiteX0" fmla="*/ 0 w 3845636"/>
                    <a:gd name="connsiteY0" fmla="*/ 3132236 h 3132236"/>
                    <a:gd name="connsiteX1" fmla="*/ 1922818 w 3845636"/>
                    <a:gd name="connsiteY1" fmla="*/ 0 h 3132236"/>
                    <a:gd name="connsiteX2" fmla="*/ 3845636 w 3845636"/>
                    <a:gd name="connsiteY2" fmla="*/ 3132236 h 3132236"/>
                    <a:gd name="connsiteX3" fmla="*/ 0 w 3845636"/>
                    <a:gd name="connsiteY3" fmla="*/ 3132236 h 3132236"/>
                    <a:gd name="connsiteX0" fmla="*/ 0 w 3845636"/>
                    <a:gd name="connsiteY0" fmla="*/ 778650 h 778650"/>
                    <a:gd name="connsiteX1" fmla="*/ 483632 w 3845636"/>
                    <a:gd name="connsiteY1" fmla="*/ 0 h 778650"/>
                    <a:gd name="connsiteX2" fmla="*/ 3845636 w 3845636"/>
                    <a:gd name="connsiteY2" fmla="*/ 778650 h 778650"/>
                    <a:gd name="connsiteX3" fmla="*/ 0 w 3845636"/>
                    <a:gd name="connsiteY3" fmla="*/ 778650 h 778650"/>
                    <a:gd name="connsiteX0" fmla="*/ 0 w 3845636"/>
                    <a:gd name="connsiteY0" fmla="*/ 780033 h 780033"/>
                    <a:gd name="connsiteX1" fmla="*/ 483632 w 3845636"/>
                    <a:gd name="connsiteY1" fmla="*/ 1383 h 780033"/>
                    <a:gd name="connsiteX2" fmla="*/ 487663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483632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21642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42874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42874 w 3845636"/>
                    <a:gd name="connsiteY1" fmla="*/ 1383 h 780033"/>
                    <a:gd name="connsiteX2" fmla="*/ 3206793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871473"/>
                    <a:gd name="connsiteX1" fmla="*/ 642874 w 3845636"/>
                    <a:gd name="connsiteY1" fmla="*/ 1383 h 871473"/>
                    <a:gd name="connsiteX2" fmla="*/ 3206793 w 3845636"/>
                    <a:gd name="connsiteY2" fmla="*/ 0 h 871473"/>
                    <a:gd name="connsiteX3" fmla="*/ 3845636 w 3845636"/>
                    <a:gd name="connsiteY3" fmla="*/ 780033 h 871473"/>
                    <a:gd name="connsiteX4" fmla="*/ 122085 w 3845636"/>
                    <a:gd name="connsiteY4" fmla="*/ 871473 h 871473"/>
                    <a:gd name="connsiteX0" fmla="*/ 0 w 3845636"/>
                    <a:gd name="connsiteY0" fmla="*/ 780033 h 780033"/>
                    <a:gd name="connsiteX1" fmla="*/ 642874 w 3845636"/>
                    <a:gd name="connsiteY1" fmla="*/ 1383 h 780033"/>
                    <a:gd name="connsiteX2" fmla="*/ 3206793 w 3845636"/>
                    <a:gd name="connsiteY2" fmla="*/ 0 h 780033"/>
                    <a:gd name="connsiteX3" fmla="*/ 3845636 w 3845636"/>
                    <a:gd name="connsiteY3" fmla="*/ 780033 h 780033"/>
                    <a:gd name="connsiteX0" fmla="*/ 17365 w 3224158"/>
                    <a:gd name="connsiteY0" fmla="*/ 780033 h 780033"/>
                    <a:gd name="connsiteX1" fmla="*/ 660239 w 3224158"/>
                    <a:gd name="connsiteY1" fmla="*/ 1383 h 780033"/>
                    <a:gd name="connsiteX2" fmla="*/ 3224158 w 3224158"/>
                    <a:gd name="connsiteY2" fmla="*/ 0 h 780033"/>
                    <a:gd name="connsiteX3" fmla="*/ 0 w 3224158"/>
                    <a:gd name="connsiteY3" fmla="*/ 780033 h 780033"/>
                    <a:gd name="connsiteX0" fmla="*/ 17365 w 3224158"/>
                    <a:gd name="connsiteY0" fmla="*/ 780033 h 780033"/>
                    <a:gd name="connsiteX1" fmla="*/ 660239 w 3224158"/>
                    <a:gd name="connsiteY1" fmla="*/ 1383 h 780033"/>
                    <a:gd name="connsiteX2" fmla="*/ 3224158 w 3224158"/>
                    <a:gd name="connsiteY2" fmla="*/ 0 h 780033"/>
                    <a:gd name="connsiteX3" fmla="*/ 0 w 3224158"/>
                    <a:gd name="connsiteY3" fmla="*/ 780033 h 780033"/>
                    <a:gd name="connsiteX4" fmla="*/ 17365 w 3224158"/>
                    <a:gd name="connsiteY4" fmla="*/ 780033 h 780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158" h="780033">
                      <a:moveTo>
                        <a:pt x="17365" y="780033"/>
                      </a:moveTo>
                      <a:lnTo>
                        <a:pt x="660239" y="1383"/>
                      </a:lnTo>
                      <a:lnTo>
                        <a:pt x="3224158" y="0"/>
                      </a:lnTo>
                      <a:lnTo>
                        <a:pt x="0" y="780033"/>
                      </a:lnTo>
                      <a:lnTo>
                        <a:pt x="17365" y="780033"/>
                      </a:lnTo>
                      <a:close/>
                    </a:path>
                  </a:pathLst>
                </a:custGeom>
                <a:solidFill>
                  <a:srgbClr val="9EC2CA"/>
                </a:solidFill>
                <a:ln w="76200" cap="rnd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7" name="Rettangolo 60">
                  <a:extLst>
                    <a:ext uri="{FF2B5EF4-FFF2-40B4-BE49-F238E27FC236}">
                      <a16:creationId xmlns:a16="http://schemas.microsoft.com/office/drawing/2014/main" id="{14643D7B-CF3E-B1A5-B997-CFA84F96FAF1}"/>
                    </a:ext>
                  </a:extLst>
                </p:cNvPr>
                <p:cNvSpPr/>
                <p:nvPr/>
              </p:nvSpPr>
              <p:spPr>
                <a:xfrm>
                  <a:off x="722133" y="3849000"/>
                  <a:ext cx="2526699" cy="2498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defTabSz="703402" fontAlgn="base"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FF0000"/>
                    </a:buClr>
                    <a:defRPr/>
                  </a:pPr>
                  <a:r>
                    <a:rPr lang="en-GB" alt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Monitoring and Control</a:t>
                  </a:r>
                </a:p>
              </p:txBody>
            </p:sp>
            <p:sp>
              <p:nvSpPr>
                <p:cNvPr id="328" name="Triangolo isoscele 13">
                  <a:extLst>
                    <a:ext uri="{FF2B5EF4-FFF2-40B4-BE49-F238E27FC236}">
                      <a16:creationId xmlns:a16="http://schemas.microsoft.com/office/drawing/2014/main" id="{9CBD2F10-7111-9D5F-1F71-5B506F37C5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99642" y="3612966"/>
                  <a:ext cx="2880320" cy="780033"/>
                </a:xfrm>
                <a:custGeom>
                  <a:avLst/>
                  <a:gdLst>
                    <a:gd name="connsiteX0" fmla="*/ 0 w 3845636"/>
                    <a:gd name="connsiteY0" fmla="*/ 3132236 h 3132236"/>
                    <a:gd name="connsiteX1" fmla="*/ 1922818 w 3845636"/>
                    <a:gd name="connsiteY1" fmla="*/ 0 h 3132236"/>
                    <a:gd name="connsiteX2" fmla="*/ 3845636 w 3845636"/>
                    <a:gd name="connsiteY2" fmla="*/ 3132236 h 3132236"/>
                    <a:gd name="connsiteX3" fmla="*/ 0 w 3845636"/>
                    <a:gd name="connsiteY3" fmla="*/ 3132236 h 3132236"/>
                    <a:gd name="connsiteX0" fmla="*/ 0 w 3845636"/>
                    <a:gd name="connsiteY0" fmla="*/ 778650 h 778650"/>
                    <a:gd name="connsiteX1" fmla="*/ 483632 w 3845636"/>
                    <a:gd name="connsiteY1" fmla="*/ 0 h 778650"/>
                    <a:gd name="connsiteX2" fmla="*/ 3845636 w 3845636"/>
                    <a:gd name="connsiteY2" fmla="*/ 778650 h 778650"/>
                    <a:gd name="connsiteX3" fmla="*/ 0 w 3845636"/>
                    <a:gd name="connsiteY3" fmla="*/ 778650 h 778650"/>
                    <a:gd name="connsiteX0" fmla="*/ 0 w 3845636"/>
                    <a:gd name="connsiteY0" fmla="*/ 780033 h 780033"/>
                    <a:gd name="connsiteX1" fmla="*/ 483632 w 3845636"/>
                    <a:gd name="connsiteY1" fmla="*/ 1383 h 780033"/>
                    <a:gd name="connsiteX2" fmla="*/ 487663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483632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21642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42874 w 3845636"/>
                    <a:gd name="connsiteY1" fmla="*/ 1383 h 780033"/>
                    <a:gd name="connsiteX2" fmla="*/ 3366035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642874 w 3845636"/>
                    <a:gd name="connsiteY1" fmla="*/ 1383 h 780033"/>
                    <a:gd name="connsiteX2" fmla="*/ 3206793 w 3845636"/>
                    <a:gd name="connsiteY2" fmla="*/ 0 h 780033"/>
                    <a:gd name="connsiteX3" fmla="*/ 3845636 w 3845636"/>
                    <a:gd name="connsiteY3" fmla="*/ 780033 h 780033"/>
                    <a:gd name="connsiteX4" fmla="*/ 0 w 3845636"/>
                    <a:gd name="connsiteY4" fmla="*/ 780033 h 780033"/>
                    <a:gd name="connsiteX0" fmla="*/ 0 w 3845636"/>
                    <a:gd name="connsiteY0" fmla="*/ 780033 h 780033"/>
                    <a:gd name="connsiteX1" fmla="*/ 3206793 w 3845636"/>
                    <a:gd name="connsiteY1" fmla="*/ 0 h 780033"/>
                    <a:gd name="connsiteX2" fmla="*/ 3845636 w 3845636"/>
                    <a:gd name="connsiteY2" fmla="*/ 780033 h 780033"/>
                    <a:gd name="connsiteX3" fmla="*/ 0 w 3845636"/>
                    <a:gd name="connsiteY3" fmla="*/ 780033 h 780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5636" h="780033">
                      <a:moveTo>
                        <a:pt x="0" y="780033"/>
                      </a:moveTo>
                      <a:lnTo>
                        <a:pt x="3206793" y="0"/>
                      </a:lnTo>
                      <a:lnTo>
                        <a:pt x="3845636" y="780033"/>
                      </a:lnTo>
                      <a:lnTo>
                        <a:pt x="0" y="780033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76200" cap="rnd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Rettangolo 58">
                  <a:extLst>
                    <a:ext uri="{FF2B5EF4-FFF2-40B4-BE49-F238E27FC236}">
                      <a16:creationId xmlns:a16="http://schemas.microsoft.com/office/drawing/2014/main" id="{E24A689E-8776-BEF5-4B59-7E43D7475C03}"/>
                    </a:ext>
                  </a:extLst>
                </p:cNvPr>
                <p:cNvSpPr/>
                <p:nvPr/>
              </p:nvSpPr>
              <p:spPr>
                <a:xfrm>
                  <a:off x="5222694" y="4038341"/>
                  <a:ext cx="1321335" cy="2498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 defTabSz="703402" fontAlgn="base"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FF0000"/>
                    </a:buClr>
                    <a:defRPr/>
                  </a:pPr>
                  <a:r>
                    <a:rPr lang="en-GB" altLang="en-US" sz="16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Edge Unit</a:t>
                  </a:r>
                </a:p>
              </p:txBody>
            </p:sp>
            <p:cxnSp>
              <p:nvCxnSpPr>
                <p:cNvPr id="330" name="Connettore 1 61">
                  <a:extLst>
                    <a:ext uri="{FF2B5EF4-FFF2-40B4-BE49-F238E27FC236}">
                      <a16:creationId xmlns:a16="http://schemas.microsoft.com/office/drawing/2014/main" id="{57433F37-54EA-F812-D12E-4C7F04E306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1944" y="4405159"/>
                  <a:ext cx="2106663" cy="0"/>
                </a:xfrm>
                <a:prstGeom prst="line">
                  <a:avLst/>
                </a:prstGeom>
                <a:ln w="57150" cap="rnd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5" name="Rettangolo 42">
                <a:extLst>
                  <a:ext uri="{FF2B5EF4-FFF2-40B4-BE49-F238E27FC236}">
                    <a16:creationId xmlns:a16="http://schemas.microsoft.com/office/drawing/2014/main" id="{B8C80A52-5666-04C0-6DB7-0DF22CFAC500}"/>
                  </a:ext>
                </a:extLst>
              </p:cNvPr>
              <p:cNvSpPr/>
              <p:nvPr/>
            </p:nvSpPr>
            <p:spPr>
              <a:xfrm>
                <a:off x="4000570" y="3712370"/>
                <a:ext cx="1321335" cy="249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Edge Unit</a:t>
                </a:r>
              </a:p>
            </p:txBody>
          </p:sp>
        </p:grpSp>
        <p:grpSp>
          <p:nvGrpSpPr>
            <p:cNvPr id="331" name="Gruppo 2">
              <a:extLst>
                <a:ext uri="{FF2B5EF4-FFF2-40B4-BE49-F238E27FC236}">
                  <a16:creationId xmlns:a16="http://schemas.microsoft.com/office/drawing/2014/main" id="{60094341-D988-1248-A47C-15B4261B53E3}"/>
                </a:ext>
              </a:extLst>
            </p:cNvPr>
            <p:cNvGrpSpPr/>
            <p:nvPr/>
          </p:nvGrpSpPr>
          <p:grpSpPr>
            <a:xfrm>
              <a:off x="1874685" y="2837949"/>
              <a:ext cx="5379328" cy="780033"/>
              <a:chOff x="719631" y="2837949"/>
              <a:chExt cx="5379328" cy="780033"/>
            </a:xfrm>
          </p:grpSpPr>
          <p:sp>
            <p:nvSpPr>
              <p:cNvPr id="332" name="Triangolo isoscele 13">
                <a:extLst>
                  <a:ext uri="{FF2B5EF4-FFF2-40B4-BE49-F238E27FC236}">
                    <a16:creationId xmlns:a16="http://schemas.microsoft.com/office/drawing/2014/main" id="{B1C3B2D8-D6C7-33D1-A7DA-00A5BEF62B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80747" y="2837949"/>
                <a:ext cx="1918212" cy="780033"/>
              </a:xfrm>
              <a:custGeom>
                <a:avLst/>
                <a:gdLst>
                  <a:gd name="connsiteX0" fmla="*/ 0 w 3845636"/>
                  <a:gd name="connsiteY0" fmla="*/ 3132236 h 3132236"/>
                  <a:gd name="connsiteX1" fmla="*/ 1922818 w 3845636"/>
                  <a:gd name="connsiteY1" fmla="*/ 0 h 3132236"/>
                  <a:gd name="connsiteX2" fmla="*/ 3845636 w 3845636"/>
                  <a:gd name="connsiteY2" fmla="*/ 3132236 h 3132236"/>
                  <a:gd name="connsiteX3" fmla="*/ 0 w 3845636"/>
                  <a:gd name="connsiteY3" fmla="*/ 3132236 h 3132236"/>
                  <a:gd name="connsiteX0" fmla="*/ 0 w 3845636"/>
                  <a:gd name="connsiteY0" fmla="*/ 778650 h 778650"/>
                  <a:gd name="connsiteX1" fmla="*/ 483632 w 3845636"/>
                  <a:gd name="connsiteY1" fmla="*/ 0 h 778650"/>
                  <a:gd name="connsiteX2" fmla="*/ 3845636 w 3845636"/>
                  <a:gd name="connsiteY2" fmla="*/ 778650 h 778650"/>
                  <a:gd name="connsiteX3" fmla="*/ 0 w 3845636"/>
                  <a:gd name="connsiteY3" fmla="*/ 778650 h 778650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487663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483632 w 3845636"/>
                  <a:gd name="connsiteY1" fmla="*/ 1383 h 780033"/>
                  <a:gd name="connsiteX2" fmla="*/ 3366035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621642 w 3845636"/>
                  <a:gd name="connsiteY1" fmla="*/ 1383 h 780033"/>
                  <a:gd name="connsiteX2" fmla="*/ 3366035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642874 w 3845636"/>
                  <a:gd name="connsiteY1" fmla="*/ 1383 h 780033"/>
                  <a:gd name="connsiteX2" fmla="*/ 3366035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845636"/>
                  <a:gd name="connsiteY0" fmla="*/ 780033 h 780033"/>
                  <a:gd name="connsiteX1" fmla="*/ 642874 w 3845636"/>
                  <a:gd name="connsiteY1" fmla="*/ 1383 h 780033"/>
                  <a:gd name="connsiteX2" fmla="*/ 3206793 w 3845636"/>
                  <a:gd name="connsiteY2" fmla="*/ 0 h 780033"/>
                  <a:gd name="connsiteX3" fmla="*/ 3845636 w 3845636"/>
                  <a:gd name="connsiteY3" fmla="*/ 780033 h 780033"/>
                  <a:gd name="connsiteX4" fmla="*/ 0 w 3845636"/>
                  <a:gd name="connsiteY4" fmla="*/ 780033 h 780033"/>
                  <a:gd name="connsiteX0" fmla="*/ 0 w 3206793"/>
                  <a:gd name="connsiteY0" fmla="*/ 780033 h 780033"/>
                  <a:gd name="connsiteX1" fmla="*/ 642874 w 3206793"/>
                  <a:gd name="connsiteY1" fmla="*/ 1383 h 780033"/>
                  <a:gd name="connsiteX2" fmla="*/ 3206793 w 3206793"/>
                  <a:gd name="connsiteY2" fmla="*/ 0 h 780033"/>
                  <a:gd name="connsiteX3" fmla="*/ 2550470 w 3206793"/>
                  <a:gd name="connsiteY3" fmla="*/ 780033 h 780033"/>
                  <a:gd name="connsiteX4" fmla="*/ 0 w 3206793"/>
                  <a:gd name="connsiteY4" fmla="*/ 780033 h 780033"/>
                  <a:gd name="connsiteX0" fmla="*/ 0 w 2550471"/>
                  <a:gd name="connsiteY0" fmla="*/ 780033 h 780033"/>
                  <a:gd name="connsiteX1" fmla="*/ 642874 w 2550471"/>
                  <a:gd name="connsiteY1" fmla="*/ 1383 h 780033"/>
                  <a:gd name="connsiteX2" fmla="*/ 1911627 w 2550471"/>
                  <a:gd name="connsiteY2" fmla="*/ 0 h 780033"/>
                  <a:gd name="connsiteX3" fmla="*/ 2550470 w 2550471"/>
                  <a:gd name="connsiteY3" fmla="*/ 780033 h 780033"/>
                  <a:gd name="connsiteX4" fmla="*/ 0 w 2550471"/>
                  <a:gd name="connsiteY4" fmla="*/ 780033 h 780033"/>
                  <a:gd name="connsiteX0" fmla="*/ 0 w 2561085"/>
                  <a:gd name="connsiteY0" fmla="*/ 780033 h 780033"/>
                  <a:gd name="connsiteX1" fmla="*/ 642874 w 2561085"/>
                  <a:gd name="connsiteY1" fmla="*/ 1383 h 780033"/>
                  <a:gd name="connsiteX2" fmla="*/ 1911627 w 2561085"/>
                  <a:gd name="connsiteY2" fmla="*/ 0 h 780033"/>
                  <a:gd name="connsiteX3" fmla="*/ 2561085 w 2561085"/>
                  <a:gd name="connsiteY3" fmla="*/ 780033 h 780033"/>
                  <a:gd name="connsiteX4" fmla="*/ 0 w 2561085"/>
                  <a:gd name="connsiteY4" fmla="*/ 780033 h 78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61085" h="780033">
                    <a:moveTo>
                      <a:pt x="0" y="780033"/>
                    </a:moveTo>
                    <a:lnTo>
                      <a:pt x="642874" y="1383"/>
                    </a:lnTo>
                    <a:lnTo>
                      <a:pt x="1911627" y="0"/>
                    </a:lnTo>
                    <a:lnTo>
                      <a:pt x="2561085" y="780033"/>
                    </a:lnTo>
                    <a:lnTo>
                      <a:pt x="0" y="780033"/>
                    </a:lnTo>
                    <a:close/>
                  </a:path>
                </a:pathLst>
              </a:custGeom>
              <a:solidFill>
                <a:schemeClr val="bg1"/>
              </a:solidFill>
              <a:ln w="76200" cap="rnd">
                <a:solidFill>
                  <a:srgbClr val="606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Rettangolo 65">
                <a:extLst>
                  <a:ext uri="{FF2B5EF4-FFF2-40B4-BE49-F238E27FC236}">
                    <a16:creationId xmlns:a16="http://schemas.microsoft.com/office/drawing/2014/main" id="{92FBFAAC-66D2-A264-52E5-75BB059809D0}"/>
                  </a:ext>
                </a:extLst>
              </p:cNvPr>
              <p:cNvSpPr/>
              <p:nvPr/>
            </p:nvSpPr>
            <p:spPr>
              <a:xfrm>
                <a:off x="719631" y="2928472"/>
                <a:ext cx="3446752" cy="431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Flexible Cloud: VPN</a:t>
                </a:r>
                <a:r>
                  <a:rPr lang="en-GB" altLang="en-US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access for multitenant </a:t>
                </a:r>
                <a:r>
                  <a:rPr lang="en-GB" altLang="en-US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remot</a:t>
                </a:r>
                <a:r>
                  <a:rPr lang="en-GB" alt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e control</a:t>
                </a:r>
              </a:p>
            </p:txBody>
          </p:sp>
          <p:sp>
            <p:nvSpPr>
              <p:cNvPr id="334" name="Rettangolo 62">
                <a:extLst>
                  <a:ext uri="{FF2B5EF4-FFF2-40B4-BE49-F238E27FC236}">
                    <a16:creationId xmlns:a16="http://schemas.microsoft.com/office/drawing/2014/main" id="{EDD43E7D-5F0D-0924-BDB3-02397C1E8D4B}"/>
                  </a:ext>
                </a:extLst>
              </p:cNvPr>
              <p:cNvSpPr/>
              <p:nvPr/>
            </p:nvSpPr>
            <p:spPr>
              <a:xfrm>
                <a:off x="4465464" y="2906012"/>
                <a:ext cx="1356924" cy="249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endParaRPr lang="en-GB" sz="16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5" name="Connettore 1 58">
                <a:extLst>
                  <a:ext uri="{FF2B5EF4-FFF2-40B4-BE49-F238E27FC236}">
                    <a16:creationId xmlns:a16="http://schemas.microsoft.com/office/drawing/2014/main" id="{C2A40333-AE7B-64F0-60CC-A45CBE136184}"/>
                  </a:ext>
                </a:extLst>
              </p:cNvPr>
              <p:cNvCxnSpPr>
                <a:cxnSpLocks/>
                <a:endCxn id="332" idx="0"/>
              </p:cNvCxnSpPr>
              <p:nvPr/>
            </p:nvCxnSpPr>
            <p:spPr>
              <a:xfrm>
                <a:off x="1469034" y="3613627"/>
                <a:ext cx="2711713" cy="4355"/>
              </a:xfrm>
              <a:prstGeom prst="line">
                <a:avLst/>
              </a:prstGeom>
              <a:ln w="57150" cap="rnd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Gruppo 73">
              <a:extLst>
                <a:ext uri="{FF2B5EF4-FFF2-40B4-BE49-F238E27FC236}">
                  <a16:creationId xmlns:a16="http://schemas.microsoft.com/office/drawing/2014/main" id="{B568F6AD-B8A4-161A-391C-53030C6BC030}"/>
                </a:ext>
              </a:extLst>
            </p:cNvPr>
            <p:cNvGrpSpPr/>
            <p:nvPr/>
          </p:nvGrpSpPr>
          <p:grpSpPr>
            <a:xfrm>
              <a:off x="1880611" y="1848279"/>
              <a:ext cx="7038851" cy="988808"/>
              <a:chOff x="978627" y="2315754"/>
              <a:chExt cx="7038851" cy="794751"/>
            </a:xfrm>
          </p:grpSpPr>
          <p:grpSp>
            <p:nvGrpSpPr>
              <p:cNvPr id="337" name="Gruppo 74">
                <a:extLst>
                  <a:ext uri="{FF2B5EF4-FFF2-40B4-BE49-F238E27FC236}">
                    <a16:creationId xmlns:a16="http://schemas.microsoft.com/office/drawing/2014/main" id="{7D43393E-57D2-C122-BA94-BBF99ED6B44F}"/>
                  </a:ext>
                </a:extLst>
              </p:cNvPr>
              <p:cNvGrpSpPr/>
              <p:nvPr/>
            </p:nvGrpSpPr>
            <p:grpSpPr>
              <a:xfrm>
                <a:off x="978627" y="2315754"/>
                <a:ext cx="7038851" cy="794751"/>
                <a:chOff x="978627" y="2315754"/>
                <a:chExt cx="7038851" cy="794751"/>
              </a:xfrm>
            </p:grpSpPr>
            <p:sp>
              <p:nvSpPr>
                <p:cNvPr id="340" name="Triangolo isoscele 24">
                  <a:extLst>
                    <a:ext uri="{FF2B5EF4-FFF2-40B4-BE49-F238E27FC236}">
                      <a16:creationId xmlns:a16="http://schemas.microsoft.com/office/drawing/2014/main" id="{78FD2141-02EE-A485-F371-73DE3DCBAC73}"/>
                    </a:ext>
                  </a:extLst>
                </p:cNvPr>
                <p:cNvSpPr/>
                <p:nvPr/>
              </p:nvSpPr>
              <p:spPr>
                <a:xfrm>
                  <a:off x="4942208" y="2315754"/>
                  <a:ext cx="3075270" cy="793155"/>
                </a:xfrm>
                <a:custGeom>
                  <a:avLst/>
                  <a:gdLst>
                    <a:gd name="connsiteX0" fmla="*/ 0 w 4379173"/>
                    <a:gd name="connsiteY0" fmla="*/ 793155 h 793155"/>
                    <a:gd name="connsiteX1" fmla="*/ 2189587 w 4379173"/>
                    <a:gd name="connsiteY1" fmla="*/ 0 h 793155"/>
                    <a:gd name="connsiteX2" fmla="*/ 4379173 w 4379173"/>
                    <a:gd name="connsiteY2" fmla="*/ 793155 h 793155"/>
                    <a:gd name="connsiteX3" fmla="*/ 0 w 4379173"/>
                    <a:gd name="connsiteY3" fmla="*/ 793155 h 793155"/>
                    <a:gd name="connsiteX0" fmla="*/ 0 w 4379173"/>
                    <a:gd name="connsiteY0" fmla="*/ 793155 h 793155"/>
                    <a:gd name="connsiteX1" fmla="*/ 470515 w 4379173"/>
                    <a:gd name="connsiteY1" fmla="*/ 0 h 793155"/>
                    <a:gd name="connsiteX2" fmla="*/ 4379173 w 4379173"/>
                    <a:gd name="connsiteY2" fmla="*/ 793155 h 793155"/>
                    <a:gd name="connsiteX3" fmla="*/ 0 w 4379173"/>
                    <a:gd name="connsiteY3" fmla="*/ 793155 h 793155"/>
                    <a:gd name="connsiteX0" fmla="*/ 0 w 4379173"/>
                    <a:gd name="connsiteY0" fmla="*/ 793155 h 793155"/>
                    <a:gd name="connsiteX1" fmla="*/ 470515 w 4379173"/>
                    <a:gd name="connsiteY1" fmla="*/ 0 h 793155"/>
                    <a:gd name="connsiteX2" fmla="*/ 2776344 w 4379173"/>
                    <a:gd name="connsiteY2" fmla="*/ 488406 h 793155"/>
                    <a:gd name="connsiteX3" fmla="*/ 4379173 w 4379173"/>
                    <a:gd name="connsiteY3" fmla="*/ 793155 h 793155"/>
                    <a:gd name="connsiteX4" fmla="*/ 0 w 4379173"/>
                    <a:gd name="connsiteY4" fmla="*/ 793155 h 793155"/>
                    <a:gd name="connsiteX0" fmla="*/ 0 w 4379173"/>
                    <a:gd name="connsiteY0" fmla="*/ 793155 h 793155"/>
                    <a:gd name="connsiteX1" fmla="*/ 470515 w 4379173"/>
                    <a:gd name="connsiteY1" fmla="*/ 0 h 793155"/>
                    <a:gd name="connsiteX2" fmla="*/ 4349112 w 4379173"/>
                    <a:gd name="connsiteY2" fmla="*/ 25110 h 793155"/>
                    <a:gd name="connsiteX3" fmla="*/ 4379173 w 4379173"/>
                    <a:gd name="connsiteY3" fmla="*/ 793155 h 793155"/>
                    <a:gd name="connsiteX4" fmla="*/ 0 w 4379173"/>
                    <a:gd name="connsiteY4" fmla="*/ 793155 h 793155"/>
                    <a:gd name="connsiteX0" fmla="*/ 0 w 4366981"/>
                    <a:gd name="connsiteY0" fmla="*/ 793155 h 793155"/>
                    <a:gd name="connsiteX1" fmla="*/ 470515 w 4366981"/>
                    <a:gd name="connsiteY1" fmla="*/ 0 h 793155"/>
                    <a:gd name="connsiteX2" fmla="*/ 4349112 w 4366981"/>
                    <a:gd name="connsiteY2" fmla="*/ 25110 h 793155"/>
                    <a:gd name="connsiteX3" fmla="*/ 4366981 w 4366981"/>
                    <a:gd name="connsiteY3" fmla="*/ 793155 h 793155"/>
                    <a:gd name="connsiteX4" fmla="*/ 0 w 4366981"/>
                    <a:gd name="connsiteY4" fmla="*/ 793155 h 793155"/>
                    <a:gd name="connsiteX0" fmla="*/ 0 w 4349112"/>
                    <a:gd name="connsiteY0" fmla="*/ 793155 h 793155"/>
                    <a:gd name="connsiteX1" fmla="*/ 470515 w 4349112"/>
                    <a:gd name="connsiteY1" fmla="*/ 0 h 793155"/>
                    <a:gd name="connsiteX2" fmla="*/ 4349112 w 4349112"/>
                    <a:gd name="connsiteY2" fmla="*/ 25110 h 793155"/>
                    <a:gd name="connsiteX3" fmla="*/ 2952709 w 4349112"/>
                    <a:gd name="connsiteY3" fmla="*/ 793155 h 793155"/>
                    <a:gd name="connsiteX4" fmla="*/ 0 w 4349112"/>
                    <a:gd name="connsiteY4" fmla="*/ 793155 h 793155"/>
                    <a:gd name="connsiteX0" fmla="*/ 0 w 2952709"/>
                    <a:gd name="connsiteY0" fmla="*/ 793155 h 793155"/>
                    <a:gd name="connsiteX1" fmla="*/ 470515 w 2952709"/>
                    <a:gd name="connsiteY1" fmla="*/ 0 h 793155"/>
                    <a:gd name="connsiteX2" fmla="*/ 2934840 w 2952709"/>
                    <a:gd name="connsiteY2" fmla="*/ 726 h 793155"/>
                    <a:gd name="connsiteX3" fmla="*/ 2952709 w 2952709"/>
                    <a:gd name="connsiteY3" fmla="*/ 793155 h 793155"/>
                    <a:gd name="connsiteX4" fmla="*/ 0 w 2952709"/>
                    <a:gd name="connsiteY4" fmla="*/ 793155 h 793155"/>
                    <a:gd name="connsiteX0" fmla="*/ 0 w 2927309"/>
                    <a:gd name="connsiteY0" fmla="*/ 793155 h 793155"/>
                    <a:gd name="connsiteX1" fmla="*/ 445115 w 2927309"/>
                    <a:gd name="connsiteY1" fmla="*/ 0 h 793155"/>
                    <a:gd name="connsiteX2" fmla="*/ 2909440 w 2927309"/>
                    <a:gd name="connsiteY2" fmla="*/ 726 h 793155"/>
                    <a:gd name="connsiteX3" fmla="*/ 2927309 w 2927309"/>
                    <a:gd name="connsiteY3" fmla="*/ 793155 h 793155"/>
                    <a:gd name="connsiteX4" fmla="*/ 0 w 2927309"/>
                    <a:gd name="connsiteY4" fmla="*/ 793155 h 793155"/>
                    <a:gd name="connsiteX0" fmla="*/ 0 w 2928490"/>
                    <a:gd name="connsiteY0" fmla="*/ 793155 h 793155"/>
                    <a:gd name="connsiteX1" fmla="*/ 445115 w 2928490"/>
                    <a:gd name="connsiteY1" fmla="*/ 0 h 793155"/>
                    <a:gd name="connsiteX2" fmla="*/ 2928490 w 2928490"/>
                    <a:gd name="connsiteY2" fmla="*/ 726 h 793155"/>
                    <a:gd name="connsiteX3" fmla="*/ 2927309 w 2928490"/>
                    <a:gd name="connsiteY3" fmla="*/ 793155 h 793155"/>
                    <a:gd name="connsiteX4" fmla="*/ 0 w 2928490"/>
                    <a:gd name="connsiteY4" fmla="*/ 793155 h 79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8490" h="793155">
                      <a:moveTo>
                        <a:pt x="0" y="793155"/>
                      </a:moveTo>
                      <a:lnTo>
                        <a:pt x="445115" y="0"/>
                      </a:lnTo>
                      <a:lnTo>
                        <a:pt x="2928490" y="726"/>
                      </a:lnTo>
                      <a:cubicBezTo>
                        <a:pt x="2928096" y="264869"/>
                        <a:pt x="2927703" y="529012"/>
                        <a:pt x="2927309" y="793155"/>
                      </a:cubicBezTo>
                      <a:lnTo>
                        <a:pt x="0" y="7931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>
                    <a:solidFill>
                      <a:srgbClr val="808080"/>
                    </a:solidFill>
                    <a:highlight>
                      <a:srgbClr val="800080"/>
                    </a:highligh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41" name="Gruppo 78">
                  <a:extLst>
                    <a:ext uri="{FF2B5EF4-FFF2-40B4-BE49-F238E27FC236}">
                      <a16:creationId xmlns:a16="http://schemas.microsoft.com/office/drawing/2014/main" id="{F5010176-20C7-141A-682C-CBAFC7923B31}"/>
                    </a:ext>
                  </a:extLst>
                </p:cNvPr>
                <p:cNvGrpSpPr/>
                <p:nvPr/>
              </p:nvGrpSpPr>
              <p:grpSpPr>
                <a:xfrm>
                  <a:off x="4899417" y="2325576"/>
                  <a:ext cx="976459" cy="784929"/>
                  <a:chOff x="4592959" y="2325576"/>
                  <a:chExt cx="936104" cy="784929"/>
                </a:xfrm>
              </p:grpSpPr>
              <p:sp>
                <p:nvSpPr>
                  <p:cNvPr id="343" name="Triangolo isoscele 16">
                    <a:extLst>
                      <a:ext uri="{FF2B5EF4-FFF2-40B4-BE49-F238E27FC236}">
                        <a16:creationId xmlns:a16="http://schemas.microsoft.com/office/drawing/2014/main" id="{0F1404CC-11B2-78F5-C065-F0311EC511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592959" y="2325576"/>
                    <a:ext cx="936104" cy="784929"/>
                  </a:xfrm>
                  <a:custGeom>
                    <a:avLst/>
                    <a:gdLst>
                      <a:gd name="connsiteX0" fmla="*/ 0 w 936104"/>
                      <a:gd name="connsiteY0" fmla="*/ 562292 h 562292"/>
                      <a:gd name="connsiteX1" fmla="*/ 468052 w 936104"/>
                      <a:gd name="connsiteY1" fmla="*/ 0 h 562292"/>
                      <a:gd name="connsiteX2" fmla="*/ 936104 w 936104"/>
                      <a:gd name="connsiteY2" fmla="*/ 562292 h 562292"/>
                      <a:gd name="connsiteX3" fmla="*/ 0 w 936104"/>
                      <a:gd name="connsiteY3" fmla="*/ 562292 h 562292"/>
                      <a:gd name="connsiteX0" fmla="*/ 0 w 936104"/>
                      <a:gd name="connsiteY0" fmla="*/ 784929 h 784929"/>
                      <a:gd name="connsiteX1" fmla="*/ 468052 w 936104"/>
                      <a:gd name="connsiteY1" fmla="*/ 0 h 784929"/>
                      <a:gd name="connsiteX2" fmla="*/ 936104 w 936104"/>
                      <a:gd name="connsiteY2" fmla="*/ 784929 h 784929"/>
                      <a:gd name="connsiteX3" fmla="*/ 0 w 936104"/>
                      <a:gd name="connsiteY3" fmla="*/ 784929 h 784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104" h="784929">
                        <a:moveTo>
                          <a:pt x="0" y="784929"/>
                        </a:moveTo>
                        <a:lnTo>
                          <a:pt x="468052" y="0"/>
                        </a:lnTo>
                        <a:lnTo>
                          <a:pt x="936104" y="784929"/>
                        </a:lnTo>
                        <a:lnTo>
                          <a:pt x="0" y="784929"/>
                        </a:lnTo>
                        <a:close/>
                      </a:path>
                    </a:pathLst>
                  </a:custGeom>
                  <a:solidFill>
                    <a:srgbClr val="0295B8"/>
                  </a:solidFill>
                  <a:ln w="76200" cap="rnd">
                    <a:solidFill>
                      <a:srgbClr val="606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>
                      <a:solidFill>
                        <a:srgbClr val="80808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4" name="Rettangolo 81">
                    <a:extLst>
                      <a:ext uri="{FF2B5EF4-FFF2-40B4-BE49-F238E27FC236}">
                        <a16:creationId xmlns:a16="http://schemas.microsoft.com/office/drawing/2014/main" id="{7DAFFB56-71F5-2B23-24AD-B559C757BAE3}"/>
                      </a:ext>
                    </a:extLst>
                  </p:cNvPr>
                  <p:cNvSpPr/>
                  <p:nvPr/>
                </p:nvSpPr>
                <p:spPr>
                  <a:xfrm>
                    <a:off x="4749008" y="2730406"/>
                    <a:ext cx="648072" cy="18259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lvl="1" algn="ctr" defTabSz="703402" fontAlgn="base">
                      <a:spcBef>
                        <a:spcPct val="5000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defRPr/>
                    </a:pPr>
                    <a:r>
                      <a:rPr lang="en-GB" altLang="en-US" sz="140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SaaS</a:t>
                    </a:r>
                  </a:p>
                </p:txBody>
              </p:sp>
            </p:grpSp>
            <p:sp>
              <p:nvSpPr>
                <p:cNvPr id="342" name="Rettangolo 79">
                  <a:extLst>
                    <a:ext uri="{FF2B5EF4-FFF2-40B4-BE49-F238E27FC236}">
                      <a16:creationId xmlns:a16="http://schemas.microsoft.com/office/drawing/2014/main" id="{3F4B4ECF-93FF-890A-9982-6B4BB8D6F4CD}"/>
                    </a:ext>
                  </a:extLst>
                </p:cNvPr>
                <p:cNvSpPr/>
                <p:nvPr/>
              </p:nvSpPr>
              <p:spPr>
                <a:xfrm>
                  <a:off x="978627" y="2448466"/>
                  <a:ext cx="2920714" cy="3469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defTabSz="703402" fontAlgn="base">
                    <a:spcBef>
                      <a:spcPct val="50000"/>
                    </a:spcBef>
                    <a:spcAft>
                      <a:spcPct val="0"/>
                    </a:spcAft>
                    <a:buClr>
                      <a:srgbClr val="FF0000"/>
                    </a:buClr>
                    <a:defRPr/>
                  </a:pPr>
                  <a:r>
                    <a:rPr lang="en-GB" alt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Energy Performance management: ISO50001</a:t>
                  </a:r>
                </a:p>
              </p:txBody>
            </p:sp>
          </p:grpSp>
          <p:sp>
            <p:nvSpPr>
              <p:cNvPr id="338" name="Rettangolo 75">
                <a:extLst>
                  <a:ext uri="{FF2B5EF4-FFF2-40B4-BE49-F238E27FC236}">
                    <a16:creationId xmlns:a16="http://schemas.microsoft.com/office/drawing/2014/main" id="{91E2984C-BB57-2255-A8A6-09F6FDE949CA}"/>
                  </a:ext>
                </a:extLst>
              </p:cNvPr>
              <p:cNvSpPr/>
              <p:nvPr/>
            </p:nvSpPr>
            <p:spPr>
              <a:xfrm>
                <a:off x="5860922" y="2547832"/>
                <a:ext cx="2008316" cy="200849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lvl="1" defTabSz="703402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006633"/>
                  </a:buClr>
                  <a:defRPr/>
                </a:pPr>
                <a:r>
                  <a:rPr lang="en-GB" altLang="en-US" sz="1600">
                    <a:solidFill>
                      <a:srgbClr val="808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 Integrator</a:t>
                </a: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9" name="Connettore 1 54">
                <a:extLst>
                  <a:ext uri="{FF2B5EF4-FFF2-40B4-BE49-F238E27FC236}">
                    <a16:creationId xmlns:a16="http://schemas.microsoft.com/office/drawing/2014/main" id="{886A84DE-26F2-8B80-7A42-9AA598EA8982}"/>
                  </a:ext>
                </a:extLst>
              </p:cNvPr>
              <p:cNvCxnSpPr>
                <a:cxnSpLocks/>
                <a:endCxn id="343" idx="0"/>
              </p:cNvCxnSpPr>
              <p:nvPr/>
            </p:nvCxnSpPr>
            <p:spPr>
              <a:xfrm>
                <a:off x="1722103" y="3094406"/>
                <a:ext cx="3177314" cy="16099"/>
              </a:xfrm>
              <a:prstGeom prst="line">
                <a:avLst/>
              </a:prstGeom>
              <a:ln w="57150" cap="rnd">
                <a:solidFill>
                  <a:srgbClr val="606060"/>
                </a:solidFill>
                <a:prstDash val="sysDot"/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5" name="Elemento grafico 7">
              <a:extLst>
                <a:ext uri="{FF2B5EF4-FFF2-40B4-BE49-F238E27FC236}">
                  <a16:creationId xmlns:a16="http://schemas.microsoft.com/office/drawing/2014/main" id="{E176033B-0F7E-90AE-51FE-59F2D820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13394" y="3008351"/>
              <a:ext cx="1082378" cy="49754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73E1A7B-E1B1-D5D0-F392-72088C0E5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MAIA Cloud?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rentesi graffa chiusa 72">
            <a:extLst>
              <a:ext uri="{FF2B5EF4-FFF2-40B4-BE49-F238E27FC236}">
                <a16:creationId xmlns:a16="http://schemas.microsoft.com/office/drawing/2014/main" id="{823098FD-0524-4967-A6F2-EC404B56E8D7}"/>
              </a:ext>
            </a:extLst>
          </p:cNvPr>
          <p:cNvSpPr/>
          <p:nvPr/>
        </p:nvSpPr>
        <p:spPr>
          <a:xfrm>
            <a:off x="11250438" y="2883652"/>
            <a:ext cx="272867" cy="3021175"/>
          </a:xfrm>
          <a:prstGeom prst="rightBrace">
            <a:avLst>
              <a:gd name="adj1" fmla="val 8333"/>
              <a:gd name="adj2" fmla="val 50523"/>
            </a:avLst>
          </a:prstGeom>
          <a:noFill/>
          <a:ln w="5715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" name="Picture 205" descr="A red triangle with black background&#10;&#10;Description automatically generated">
            <a:extLst>
              <a:ext uri="{FF2B5EF4-FFF2-40B4-BE49-F238E27FC236}">
                <a16:creationId xmlns:a16="http://schemas.microsoft.com/office/drawing/2014/main" id="{4B341092-A855-D8B3-6C5E-8EDF35E18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531" y="4168858"/>
            <a:ext cx="504687" cy="5061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B1C31D-F566-BBF8-8924-3C3E10444757}"/>
              </a:ext>
            </a:extLst>
          </p:cNvPr>
          <p:cNvGrpSpPr/>
          <p:nvPr/>
        </p:nvGrpSpPr>
        <p:grpSpPr>
          <a:xfrm>
            <a:off x="183623" y="1366677"/>
            <a:ext cx="4773526" cy="4570123"/>
            <a:chOff x="588863" y="1255594"/>
            <a:chExt cx="5006719" cy="4549072"/>
          </a:xfrm>
        </p:grpSpPr>
        <p:grpSp>
          <p:nvGrpSpPr>
            <p:cNvPr id="5" name="Gruppo 360">
              <a:extLst>
                <a:ext uri="{FF2B5EF4-FFF2-40B4-BE49-F238E27FC236}">
                  <a16:creationId xmlns:a16="http://schemas.microsoft.com/office/drawing/2014/main" id="{B40322B2-A1BF-389F-E23A-2EF3DA7A346B}"/>
                </a:ext>
              </a:extLst>
            </p:cNvPr>
            <p:cNvGrpSpPr/>
            <p:nvPr/>
          </p:nvGrpSpPr>
          <p:grpSpPr>
            <a:xfrm>
              <a:off x="2670876" y="2147313"/>
              <a:ext cx="387374" cy="3613058"/>
              <a:chOff x="3147067" y="2773941"/>
              <a:chExt cx="384702" cy="2990843"/>
            </a:xfrm>
          </p:grpSpPr>
          <p:cxnSp>
            <p:nvCxnSpPr>
              <p:cNvPr id="734" name="Connettore 1 58">
                <a:extLst>
                  <a:ext uri="{FF2B5EF4-FFF2-40B4-BE49-F238E27FC236}">
                    <a16:creationId xmlns:a16="http://schemas.microsoft.com/office/drawing/2014/main" id="{DBD137F6-5D2E-F8C2-82AB-1BFA67B86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32820" y="2773941"/>
                <a:ext cx="20926" cy="2928140"/>
              </a:xfrm>
              <a:prstGeom prst="line">
                <a:avLst/>
              </a:prstGeom>
              <a:ln w="254000" cap="rnd">
                <a:solidFill>
                  <a:srgbClr val="BFBFBF"/>
                </a:solidFill>
                <a:prstDash val="solid"/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5" name="CasellaDiTesto 6">
                <a:extLst>
                  <a:ext uri="{FF2B5EF4-FFF2-40B4-BE49-F238E27FC236}">
                    <a16:creationId xmlns:a16="http://schemas.microsoft.com/office/drawing/2014/main" id="{517D4EA0-1440-D683-558F-A13297B5D9C3}"/>
                  </a:ext>
                </a:extLst>
              </p:cNvPr>
              <p:cNvSpPr txBox="1"/>
              <p:nvPr/>
            </p:nvSpPr>
            <p:spPr>
              <a:xfrm rot="16200000">
                <a:off x="2169288" y="4402303"/>
                <a:ext cx="2340260" cy="38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Digitalization</a:t>
                </a:r>
              </a:p>
            </p:txBody>
          </p:sp>
        </p:grpSp>
        <p:grpSp>
          <p:nvGrpSpPr>
            <p:cNvPr id="6" name="Gruppo 75">
              <a:extLst>
                <a:ext uri="{FF2B5EF4-FFF2-40B4-BE49-F238E27FC236}">
                  <a16:creationId xmlns:a16="http://schemas.microsoft.com/office/drawing/2014/main" id="{FF14550E-C75C-C920-9E7C-8CE1F4463DD7}"/>
                </a:ext>
              </a:extLst>
            </p:cNvPr>
            <p:cNvGrpSpPr/>
            <p:nvPr/>
          </p:nvGrpSpPr>
          <p:grpSpPr>
            <a:xfrm>
              <a:off x="3514718" y="4322231"/>
              <a:ext cx="2035154" cy="370233"/>
              <a:chOff x="2802889" y="4695527"/>
              <a:chExt cx="5757090" cy="461665"/>
            </a:xfrm>
          </p:grpSpPr>
          <p:cxnSp>
            <p:nvCxnSpPr>
              <p:cNvPr id="732" name="Connettore 1 58">
                <a:extLst>
                  <a:ext uri="{FF2B5EF4-FFF2-40B4-BE49-F238E27FC236}">
                    <a16:creationId xmlns:a16="http://schemas.microsoft.com/office/drawing/2014/main" id="{55919B2D-7C4C-5BD8-D0A4-3D6980284D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2889" y="4918496"/>
                <a:ext cx="5757090" cy="1"/>
              </a:xfrm>
              <a:prstGeom prst="line">
                <a:avLst/>
              </a:prstGeom>
              <a:ln w="419100" cap="rnd">
                <a:solidFill>
                  <a:srgbClr val="FFC000"/>
                </a:solidFill>
                <a:prstDash val="solid"/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3" name="CasellaDiTesto 60">
                <a:extLst>
                  <a:ext uri="{FF2B5EF4-FFF2-40B4-BE49-F238E27FC236}">
                    <a16:creationId xmlns:a16="http://schemas.microsoft.com/office/drawing/2014/main" id="{39643FF2-C794-471D-52A0-91CB2164EE76}"/>
                  </a:ext>
                </a:extLst>
              </p:cNvPr>
              <p:cNvSpPr txBox="1"/>
              <p:nvPr/>
            </p:nvSpPr>
            <p:spPr>
              <a:xfrm>
                <a:off x="3431171" y="4695527"/>
                <a:ext cx="262744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Edge</a:t>
                </a:r>
                <a:endParaRPr kumimoji="0" lang="it-IT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uppo 308">
              <a:extLst>
                <a:ext uri="{FF2B5EF4-FFF2-40B4-BE49-F238E27FC236}">
                  <a16:creationId xmlns:a16="http://schemas.microsoft.com/office/drawing/2014/main" id="{A6EFDC60-3B25-14E7-E24B-6FC78012DBE2}"/>
                </a:ext>
              </a:extLst>
            </p:cNvPr>
            <p:cNvGrpSpPr/>
            <p:nvPr/>
          </p:nvGrpSpPr>
          <p:grpSpPr>
            <a:xfrm>
              <a:off x="934228" y="4667726"/>
              <a:ext cx="1177222" cy="253323"/>
              <a:chOff x="656760" y="4532192"/>
              <a:chExt cx="2199349" cy="381741"/>
            </a:xfrm>
          </p:grpSpPr>
          <p:grpSp>
            <p:nvGrpSpPr>
              <p:cNvPr id="636" name="Gruppo 118">
                <a:extLst>
                  <a:ext uri="{FF2B5EF4-FFF2-40B4-BE49-F238E27FC236}">
                    <a16:creationId xmlns:a16="http://schemas.microsoft.com/office/drawing/2014/main" id="{4D3A0D46-5555-44A9-89BE-3C7804027FBC}"/>
                  </a:ext>
                </a:extLst>
              </p:cNvPr>
              <p:cNvGrpSpPr/>
              <p:nvPr/>
            </p:nvGrpSpPr>
            <p:grpSpPr>
              <a:xfrm>
                <a:off x="656760" y="4534946"/>
                <a:ext cx="206941" cy="378987"/>
                <a:chOff x="610710" y="4736607"/>
                <a:chExt cx="206941" cy="378987"/>
              </a:xfrm>
            </p:grpSpPr>
            <p:sp>
              <p:nvSpPr>
                <p:cNvPr id="709" name="Rettangolo con angoli arrotondati 77">
                  <a:extLst>
                    <a:ext uri="{FF2B5EF4-FFF2-40B4-BE49-F238E27FC236}">
                      <a16:creationId xmlns:a16="http://schemas.microsoft.com/office/drawing/2014/main" id="{65D178E3-193F-7814-3AE9-EAA7BE584B45}"/>
                    </a:ext>
                  </a:extLst>
                </p:cNvPr>
                <p:cNvSpPr/>
                <p:nvPr/>
              </p:nvSpPr>
              <p:spPr>
                <a:xfrm>
                  <a:off x="621180" y="4736607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710" name="Gruppo 79">
                  <a:extLst>
                    <a:ext uri="{FF2B5EF4-FFF2-40B4-BE49-F238E27FC236}">
                      <a16:creationId xmlns:a16="http://schemas.microsoft.com/office/drawing/2014/main" id="{B9065AAF-813C-006C-462B-86C39240C9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727" name="Ovale 78">
                    <a:extLst>
                      <a:ext uri="{FF2B5EF4-FFF2-40B4-BE49-F238E27FC236}">
                        <a16:creationId xmlns:a16="http://schemas.microsoft.com/office/drawing/2014/main" id="{8614A3DD-D82C-EF91-02C0-562B6A01DD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8" name="Ovale 93">
                    <a:extLst>
                      <a:ext uri="{FF2B5EF4-FFF2-40B4-BE49-F238E27FC236}">
                        <a16:creationId xmlns:a16="http://schemas.microsoft.com/office/drawing/2014/main" id="{7FBC7B76-E535-EA3E-891E-6ACECCA368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9" name="Ovale 96">
                    <a:extLst>
                      <a:ext uri="{FF2B5EF4-FFF2-40B4-BE49-F238E27FC236}">
                        <a16:creationId xmlns:a16="http://schemas.microsoft.com/office/drawing/2014/main" id="{60191492-1F11-51BC-0F9C-58166B4CD1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0" name="Ovale 97">
                    <a:extLst>
                      <a:ext uri="{FF2B5EF4-FFF2-40B4-BE49-F238E27FC236}">
                        <a16:creationId xmlns:a16="http://schemas.microsoft.com/office/drawing/2014/main" id="{2D7DEBFA-DF71-FF4E-DB7B-B1F3F0CEFF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1" name="Ovale 98">
                    <a:extLst>
                      <a:ext uri="{FF2B5EF4-FFF2-40B4-BE49-F238E27FC236}">
                        <a16:creationId xmlns:a16="http://schemas.microsoft.com/office/drawing/2014/main" id="{98430AAD-B9C1-BEF2-BC7F-F3736E0102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711" name="Connettore diritto 100">
                  <a:extLst>
                    <a:ext uri="{FF2B5EF4-FFF2-40B4-BE49-F238E27FC236}">
                      <a16:creationId xmlns:a16="http://schemas.microsoft.com/office/drawing/2014/main" id="{818BA635-058B-6006-9CE2-3C4BF3E4EF55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Connettore diritto 101">
                  <a:extLst>
                    <a:ext uri="{FF2B5EF4-FFF2-40B4-BE49-F238E27FC236}">
                      <a16:creationId xmlns:a16="http://schemas.microsoft.com/office/drawing/2014/main" id="{7A342B2F-3C3B-2D04-7C8A-C1CAC8BA1E37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3" name="Gruppo 110">
                  <a:extLst>
                    <a:ext uri="{FF2B5EF4-FFF2-40B4-BE49-F238E27FC236}">
                      <a16:creationId xmlns:a16="http://schemas.microsoft.com/office/drawing/2014/main" id="{D1ED7245-B8A1-6075-9B86-64F23C2952D2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721" name="Gruppo 106">
                    <a:extLst>
                      <a:ext uri="{FF2B5EF4-FFF2-40B4-BE49-F238E27FC236}">
                        <a16:creationId xmlns:a16="http://schemas.microsoft.com/office/drawing/2014/main" id="{1168F86B-D683-F13D-653E-42CCAABD6004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25" name="Ovale 102">
                      <a:extLst>
                        <a:ext uri="{FF2B5EF4-FFF2-40B4-BE49-F238E27FC236}">
                          <a16:creationId xmlns:a16="http://schemas.microsoft.com/office/drawing/2014/main" id="{CC9EDAB6-54CA-A962-8322-90D90C55E2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26" name="Connettore diritto 104">
                      <a:extLst>
                        <a:ext uri="{FF2B5EF4-FFF2-40B4-BE49-F238E27FC236}">
                          <a16:creationId xmlns:a16="http://schemas.microsoft.com/office/drawing/2014/main" id="{88C6B1CB-D14B-1031-59BB-017B1A79835F}"/>
                        </a:ext>
                      </a:extLst>
                    </p:cNvPr>
                    <p:cNvCxnSpPr>
                      <a:cxnSpLocks/>
                      <a:endCxn id="725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22" name="Gruppo 107">
                    <a:extLst>
                      <a:ext uri="{FF2B5EF4-FFF2-40B4-BE49-F238E27FC236}">
                        <a16:creationId xmlns:a16="http://schemas.microsoft.com/office/drawing/2014/main" id="{53217ADE-5295-6C35-C0CC-CDE27DD94A05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23" name="Ovale 108">
                      <a:extLst>
                        <a:ext uri="{FF2B5EF4-FFF2-40B4-BE49-F238E27FC236}">
                          <a16:creationId xmlns:a16="http://schemas.microsoft.com/office/drawing/2014/main" id="{0575C025-E363-3E0E-D12E-DCF970CB39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24" name="Connettore diritto 109">
                      <a:extLst>
                        <a:ext uri="{FF2B5EF4-FFF2-40B4-BE49-F238E27FC236}">
                          <a16:creationId xmlns:a16="http://schemas.microsoft.com/office/drawing/2014/main" id="{989D1A19-DB58-7CE1-88F9-A062C97B243D}"/>
                        </a:ext>
                      </a:extLst>
                    </p:cNvPr>
                    <p:cNvCxnSpPr>
                      <a:cxnSpLocks/>
                      <a:endCxn id="723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14" name="Gruppo 111">
                  <a:extLst>
                    <a:ext uri="{FF2B5EF4-FFF2-40B4-BE49-F238E27FC236}">
                      <a16:creationId xmlns:a16="http://schemas.microsoft.com/office/drawing/2014/main" id="{097B050B-B51E-29FC-D58B-33B9DD7F8EA2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715" name="Gruppo 112">
                    <a:extLst>
                      <a:ext uri="{FF2B5EF4-FFF2-40B4-BE49-F238E27FC236}">
                        <a16:creationId xmlns:a16="http://schemas.microsoft.com/office/drawing/2014/main" id="{A6AEF073-7318-E6C6-7583-B20646A3ADD5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19" name="Ovale 116">
                      <a:extLst>
                        <a:ext uri="{FF2B5EF4-FFF2-40B4-BE49-F238E27FC236}">
                          <a16:creationId xmlns:a16="http://schemas.microsoft.com/office/drawing/2014/main" id="{73185D71-3053-3FAC-705B-E7F71C0A05A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20" name="Connettore diritto 117">
                      <a:extLst>
                        <a:ext uri="{FF2B5EF4-FFF2-40B4-BE49-F238E27FC236}">
                          <a16:creationId xmlns:a16="http://schemas.microsoft.com/office/drawing/2014/main" id="{A2424FEB-5E8B-A50C-4F8E-3E87AFF05561}"/>
                        </a:ext>
                      </a:extLst>
                    </p:cNvPr>
                    <p:cNvCxnSpPr>
                      <a:cxnSpLocks/>
                      <a:endCxn id="719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16" name="Gruppo 113">
                    <a:extLst>
                      <a:ext uri="{FF2B5EF4-FFF2-40B4-BE49-F238E27FC236}">
                        <a16:creationId xmlns:a16="http://schemas.microsoft.com/office/drawing/2014/main" id="{30A2BF6C-2426-419D-CEFA-3CEED7520D24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17" name="Ovale 114">
                      <a:extLst>
                        <a:ext uri="{FF2B5EF4-FFF2-40B4-BE49-F238E27FC236}">
                          <a16:creationId xmlns:a16="http://schemas.microsoft.com/office/drawing/2014/main" id="{2D9A26F5-D41F-0087-13B9-EDB93D17B22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18" name="Connettore diritto 115">
                      <a:extLst>
                        <a:ext uri="{FF2B5EF4-FFF2-40B4-BE49-F238E27FC236}">
                          <a16:creationId xmlns:a16="http://schemas.microsoft.com/office/drawing/2014/main" id="{1B3BBB0E-F399-A1F7-2751-AA82202BE77A}"/>
                        </a:ext>
                      </a:extLst>
                    </p:cNvPr>
                    <p:cNvCxnSpPr>
                      <a:cxnSpLocks/>
                      <a:endCxn id="717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37" name="Gruppo 119">
                <a:extLst>
                  <a:ext uri="{FF2B5EF4-FFF2-40B4-BE49-F238E27FC236}">
                    <a16:creationId xmlns:a16="http://schemas.microsoft.com/office/drawing/2014/main" id="{6FA76D42-A57C-34AE-3B34-7CC25730FA5B}"/>
                  </a:ext>
                </a:extLst>
              </p:cNvPr>
              <p:cNvGrpSpPr/>
              <p:nvPr/>
            </p:nvGrpSpPr>
            <p:grpSpPr>
              <a:xfrm>
                <a:off x="938868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686" name="Rettangolo con angoli arrotondati 120">
                  <a:extLst>
                    <a:ext uri="{FF2B5EF4-FFF2-40B4-BE49-F238E27FC236}">
                      <a16:creationId xmlns:a16="http://schemas.microsoft.com/office/drawing/2014/main" id="{BD5323E6-BD61-43E9-F35E-A3070F27D0BB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7" name="Gruppo 121">
                  <a:extLst>
                    <a:ext uri="{FF2B5EF4-FFF2-40B4-BE49-F238E27FC236}">
                      <a16:creationId xmlns:a16="http://schemas.microsoft.com/office/drawing/2014/main" id="{249890A6-55FF-D632-C239-9C11398DA92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704" name="Ovale 138">
                    <a:extLst>
                      <a:ext uri="{FF2B5EF4-FFF2-40B4-BE49-F238E27FC236}">
                        <a16:creationId xmlns:a16="http://schemas.microsoft.com/office/drawing/2014/main" id="{B731E1D7-1892-4E76-3D08-ACFAB46D43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5" name="Ovale 139">
                    <a:extLst>
                      <a:ext uri="{FF2B5EF4-FFF2-40B4-BE49-F238E27FC236}">
                        <a16:creationId xmlns:a16="http://schemas.microsoft.com/office/drawing/2014/main" id="{4B8A5AF6-77D5-3199-674C-E6C4E09D3F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6" name="Ovale 140">
                    <a:extLst>
                      <a:ext uri="{FF2B5EF4-FFF2-40B4-BE49-F238E27FC236}">
                        <a16:creationId xmlns:a16="http://schemas.microsoft.com/office/drawing/2014/main" id="{E838F2D2-DD7E-43AD-6024-1B2567AA3A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7" name="Ovale 141">
                    <a:extLst>
                      <a:ext uri="{FF2B5EF4-FFF2-40B4-BE49-F238E27FC236}">
                        <a16:creationId xmlns:a16="http://schemas.microsoft.com/office/drawing/2014/main" id="{5B105181-7BC6-9BAF-DC5E-BEBB66B3D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8" name="Ovale 142">
                    <a:extLst>
                      <a:ext uri="{FF2B5EF4-FFF2-40B4-BE49-F238E27FC236}">
                        <a16:creationId xmlns:a16="http://schemas.microsoft.com/office/drawing/2014/main" id="{A9DA1B9A-56FA-27CE-0B43-7B42E3BB30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688" name="Connettore diritto 122">
                  <a:extLst>
                    <a:ext uri="{FF2B5EF4-FFF2-40B4-BE49-F238E27FC236}">
                      <a16:creationId xmlns:a16="http://schemas.microsoft.com/office/drawing/2014/main" id="{D33C4BEA-F9EA-741C-4AB7-FE575F0D0FDD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Connettore diritto 123">
                  <a:extLst>
                    <a:ext uri="{FF2B5EF4-FFF2-40B4-BE49-F238E27FC236}">
                      <a16:creationId xmlns:a16="http://schemas.microsoft.com/office/drawing/2014/main" id="{739C1EED-142F-8139-DC2E-C854112FAF05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0" name="Gruppo 124">
                  <a:extLst>
                    <a:ext uri="{FF2B5EF4-FFF2-40B4-BE49-F238E27FC236}">
                      <a16:creationId xmlns:a16="http://schemas.microsoft.com/office/drawing/2014/main" id="{C82961F1-8691-5079-FD32-525AD8336195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98" name="Gruppo 132">
                    <a:extLst>
                      <a:ext uri="{FF2B5EF4-FFF2-40B4-BE49-F238E27FC236}">
                        <a16:creationId xmlns:a16="http://schemas.microsoft.com/office/drawing/2014/main" id="{B09C1468-D290-7C02-1D6F-48452F9E90B5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02" name="Ovale 136">
                      <a:extLst>
                        <a:ext uri="{FF2B5EF4-FFF2-40B4-BE49-F238E27FC236}">
                          <a16:creationId xmlns:a16="http://schemas.microsoft.com/office/drawing/2014/main" id="{E3CBBC76-691F-33F2-4A87-C251FD8009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3" name="Connettore diritto 137">
                      <a:extLst>
                        <a:ext uri="{FF2B5EF4-FFF2-40B4-BE49-F238E27FC236}">
                          <a16:creationId xmlns:a16="http://schemas.microsoft.com/office/drawing/2014/main" id="{A6A3FF93-2672-A569-D0F8-71DA522C2DFA}"/>
                        </a:ext>
                      </a:extLst>
                    </p:cNvPr>
                    <p:cNvCxnSpPr>
                      <a:cxnSpLocks/>
                      <a:endCxn id="702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99" name="Gruppo 133">
                    <a:extLst>
                      <a:ext uri="{FF2B5EF4-FFF2-40B4-BE49-F238E27FC236}">
                        <a16:creationId xmlns:a16="http://schemas.microsoft.com/office/drawing/2014/main" id="{F4FB4CEE-D57F-A702-9761-1413DFB8F768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700" name="Ovale 134">
                      <a:extLst>
                        <a:ext uri="{FF2B5EF4-FFF2-40B4-BE49-F238E27FC236}">
                          <a16:creationId xmlns:a16="http://schemas.microsoft.com/office/drawing/2014/main" id="{64882542-0C6B-D60E-9FA0-14B56A5FA63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1" name="Connettore diritto 135">
                      <a:extLst>
                        <a:ext uri="{FF2B5EF4-FFF2-40B4-BE49-F238E27FC236}">
                          <a16:creationId xmlns:a16="http://schemas.microsoft.com/office/drawing/2014/main" id="{DDE19041-0CF5-1752-10DD-E34DFDEF78BB}"/>
                        </a:ext>
                      </a:extLst>
                    </p:cNvPr>
                    <p:cNvCxnSpPr>
                      <a:cxnSpLocks/>
                      <a:endCxn id="700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91" name="Gruppo 125">
                  <a:extLst>
                    <a:ext uri="{FF2B5EF4-FFF2-40B4-BE49-F238E27FC236}">
                      <a16:creationId xmlns:a16="http://schemas.microsoft.com/office/drawing/2014/main" id="{F43C31A3-7B13-0CE9-1ECB-C18187692657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92" name="Gruppo 126">
                    <a:extLst>
                      <a:ext uri="{FF2B5EF4-FFF2-40B4-BE49-F238E27FC236}">
                        <a16:creationId xmlns:a16="http://schemas.microsoft.com/office/drawing/2014/main" id="{0067A69F-BAE6-AF50-3CD4-1DB0280C70FD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96" name="Ovale 130">
                      <a:extLst>
                        <a:ext uri="{FF2B5EF4-FFF2-40B4-BE49-F238E27FC236}">
                          <a16:creationId xmlns:a16="http://schemas.microsoft.com/office/drawing/2014/main" id="{07BC67F2-2ADC-C78B-7043-5354827E65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7" name="Connettore diritto 131">
                      <a:extLst>
                        <a:ext uri="{FF2B5EF4-FFF2-40B4-BE49-F238E27FC236}">
                          <a16:creationId xmlns:a16="http://schemas.microsoft.com/office/drawing/2014/main" id="{BC3DA3F8-CF98-F8A4-3307-466C297F232F}"/>
                        </a:ext>
                      </a:extLst>
                    </p:cNvPr>
                    <p:cNvCxnSpPr>
                      <a:cxnSpLocks/>
                      <a:endCxn id="696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93" name="Gruppo 127">
                    <a:extLst>
                      <a:ext uri="{FF2B5EF4-FFF2-40B4-BE49-F238E27FC236}">
                        <a16:creationId xmlns:a16="http://schemas.microsoft.com/office/drawing/2014/main" id="{A54478D2-49DF-6A9E-827C-77C77C00EB39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94" name="Ovale 128">
                      <a:extLst>
                        <a:ext uri="{FF2B5EF4-FFF2-40B4-BE49-F238E27FC236}">
                          <a16:creationId xmlns:a16="http://schemas.microsoft.com/office/drawing/2014/main" id="{7FE052B0-7925-813F-0C21-489FB4E388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5" name="Connettore diritto 129">
                      <a:extLst>
                        <a:ext uri="{FF2B5EF4-FFF2-40B4-BE49-F238E27FC236}">
                          <a16:creationId xmlns:a16="http://schemas.microsoft.com/office/drawing/2014/main" id="{2DD206CB-720A-688D-134F-D546D9A2E34F}"/>
                        </a:ext>
                      </a:extLst>
                    </p:cNvPr>
                    <p:cNvCxnSpPr>
                      <a:cxnSpLocks/>
                      <a:endCxn id="694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38" name="Gruppo 143">
                <a:extLst>
                  <a:ext uri="{FF2B5EF4-FFF2-40B4-BE49-F238E27FC236}">
                    <a16:creationId xmlns:a16="http://schemas.microsoft.com/office/drawing/2014/main" id="{D1A131A3-AFB6-5CC0-B520-55F6CC45FB5E}"/>
                  </a:ext>
                </a:extLst>
              </p:cNvPr>
              <p:cNvGrpSpPr/>
              <p:nvPr/>
            </p:nvGrpSpPr>
            <p:grpSpPr>
              <a:xfrm>
                <a:off x="1225663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663" name="Rettangolo con angoli arrotondati 144">
                  <a:extLst>
                    <a:ext uri="{FF2B5EF4-FFF2-40B4-BE49-F238E27FC236}">
                      <a16:creationId xmlns:a16="http://schemas.microsoft.com/office/drawing/2014/main" id="{CE432D8A-CF12-D5BC-9B7F-9687791CFBC5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64" name="Gruppo 145">
                  <a:extLst>
                    <a:ext uri="{FF2B5EF4-FFF2-40B4-BE49-F238E27FC236}">
                      <a16:creationId xmlns:a16="http://schemas.microsoft.com/office/drawing/2014/main" id="{70CB9548-C376-8408-7567-C137181A063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681" name="Ovale 162">
                    <a:extLst>
                      <a:ext uri="{FF2B5EF4-FFF2-40B4-BE49-F238E27FC236}">
                        <a16:creationId xmlns:a16="http://schemas.microsoft.com/office/drawing/2014/main" id="{0F7FF3AE-EA27-3E3A-DFDA-7DFF237D4C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2" name="Ovale 163">
                    <a:extLst>
                      <a:ext uri="{FF2B5EF4-FFF2-40B4-BE49-F238E27FC236}">
                        <a16:creationId xmlns:a16="http://schemas.microsoft.com/office/drawing/2014/main" id="{F7B65639-B569-552C-9B6B-22C9317D87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3" name="Ovale 164">
                    <a:extLst>
                      <a:ext uri="{FF2B5EF4-FFF2-40B4-BE49-F238E27FC236}">
                        <a16:creationId xmlns:a16="http://schemas.microsoft.com/office/drawing/2014/main" id="{FB5061BD-A5F9-F3C8-05A6-ACEC99A750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4" name="Ovale 165">
                    <a:extLst>
                      <a:ext uri="{FF2B5EF4-FFF2-40B4-BE49-F238E27FC236}">
                        <a16:creationId xmlns:a16="http://schemas.microsoft.com/office/drawing/2014/main" id="{F9C631B0-392B-BF5D-3277-43D8260F36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5" name="Ovale 166">
                    <a:extLst>
                      <a:ext uri="{FF2B5EF4-FFF2-40B4-BE49-F238E27FC236}">
                        <a16:creationId xmlns:a16="http://schemas.microsoft.com/office/drawing/2014/main" id="{307C9614-C413-5265-8586-95180A844D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665" name="Connettore diritto 146">
                  <a:extLst>
                    <a:ext uri="{FF2B5EF4-FFF2-40B4-BE49-F238E27FC236}">
                      <a16:creationId xmlns:a16="http://schemas.microsoft.com/office/drawing/2014/main" id="{B6F55A63-FFF7-25C6-D06A-4964D12763CC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Connettore diritto 147">
                  <a:extLst>
                    <a:ext uri="{FF2B5EF4-FFF2-40B4-BE49-F238E27FC236}">
                      <a16:creationId xmlns:a16="http://schemas.microsoft.com/office/drawing/2014/main" id="{7BF956E0-CB2C-6941-ED74-89E77201CFF4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67" name="Gruppo 148">
                  <a:extLst>
                    <a:ext uri="{FF2B5EF4-FFF2-40B4-BE49-F238E27FC236}">
                      <a16:creationId xmlns:a16="http://schemas.microsoft.com/office/drawing/2014/main" id="{1EED4753-8639-FDB8-0D46-BE5E65E877E0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75" name="Gruppo 156">
                    <a:extLst>
                      <a:ext uri="{FF2B5EF4-FFF2-40B4-BE49-F238E27FC236}">
                        <a16:creationId xmlns:a16="http://schemas.microsoft.com/office/drawing/2014/main" id="{09028AE7-8E34-DF4A-FB7C-E775AE2985D2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79" name="Ovale 160">
                      <a:extLst>
                        <a:ext uri="{FF2B5EF4-FFF2-40B4-BE49-F238E27FC236}">
                          <a16:creationId xmlns:a16="http://schemas.microsoft.com/office/drawing/2014/main" id="{611BF4AD-E15B-C19D-96E5-2FA1EB4F46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80" name="Connettore diritto 161">
                      <a:extLst>
                        <a:ext uri="{FF2B5EF4-FFF2-40B4-BE49-F238E27FC236}">
                          <a16:creationId xmlns:a16="http://schemas.microsoft.com/office/drawing/2014/main" id="{EEFA05FE-42C6-CBE8-7194-E06E148478C8}"/>
                        </a:ext>
                      </a:extLst>
                    </p:cNvPr>
                    <p:cNvCxnSpPr>
                      <a:cxnSpLocks/>
                      <a:endCxn id="679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76" name="Gruppo 157">
                    <a:extLst>
                      <a:ext uri="{FF2B5EF4-FFF2-40B4-BE49-F238E27FC236}">
                        <a16:creationId xmlns:a16="http://schemas.microsoft.com/office/drawing/2014/main" id="{0497495D-58C3-7E9F-7553-99EA260E6A1C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77" name="Ovale 158">
                      <a:extLst>
                        <a:ext uri="{FF2B5EF4-FFF2-40B4-BE49-F238E27FC236}">
                          <a16:creationId xmlns:a16="http://schemas.microsoft.com/office/drawing/2014/main" id="{6F3DA5DB-89CE-A8D7-6651-8891A30755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78" name="Connettore diritto 159">
                      <a:extLst>
                        <a:ext uri="{FF2B5EF4-FFF2-40B4-BE49-F238E27FC236}">
                          <a16:creationId xmlns:a16="http://schemas.microsoft.com/office/drawing/2014/main" id="{2DBAE264-BCC3-3C5D-6E65-A3AEF121F9D2}"/>
                        </a:ext>
                      </a:extLst>
                    </p:cNvPr>
                    <p:cNvCxnSpPr>
                      <a:cxnSpLocks/>
                      <a:endCxn id="677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68" name="Gruppo 149">
                  <a:extLst>
                    <a:ext uri="{FF2B5EF4-FFF2-40B4-BE49-F238E27FC236}">
                      <a16:creationId xmlns:a16="http://schemas.microsoft.com/office/drawing/2014/main" id="{53B458F0-AD9C-F36A-B46A-603D711CD2F5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69" name="Gruppo 150">
                    <a:extLst>
                      <a:ext uri="{FF2B5EF4-FFF2-40B4-BE49-F238E27FC236}">
                        <a16:creationId xmlns:a16="http://schemas.microsoft.com/office/drawing/2014/main" id="{87934628-535C-50E8-7E97-6B8A9739AA7A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73" name="Ovale 154">
                      <a:extLst>
                        <a:ext uri="{FF2B5EF4-FFF2-40B4-BE49-F238E27FC236}">
                          <a16:creationId xmlns:a16="http://schemas.microsoft.com/office/drawing/2014/main" id="{C69A52D9-12F7-0658-847A-AA18BF2E8E0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74" name="Connettore diritto 155">
                      <a:extLst>
                        <a:ext uri="{FF2B5EF4-FFF2-40B4-BE49-F238E27FC236}">
                          <a16:creationId xmlns:a16="http://schemas.microsoft.com/office/drawing/2014/main" id="{AA07BC32-D7CE-0F2B-C7DD-F46DA7159282}"/>
                        </a:ext>
                      </a:extLst>
                    </p:cNvPr>
                    <p:cNvCxnSpPr>
                      <a:cxnSpLocks/>
                      <a:endCxn id="673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70" name="Gruppo 151">
                    <a:extLst>
                      <a:ext uri="{FF2B5EF4-FFF2-40B4-BE49-F238E27FC236}">
                        <a16:creationId xmlns:a16="http://schemas.microsoft.com/office/drawing/2014/main" id="{1E165B23-5F4F-237B-C0ED-43982B45D7AD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71" name="Ovale 152">
                      <a:extLst>
                        <a:ext uri="{FF2B5EF4-FFF2-40B4-BE49-F238E27FC236}">
                          <a16:creationId xmlns:a16="http://schemas.microsoft.com/office/drawing/2014/main" id="{03287DC4-50E2-9853-4EB6-86DF226ED5C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72" name="Connettore diritto 153">
                      <a:extLst>
                        <a:ext uri="{FF2B5EF4-FFF2-40B4-BE49-F238E27FC236}">
                          <a16:creationId xmlns:a16="http://schemas.microsoft.com/office/drawing/2014/main" id="{03ED2141-9794-3018-8B8B-7A011851BDB7}"/>
                        </a:ext>
                      </a:extLst>
                    </p:cNvPr>
                    <p:cNvCxnSpPr>
                      <a:cxnSpLocks/>
                      <a:endCxn id="671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39" name="Gruppo 167">
                <a:extLst>
                  <a:ext uri="{FF2B5EF4-FFF2-40B4-BE49-F238E27FC236}">
                    <a16:creationId xmlns:a16="http://schemas.microsoft.com/office/drawing/2014/main" id="{33E4DD98-3C28-7DC9-F658-7D54C6E17367}"/>
                  </a:ext>
                </a:extLst>
              </p:cNvPr>
              <p:cNvGrpSpPr/>
              <p:nvPr/>
            </p:nvGrpSpPr>
            <p:grpSpPr>
              <a:xfrm>
                <a:off x="1512458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640" name="Rettangolo con angoli arrotondati 168">
                  <a:extLst>
                    <a:ext uri="{FF2B5EF4-FFF2-40B4-BE49-F238E27FC236}">
                      <a16:creationId xmlns:a16="http://schemas.microsoft.com/office/drawing/2014/main" id="{B9B2C005-BCAC-13E0-5055-35FF3C83F13B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41" name="Gruppo 169">
                  <a:extLst>
                    <a:ext uri="{FF2B5EF4-FFF2-40B4-BE49-F238E27FC236}">
                      <a16:creationId xmlns:a16="http://schemas.microsoft.com/office/drawing/2014/main" id="{CEE9BC84-8695-37DC-7576-6541B9C9C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658" name="Ovale 186">
                    <a:extLst>
                      <a:ext uri="{FF2B5EF4-FFF2-40B4-BE49-F238E27FC236}">
                        <a16:creationId xmlns:a16="http://schemas.microsoft.com/office/drawing/2014/main" id="{B059B198-5C0D-EFEB-3EBC-F80CA7BFA1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9" name="Ovale 187">
                    <a:extLst>
                      <a:ext uri="{FF2B5EF4-FFF2-40B4-BE49-F238E27FC236}">
                        <a16:creationId xmlns:a16="http://schemas.microsoft.com/office/drawing/2014/main" id="{7DE129A6-7064-99C4-0E50-D153838CBA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0" name="Ovale 188">
                    <a:extLst>
                      <a:ext uri="{FF2B5EF4-FFF2-40B4-BE49-F238E27FC236}">
                        <a16:creationId xmlns:a16="http://schemas.microsoft.com/office/drawing/2014/main" id="{03E3A99D-9425-4870-D034-AD2E3D7280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1" name="Ovale 189">
                    <a:extLst>
                      <a:ext uri="{FF2B5EF4-FFF2-40B4-BE49-F238E27FC236}">
                        <a16:creationId xmlns:a16="http://schemas.microsoft.com/office/drawing/2014/main" id="{C915ACDD-FC6A-CE1A-9FB2-E3F2E6C849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2" name="Ovale 190">
                    <a:extLst>
                      <a:ext uri="{FF2B5EF4-FFF2-40B4-BE49-F238E27FC236}">
                        <a16:creationId xmlns:a16="http://schemas.microsoft.com/office/drawing/2014/main" id="{2AAA832F-E006-057A-772C-BFA8BA1F41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642" name="Connettore diritto 170">
                  <a:extLst>
                    <a:ext uri="{FF2B5EF4-FFF2-40B4-BE49-F238E27FC236}">
                      <a16:creationId xmlns:a16="http://schemas.microsoft.com/office/drawing/2014/main" id="{B24F02BC-0E55-8BCC-99DB-C59252A5C4ED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Connettore diritto 171">
                  <a:extLst>
                    <a:ext uri="{FF2B5EF4-FFF2-40B4-BE49-F238E27FC236}">
                      <a16:creationId xmlns:a16="http://schemas.microsoft.com/office/drawing/2014/main" id="{8FC813AE-7822-24C4-A82B-7577F537D22E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4" name="Gruppo 172">
                  <a:extLst>
                    <a:ext uri="{FF2B5EF4-FFF2-40B4-BE49-F238E27FC236}">
                      <a16:creationId xmlns:a16="http://schemas.microsoft.com/office/drawing/2014/main" id="{DD8EE937-C98F-76E4-E514-45C32309A1BE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52" name="Gruppo 180">
                    <a:extLst>
                      <a:ext uri="{FF2B5EF4-FFF2-40B4-BE49-F238E27FC236}">
                        <a16:creationId xmlns:a16="http://schemas.microsoft.com/office/drawing/2014/main" id="{B77AB298-A206-CA6B-96B3-41ED1D3454C2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56" name="Ovale 184">
                      <a:extLst>
                        <a:ext uri="{FF2B5EF4-FFF2-40B4-BE49-F238E27FC236}">
                          <a16:creationId xmlns:a16="http://schemas.microsoft.com/office/drawing/2014/main" id="{7AB7FF9D-3365-1529-7771-275F6F38F1E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57" name="Connettore diritto 185">
                      <a:extLst>
                        <a:ext uri="{FF2B5EF4-FFF2-40B4-BE49-F238E27FC236}">
                          <a16:creationId xmlns:a16="http://schemas.microsoft.com/office/drawing/2014/main" id="{9F43ED70-BCC2-5BA1-F10A-96555FFB75B1}"/>
                        </a:ext>
                      </a:extLst>
                    </p:cNvPr>
                    <p:cNvCxnSpPr>
                      <a:cxnSpLocks/>
                      <a:endCxn id="656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53" name="Gruppo 181">
                    <a:extLst>
                      <a:ext uri="{FF2B5EF4-FFF2-40B4-BE49-F238E27FC236}">
                        <a16:creationId xmlns:a16="http://schemas.microsoft.com/office/drawing/2014/main" id="{B6B5B4E4-B160-7F8A-1BB2-EF7135504E35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54" name="Ovale 182">
                      <a:extLst>
                        <a:ext uri="{FF2B5EF4-FFF2-40B4-BE49-F238E27FC236}">
                          <a16:creationId xmlns:a16="http://schemas.microsoft.com/office/drawing/2014/main" id="{4ACA6B8E-3E07-5333-6D48-AF6BBFC1A5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55" name="Connettore diritto 183">
                      <a:extLst>
                        <a:ext uri="{FF2B5EF4-FFF2-40B4-BE49-F238E27FC236}">
                          <a16:creationId xmlns:a16="http://schemas.microsoft.com/office/drawing/2014/main" id="{61979F57-3BB6-E08D-5D26-7A2D1E4CBEC3}"/>
                        </a:ext>
                      </a:extLst>
                    </p:cNvPr>
                    <p:cNvCxnSpPr>
                      <a:cxnSpLocks/>
                      <a:endCxn id="654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5" name="Gruppo 173">
                  <a:extLst>
                    <a:ext uri="{FF2B5EF4-FFF2-40B4-BE49-F238E27FC236}">
                      <a16:creationId xmlns:a16="http://schemas.microsoft.com/office/drawing/2014/main" id="{1F00DE7E-E2C8-8BD1-01AA-73256906C998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646" name="Gruppo 174">
                    <a:extLst>
                      <a:ext uri="{FF2B5EF4-FFF2-40B4-BE49-F238E27FC236}">
                        <a16:creationId xmlns:a16="http://schemas.microsoft.com/office/drawing/2014/main" id="{E6F3D4CA-4271-D560-BAE9-0E550C9B76B8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50" name="Ovale 178">
                      <a:extLst>
                        <a:ext uri="{FF2B5EF4-FFF2-40B4-BE49-F238E27FC236}">
                          <a16:creationId xmlns:a16="http://schemas.microsoft.com/office/drawing/2014/main" id="{902619C0-ED5F-4953-01CB-8EFF23DAD5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51" name="Connettore diritto 179">
                      <a:extLst>
                        <a:ext uri="{FF2B5EF4-FFF2-40B4-BE49-F238E27FC236}">
                          <a16:creationId xmlns:a16="http://schemas.microsoft.com/office/drawing/2014/main" id="{6EDB3775-1E00-3824-F0F1-12ECE2CE3E8A}"/>
                        </a:ext>
                      </a:extLst>
                    </p:cNvPr>
                    <p:cNvCxnSpPr>
                      <a:cxnSpLocks/>
                      <a:endCxn id="650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47" name="Gruppo 175">
                    <a:extLst>
                      <a:ext uri="{FF2B5EF4-FFF2-40B4-BE49-F238E27FC236}">
                        <a16:creationId xmlns:a16="http://schemas.microsoft.com/office/drawing/2014/main" id="{28D1B841-02D6-9061-00D7-2DEEA8C59BB8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648" name="Ovale 176">
                      <a:extLst>
                        <a:ext uri="{FF2B5EF4-FFF2-40B4-BE49-F238E27FC236}">
                          <a16:creationId xmlns:a16="http://schemas.microsoft.com/office/drawing/2014/main" id="{24F70A0C-E3B2-2BB8-2843-F70F0C1EA33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49" name="Connettore diritto 177">
                      <a:extLst>
                        <a:ext uri="{FF2B5EF4-FFF2-40B4-BE49-F238E27FC236}">
                          <a16:creationId xmlns:a16="http://schemas.microsoft.com/office/drawing/2014/main" id="{D938D682-E859-694C-50D8-58964EE37040}"/>
                        </a:ext>
                      </a:extLst>
                    </p:cNvPr>
                    <p:cNvCxnSpPr>
                      <a:cxnSpLocks/>
                      <a:endCxn id="648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2" name="Gruppo 191">
                <a:extLst>
                  <a:ext uri="{FF2B5EF4-FFF2-40B4-BE49-F238E27FC236}">
                    <a16:creationId xmlns:a16="http://schemas.microsoft.com/office/drawing/2014/main" id="{B6A8953E-6AC5-FD70-8C36-8927C051E5DD}"/>
                  </a:ext>
                </a:extLst>
              </p:cNvPr>
              <p:cNvGrpSpPr/>
              <p:nvPr/>
            </p:nvGrpSpPr>
            <p:grpSpPr>
              <a:xfrm>
                <a:off x="1799253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270" name="Rettangolo con angoli arrotondati 192">
                  <a:extLst>
                    <a:ext uri="{FF2B5EF4-FFF2-40B4-BE49-F238E27FC236}">
                      <a16:creationId xmlns:a16="http://schemas.microsoft.com/office/drawing/2014/main" id="{C14AD778-E1AE-6F43-B85E-C49AC0CE084B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1" name="Gruppo 193">
                  <a:extLst>
                    <a:ext uri="{FF2B5EF4-FFF2-40B4-BE49-F238E27FC236}">
                      <a16:creationId xmlns:a16="http://schemas.microsoft.com/office/drawing/2014/main" id="{16BB28AF-21F7-5830-7B66-A3698D5A8B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290" name="Ovale 210">
                    <a:extLst>
                      <a:ext uri="{FF2B5EF4-FFF2-40B4-BE49-F238E27FC236}">
                        <a16:creationId xmlns:a16="http://schemas.microsoft.com/office/drawing/2014/main" id="{52DFCBF8-0982-962A-11B5-569A782588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Ovale 211">
                    <a:extLst>
                      <a:ext uri="{FF2B5EF4-FFF2-40B4-BE49-F238E27FC236}">
                        <a16:creationId xmlns:a16="http://schemas.microsoft.com/office/drawing/2014/main" id="{11F05C9F-1DB2-0E01-925C-0244AD84DF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Ovale 212">
                    <a:extLst>
                      <a:ext uri="{FF2B5EF4-FFF2-40B4-BE49-F238E27FC236}">
                        <a16:creationId xmlns:a16="http://schemas.microsoft.com/office/drawing/2014/main" id="{035BB699-E584-F8E7-FC29-11E334EC1D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Ovale 213">
                    <a:extLst>
                      <a:ext uri="{FF2B5EF4-FFF2-40B4-BE49-F238E27FC236}">
                        <a16:creationId xmlns:a16="http://schemas.microsoft.com/office/drawing/2014/main" id="{4395ED4D-7F76-7EE0-C0C9-15515BFB96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2" name="Ovale 214">
                    <a:extLst>
                      <a:ext uri="{FF2B5EF4-FFF2-40B4-BE49-F238E27FC236}">
                        <a16:creationId xmlns:a16="http://schemas.microsoft.com/office/drawing/2014/main" id="{B05222DC-3AA3-785D-D50E-9316705804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72" name="Connettore diritto 194">
                  <a:extLst>
                    <a:ext uri="{FF2B5EF4-FFF2-40B4-BE49-F238E27FC236}">
                      <a16:creationId xmlns:a16="http://schemas.microsoft.com/office/drawing/2014/main" id="{71E04E83-E929-CB0A-D658-B1AAE581D7DF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Connettore diritto 195">
                  <a:extLst>
                    <a:ext uri="{FF2B5EF4-FFF2-40B4-BE49-F238E27FC236}">
                      <a16:creationId xmlns:a16="http://schemas.microsoft.com/office/drawing/2014/main" id="{98AEE3D1-5465-404A-9E9B-38FCBE818F8D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4" name="Gruppo 196">
                  <a:extLst>
                    <a:ext uri="{FF2B5EF4-FFF2-40B4-BE49-F238E27FC236}">
                      <a16:creationId xmlns:a16="http://schemas.microsoft.com/office/drawing/2014/main" id="{BAA2FABC-66E4-6961-922F-736EDA72663B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83" name="Gruppo 204">
                    <a:extLst>
                      <a:ext uri="{FF2B5EF4-FFF2-40B4-BE49-F238E27FC236}">
                        <a16:creationId xmlns:a16="http://schemas.microsoft.com/office/drawing/2014/main" id="{FF1E0947-B116-6037-D7A8-D046FD0DB1A9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88" name="Ovale 208">
                      <a:extLst>
                        <a:ext uri="{FF2B5EF4-FFF2-40B4-BE49-F238E27FC236}">
                          <a16:creationId xmlns:a16="http://schemas.microsoft.com/office/drawing/2014/main" id="{C5517F6D-F74B-F9AC-76B3-3FDB9B03772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89" name="Connettore diritto 209">
                      <a:extLst>
                        <a:ext uri="{FF2B5EF4-FFF2-40B4-BE49-F238E27FC236}">
                          <a16:creationId xmlns:a16="http://schemas.microsoft.com/office/drawing/2014/main" id="{A371E526-6C12-1564-45DA-730A264ACAB5}"/>
                        </a:ext>
                      </a:extLst>
                    </p:cNvPr>
                    <p:cNvCxnSpPr>
                      <a:cxnSpLocks/>
                      <a:endCxn id="288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4" name="Gruppo 205">
                    <a:extLst>
                      <a:ext uri="{FF2B5EF4-FFF2-40B4-BE49-F238E27FC236}">
                        <a16:creationId xmlns:a16="http://schemas.microsoft.com/office/drawing/2014/main" id="{9EFF3AFF-579D-1722-51A0-F367DE6791F9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86" name="Ovale 206">
                      <a:extLst>
                        <a:ext uri="{FF2B5EF4-FFF2-40B4-BE49-F238E27FC236}">
                          <a16:creationId xmlns:a16="http://schemas.microsoft.com/office/drawing/2014/main" id="{96F1B654-A5B8-E749-A3E3-68A248DC88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87" name="Connettore diritto 207">
                      <a:extLst>
                        <a:ext uri="{FF2B5EF4-FFF2-40B4-BE49-F238E27FC236}">
                          <a16:creationId xmlns:a16="http://schemas.microsoft.com/office/drawing/2014/main" id="{B341902B-1AAA-9EDB-02BC-BE6F1638DCCE}"/>
                        </a:ext>
                      </a:extLst>
                    </p:cNvPr>
                    <p:cNvCxnSpPr>
                      <a:cxnSpLocks/>
                      <a:endCxn id="286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75" name="Gruppo 197">
                  <a:extLst>
                    <a:ext uri="{FF2B5EF4-FFF2-40B4-BE49-F238E27FC236}">
                      <a16:creationId xmlns:a16="http://schemas.microsoft.com/office/drawing/2014/main" id="{593CB974-5AA0-37D7-A4F1-EB4540292B40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76" name="Gruppo 198">
                    <a:extLst>
                      <a:ext uri="{FF2B5EF4-FFF2-40B4-BE49-F238E27FC236}">
                        <a16:creationId xmlns:a16="http://schemas.microsoft.com/office/drawing/2014/main" id="{3A4EC009-F166-E8DF-E10D-9DF265CD98B5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80" name="Ovale 202">
                      <a:extLst>
                        <a:ext uri="{FF2B5EF4-FFF2-40B4-BE49-F238E27FC236}">
                          <a16:creationId xmlns:a16="http://schemas.microsoft.com/office/drawing/2014/main" id="{B249CEF3-0A3B-2FF5-357C-E7AF9E7218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81" name="Connettore diritto 203">
                      <a:extLst>
                        <a:ext uri="{FF2B5EF4-FFF2-40B4-BE49-F238E27FC236}">
                          <a16:creationId xmlns:a16="http://schemas.microsoft.com/office/drawing/2014/main" id="{F8A05277-FCAA-5ECA-48CA-0285F5AE36ED}"/>
                        </a:ext>
                      </a:extLst>
                    </p:cNvPr>
                    <p:cNvCxnSpPr>
                      <a:cxnSpLocks/>
                      <a:endCxn id="280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7" name="Gruppo 199">
                    <a:extLst>
                      <a:ext uri="{FF2B5EF4-FFF2-40B4-BE49-F238E27FC236}">
                        <a16:creationId xmlns:a16="http://schemas.microsoft.com/office/drawing/2014/main" id="{BB7F2D46-6DFF-762C-AE27-146AB8C4F2D9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78" name="Ovale 200">
                      <a:extLst>
                        <a:ext uri="{FF2B5EF4-FFF2-40B4-BE49-F238E27FC236}">
                          <a16:creationId xmlns:a16="http://schemas.microsoft.com/office/drawing/2014/main" id="{888B2471-5F99-6BD8-E65E-6F7807EA2F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79" name="Connettore diritto 201">
                      <a:extLst>
                        <a:ext uri="{FF2B5EF4-FFF2-40B4-BE49-F238E27FC236}">
                          <a16:creationId xmlns:a16="http://schemas.microsoft.com/office/drawing/2014/main" id="{2D615DE0-74C2-9B04-DE72-75F3ED974263}"/>
                        </a:ext>
                      </a:extLst>
                    </p:cNvPr>
                    <p:cNvCxnSpPr>
                      <a:cxnSpLocks/>
                      <a:endCxn id="278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3" name="Gruppo 215">
                <a:extLst>
                  <a:ext uri="{FF2B5EF4-FFF2-40B4-BE49-F238E27FC236}">
                    <a16:creationId xmlns:a16="http://schemas.microsoft.com/office/drawing/2014/main" id="{CA8FAE88-9E44-4E8D-3B15-D0545ED3CC25}"/>
                  </a:ext>
                </a:extLst>
              </p:cNvPr>
              <p:cNvGrpSpPr/>
              <p:nvPr/>
            </p:nvGrpSpPr>
            <p:grpSpPr>
              <a:xfrm>
                <a:off x="2086048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245" name="Rettangolo con angoli arrotondati 216">
                  <a:extLst>
                    <a:ext uri="{FF2B5EF4-FFF2-40B4-BE49-F238E27FC236}">
                      <a16:creationId xmlns:a16="http://schemas.microsoft.com/office/drawing/2014/main" id="{4E7AD9F9-F8C8-45E6-52CC-311E9CBB4511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6" name="Gruppo 217">
                  <a:extLst>
                    <a:ext uri="{FF2B5EF4-FFF2-40B4-BE49-F238E27FC236}">
                      <a16:creationId xmlns:a16="http://schemas.microsoft.com/office/drawing/2014/main" id="{BF6FC806-6F3A-149F-FB92-C669A6914A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265" name="Ovale 234">
                    <a:extLst>
                      <a:ext uri="{FF2B5EF4-FFF2-40B4-BE49-F238E27FC236}">
                        <a16:creationId xmlns:a16="http://schemas.microsoft.com/office/drawing/2014/main" id="{63BB9922-8D41-05C6-72F9-A6239C26B9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Ovale 235">
                    <a:extLst>
                      <a:ext uri="{FF2B5EF4-FFF2-40B4-BE49-F238E27FC236}">
                        <a16:creationId xmlns:a16="http://schemas.microsoft.com/office/drawing/2014/main" id="{39296771-AAB6-F20F-FDDD-BB89ABFDEC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Ovale 236">
                    <a:extLst>
                      <a:ext uri="{FF2B5EF4-FFF2-40B4-BE49-F238E27FC236}">
                        <a16:creationId xmlns:a16="http://schemas.microsoft.com/office/drawing/2014/main" id="{54F0D6AE-8038-5C7D-A81F-EA1D512F7B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Ovale 237">
                    <a:extLst>
                      <a:ext uri="{FF2B5EF4-FFF2-40B4-BE49-F238E27FC236}">
                        <a16:creationId xmlns:a16="http://schemas.microsoft.com/office/drawing/2014/main" id="{43CFA62E-4277-C442-26FF-BCFC981440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Ovale 238">
                    <a:extLst>
                      <a:ext uri="{FF2B5EF4-FFF2-40B4-BE49-F238E27FC236}">
                        <a16:creationId xmlns:a16="http://schemas.microsoft.com/office/drawing/2014/main" id="{AA58BCE4-BCE2-6714-47C6-D1E5A78740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47" name="Connettore diritto 218">
                  <a:extLst>
                    <a:ext uri="{FF2B5EF4-FFF2-40B4-BE49-F238E27FC236}">
                      <a16:creationId xmlns:a16="http://schemas.microsoft.com/office/drawing/2014/main" id="{96CAB2CF-90C6-179B-0B19-E28BA70804A5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ttore diritto 219">
                  <a:extLst>
                    <a:ext uri="{FF2B5EF4-FFF2-40B4-BE49-F238E27FC236}">
                      <a16:creationId xmlns:a16="http://schemas.microsoft.com/office/drawing/2014/main" id="{56CAB7C8-FFE2-446B-73D4-2EAC36F48566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9" name="Gruppo 220">
                  <a:extLst>
                    <a:ext uri="{FF2B5EF4-FFF2-40B4-BE49-F238E27FC236}">
                      <a16:creationId xmlns:a16="http://schemas.microsoft.com/office/drawing/2014/main" id="{52331245-BACA-CD52-146E-F4D84C5720AC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57" name="Gruppo 228">
                    <a:extLst>
                      <a:ext uri="{FF2B5EF4-FFF2-40B4-BE49-F238E27FC236}">
                        <a16:creationId xmlns:a16="http://schemas.microsoft.com/office/drawing/2014/main" id="{C4221CB1-1DE4-F27D-0ED5-54C51270F512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62" name="Ovale 232">
                      <a:extLst>
                        <a:ext uri="{FF2B5EF4-FFF2-40B4-BE49-F238E27FC236}">
                          <a16:creationId xmlns:a16="http://schemas.microsoft.com/office/drawing/2014/main" id="{6D2B6AFF-0BD2-6D3E-5E4E-FC79043BE5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63" name="Connettore diritto 233">
                      <a:extLst>
                        <a:ext uri="{FF2B5EF4-FFF2-40B4-BE49-F238E27FC236}">
                          <a16:creationId xmlns:a16="http://schemas.microsoft.com/office/drawing/2014/main" id="{B3D62E34-7697-68A3-6969-24CC0A32C4B6}"/>
                        </a:ext>
                      </a:extLst>
                    </p:cNvPr>
                    <p:cNvCxnSpPr>
                      <a:cxnSpLocks/>
                      <a:endCxn id="262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8" name="Gruppo 229">
                    <a:extLst>
                      <a:ext uri="{FF2B5EF4-FFF2-40B4-BE49-F238E27FC236}">
                        <a16:creationId xmlns:a16="http://schemas.microsoft.com/office/drawing/2014/main" id="{545ECBBE-0D42-D6B9-3BAD-53C58745890A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59" name="Ovale 230">
                      <a:extLst>
                        <a:ext uri="{FF2B5EF4-FFF2-40B4-BE49-F238E27FC236}">
                          <a16:creationId xmlns:a16="http://schemas.microsoft.com/office/drawing/2014/main" id="{3E7B1B48-7888-E091-F529-B6AE9EB2E6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60" name="Connettore diritto 231">
                      <a:extLst>
                        <a:ext uri="{FF2B5EF4-FFF2-40B4-BE49-F238E27FC236}">
                          <a16:creationId xmlns:a16="http://schemas.microsoft.com/office/drawing/2014/main" id="{6FA53AFA-9B1F-BD07-1168-190037FF2038}"/>
                        </a:ext>
                      </a:extLst>
                    </p:cNvPr>
                    <p:cNvCxnSpPr>
                      <a:cxnSpLocks/>
                      <a:endCxn id="259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0" name="Gruppo 221">
                  <a:extLst>
                    <a:ext uri="{FF2B5EF4-FFF2-40B4-BE49-F238E27FC236}">
                      <a16:creationId xmlns:a16="http://schemas.microsoft.com/office/drawing/2014/main" id="{047605E2-603C-D676-B2FE-1491E9166DAE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51" name="Gruppo 222">
                    <a:extLst>
                      <a:ext uri="{FF2B5EF4-FFF2-40B4-BE49-F238E27FC236}">
                        <a16:creationId xmlns:a16="http://schemas.microsoft.com/office/drawing/2014/main" id="{DD38901F-54EB-2F45-83E3-716C882A4928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55" name="Ovale 226">
                      <a:extLst>
                        <a:ext uri="{FF2B5EF4-FFF2-40B4-BE49-F238E27FC236}">
                          <a16:creationId xmlns:a16="http://schemas.microsoft.com/office/drawing/2014/main" id="{46EF4404-34C0-234E-328F-99A36490CB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56" name="Connettore diritto 227">
                      <a:extLst>
                        <a:ext uri="{FF2B5EF4-FFF2-40B4-BE49-F238E27FC236}">
                          <a16:creationId xmlns:a16="http://schemas.microsoft.com/office/drawing/2014/main" id="{C0C27284-EFD6-B62F-06B6-6DCC29AF540B}"/>
                        </a:ext>
                      </a:extLst>
                    </p:cNvPr>
                    <p:cNvCxnSpPr>
                      <a:cxnSpLocks/>
                      <a:endCxn id="255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2" name="Gruppo 223">
                    <a:extLst>
                      <a:ext uri="{FF2B5EF4-FFF2-40B4-BE49-F238E27FC236}">
                        <a16:creationId xmlns:a16="http://schemas.microsoft.com/office/drawing/2014/main" id="{4BBF8017-CF67-E227-1F89-892EFBE4BBB9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53" name="Ovale 224">
                      <a:extLst>
                        <a:ext uri="{FF2B5EF4-FFF2-40B4-BE49-F238E27FC236}">
                          <a16:creationId xmlns:a16="http://schemas.microsoft.com/office/drawing/2014/main" id="{906884F4-31FF-9430-FB83-5C47E0B7644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54" name="Connettore diritto 225">
                      <a:extLst>
                        <a:ext uri="{FF2B5EF4-FFF2-40B4-BE49-F238E27FC236}">
                          <a16:creationId xmlns:a16="http://schemas.microsoft.com/office/drawing/2014/main" id="{C2FDBE8F-43BD-701A-CFFB-FFADC08C515F}"/>
                        </a:ext>
                      </a:extLst>
                    </p:cNvPr>
                    <p:cNvCxnSpPr>
                      <a:cxnSpLocks/>
                      <a:endCxn id="253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4" name="Gruppo 239">
                <a:extLst>
                  <a:ext uri="{FF2B5EF4-FFF2-40B4-BE49-F238E27FC236}">
                    <a16:creationId xmlns:a16="http://schemas.microsoft.com/office/drawing/2014/main" id="{F00B32C8-77D8-13F6-9975-4B597DE1728E}"/>
                  </a:ext>
                </a:extLst>
              </p:cNvPr>
              <p:cNvGrpSpPr/>
              <p:nvPr/>
            </p:nvGrpSpPr>
            <p:grpSpPr>
              <a:xfrm>
                <a:off x="2372843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222" name="Rettangolo con angoli arrotondati 240">
                  <a:extLst>
                    <a:ext uri="{FF2B5EF4-FFF2-40B4-BE49-F238E27FC236}">
                      <a16:creationId xmlns:a16="http://schemas.microsoft.com/office/drawing/2014/main" id="{BD298BFB-66A5-7F4D-F894-56DE00BAA868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23" name="Gruppo 241">
                  <a:extLst>
                    <a:ext uri="{FF2B5EF4-FFF2-40B4-BE49-F238E27FC236}">
                      <a16:creationId xmlns:a16="http://schemas.microsoft.com/office/drawing/2014/main" id="{EDC26B6F-67DF-34F8-CC5B-830AF143EC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240" name="Ovale 258">
                    <a:extLst>
                      <a:ext uri="{FF2B5EF4-FFF2-40B4-BE49-F238E27FC236}">
                        <a16:creationId xmlns:a16="http://schemas.microsoft.com/office/drawing/2014/main" id="{669DB9DA-0272-C8F5-B047-C5EA120130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Ovale 259">
                    <a:extLst>
                      <a:ext uri="{FF2B5EF4-FFF2-40B4-BE49-F238E27FC236}">
                        <a16:creationId xmlns:a16="http://schemas.microsoft.com/office/drawing/2014/main" id="{2DA1207B-1744-D574-1DF4-5F0B331924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Ovale 260">
                    <a:extLst>
                      <a:ext uri="{FF2B5EF4-FFF2-40B4-BE49-F238E27FC236}">
                        <a16:creationId xmlns:a16="http://schemas.microsoft.com/office/drawing/2014/main" id="{7A5520A9-3CCB-808F-E6B2-7824E56636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Ovale 261">
                    <a:extLst>
                      <a:ext uri="{FF2B5EF4-FFF2-40B4-BE49-F238E27FC236}">
                        <a16:creationId xmlns:a16="http://schemas.microsoft.com/office/drawing/2014/main" id="{8388BA04-6AF1-6EA4-3F11-5EC5597343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Ovale 262">
                    <a:extLst>
                      <a:ext uri="{FF2B5EF4-FFF2-40B4-BE49-F238E27FC236}">
                        <a16:creationId xmlns:a16="http://schemas.microsoft.com/office/drawing/2014/main" id="{83117372-66CE-8B5B-0030-CEA6500A0D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24" name="Connettore diritto 242">
                  <a:extLst>
                    <a:ext uri="{FF2B5EF4-FFF2-40B4-BE49-F238E27FC236}">
                      <a16:creationId xmlns:a16="http://schemas.microsoft.com/office/drawing/2014/main" id="{4754C7A1-0DEB-44F1-CEE3-91C4C9120787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Connettore diritto 243">
                  <a:extLst>
                    <a:ext uri="{FF2B5EF4-FFF2-40B4-BE49-F238E27FC236}">
                      <a16:creationId xmlns:a16="http://schemas.microsoft.com/office/drawing/2014/main" id="{F7098937-EAFA-E82B-CD9B-A2F79E1E11C0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uppo 244">
                  <a:extLst>
                    <a:ext uri="{FF2B5EF4-FFF2-40B4-BE49-F238E27FC236}">
                      <a16:creationId xmlns:a16="http://schemas.microsoft.com/office/drawing/2014/main" id="{9E25910A-F2B9-9C30-91D9-9A901CC57107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34" name="Gruppo 252">
                    <a:extLst>
                      <a:ext uri="{FF2B5EF4-FFF2-40B4-BE49-F238E27FC236}">
                        <a16:creationId xmlns:a16="http://schemas.microsoft.com/office/drawing/2014/main" id="{CC6C3544-48D6-046E-C27C-DB269D71841B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38" name="Ovale 256">
                      <a:extLst>
                        <a:ext uri="{FF2B5EF4-FFF2-40B4-BE49-F238E27FC236}">
                          <a16:creationId xmlns:a16="http://schemas.microsoft.com/office/drawing/2014/main" id="{D5BEBB28-C32F-48F0-B504-B863E9844A3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39" name="Connettore diritto 257">
                      <a:extLst>
                        <a:ext uri="{FF2B5EF4-FFF2-40B4-BE49-F238E27FC236}">
                          <a16:creationId xmlns:a16="http://schemas.microsoft.com/office/drawing/2014/main" id="{19E6684E-C4D1-BD6E-A642-23043480FBEF}"/>
                        </a:ext>
                      </a:extLst>
                    </p:cNvPr>
                    <p:cNvCxnSpPr>
                      <a:cxnSpLocks/>
                      <a:endCxn id="238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5" name="Gruppo 253">
                    <a:extLst>
                      <a:ext uri="{FF2B5EF4-FFF2-40B4-BE49-F238E27FC236}">
                        <a16:creationId xmlns:a16="http://schemas.microsoft.com/office/drawing/2014/main" id="{EE4CF212-97E2-A981-3CFF-7D4E08BBB826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36" name="Ovale 254">
                      <a:extLst>
                        <a:ext uri="{FF2B5EF4-FFF2-40B4-BE49-F238E27FC236}">
                          <a16:creationId xmlns:a16="http://schemas.microsoft.com/office/drawing/2014/main" id="{7AFCFE75-3817-CD15-468C-865FC3F7AD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37" name="Connettore diritto 255">
                      <a:extLst>
                        <a:ext uri="{FF2B5EF4-FFF2-40B4-BE49-F238E27FC236}">
                          <a16:creationId xmlns:a16="http://schemas.microsoft.com/office/drawing/2014/main" id="{B2B45EC0-CA0F-D831-3D9B-C81AE2EED04E}"/>
                        </a:ext>
                      </a:extLst>
                    </p:cNvPr>
                    <p:cNvCxnSpPr>
                      <a:cxnSpLocks/>
                      <a:endCxn id="236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7" name="Gruppo 245">
                  <a:extLst>
                    <a:ext uri="{FF2B5EF4-FFF2-40B4-BE49-F238E27FC236}">
                      <a16:creationId xmlns:a16="http://schemas.microsoft.com/office/drawing/2014/main" id="{02605406-462E-5ABB-BBE3-2A53A5FD1D11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28" name="Gruppo 246">
                    <a:extLst>
                      <a:ext uri="{FF2B5EF4-FFF2-40B4-BE49-F238E27FC236}">
                        <a16:creationId xmlns:a16="http://schemas.microsoft.com/office/drawing/2014/main" id="{6398F3F5-201A-DA3E-5B81-B0D5AD67E003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32" name="Ovale 250">
                      <a:extLst>
                        <a:ext uri="{FF2B5EF4-FFF2-40B4-BE49-F238E27FC236}">
                          <a16:creationId xmlns:a16="http://schemas.microsoft.com/office/drawing/2014/main" id="{786399C7-E479-0C32-9277-03B0548889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33" name="Connettore diritto 251">
                      <a:extLst>
                        <a:ext uri="{FF2B5EF4-FFF2-40B4-BE49-F238E27FC236}">
                          <a16:creationId xmlns:a16="http://schemas.microsoft.com/office/drawing/2014/main" id="{811D201F-A601-CC1A-5468-F6C77EBF95FB}"/>
                        </a:ext>
                      </a:extLst>
                    </p:cNvPr>
                    <p:cNvCxnSpPr>
                      <a:cxnSpLocks/>
                      <a:endCxn id="232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9" name="Gruppo 247">
                    <a:extLst>
                      <a:ext uri="{FF2B5EF4-FFF2-40B4-BE49-F238E27FC236}">
                        <a16:creationId xmlns:a16="http://schemas.microsoft.com/office/drawing/2014/main" id="{8F688732-D0D1-EE44-473E-2EA24A36E873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30" name="Ovale 248">
                      <a:extLst>
                        <a:ext uri="{FF2B5EF4-FFF2-40B4-BE49-F238E27FC236}">
                          <a16:creationId xmlns:a16="http://schemas.microsoft.com/office/drawing/2014/main" id="{E4B5243D-0FA5-2CCE-6532-ABA665DB95F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31" name="Connettore diritto 249">
                      <a:extLst>
                        <a:ext uri="{FF2B5EF4-FFF2-40B4-BE49-F238E27FC236}">
                          <a16:creationId xmlns:a16="http://schemas.microsoft.com/office/drawing/2014/main" id="{493B93F6-AC42-F07E-7FA3-DF9AE6025115}"/>
                        </a:ext>
                      </a:extLst>
                    </p:cNvPr>
                    <p:cNvCxnSpPr>
                      <a:cxnSpLocks/>
                      <a:endCxn id="230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95" name="Gruppo 263">
                <a:extLst>
                  <a:ext uri="{FF2B5EF4-FFF2-40B4-BE49-F238E27FC236}">
                    <a16:creationId xmlns:a16="http://schemas.microsoft.com/office/drawing/2014/main" id="{525C64A9-84A8-2AA7-64FF-BE8FB64016FD}"/>
                  </a:ext>
                </a:extLst>
              </p:cNvPr>
              <p:cNvGrpSpPr/>
              <p:nvPr/>
            </p:nvGrpSpPr>
            <p:grpSpPr>
              <a:xfrm>
                <a:off x="2659638" y="4532192"/>
                <a:ext cx="196471" cy="378987"/>
                <a:chOff x="606023" y="4733853"/>
                <a:chExt cx="196471" cy="378987"/>
              </a:xfrm>
            </p:grpSpPr>
            <p:sp>
              <p:nvSpPr>
                <p:cNvPr id="196" name="Rettangolo con angoli arrotondati 264">
                  <a:extLst>
                    <a:ext uri="{FF2B5EF4-FFF2-40B4-BE49-F238E27FC236}">
                      <a16:creationId xmlns:a16="http://schemas.microsoft.com/office/drawing/2014/main" id="{E39A5130-83BA-2AF9-30DE-D13EC6E42BEC}"/>
                    </a:ext>
                  </a:extLst>
                </p:cNvPr>
                <p:cNvSpPr/>
                <p:nvPr/>
              </p:nvSpPr>
              <p:spPr>
                <a:xfrm>
                  <a:off x="606023" y="4733853"/>
                  <a:ext cx="196471" cy="378987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97" name="Gruppo 265">
                  <a:extLst>
                    <a:ext uri="{FF2B5EF4-FFF2-40B4-BE49-F238E27FC236}">
                      <a16:creationId xmlns:a16="http://schemas.microsoft.com/office/drawing/2014/main" id="{30AFD6F7-2CA5-1922-2D12-C9B199E3AAD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3004" y="4876102"/>
                  <a:ext cx="36876" cy="137153"/>
                  <a:chOff x="710519" y="4832830"/>
                  <a:chExt cx="64477" cy="239809"/>
                </a:xfrm>
              </p:grpSpPr>
              <p:sp>
                <p:nvSpPr>
                  <p:cNvPr id="217" name="Ovale 282">
                    <a:extLst>
                      <a:ext uri="{FF2B5EF4-FFF2-40B4-BE49-F238E27FC236}">
                        <a16:creationId xmlns:a16="http://schemas.microsoft.com/office/drawing/2014/main" id="{14F7333C-D35E-1A96-167C-7E1A6D8B09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6490" y="483283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8" name="Ovale 283">
                    <a:extLst>
                      <a:ext uri="{FF2B5EF4-FFF2-40B4-BE49-F238E27FC236}">
                        <a16:creationId xmlns:a16="http://schemas.microsoft.com/office/drawing/2014/main" id="{970F56CB-D6D9-7CE5-D7BB-B75633DCC92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1356" y="4883044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9" name="Ovale 284">
                    <a:extLst>
                      <a:ext uri="{FF2B5EF4-FFF2-40B4-BE49-F238E27FC236}">
                        <a16:creationId xmlns:a16="http://schemas.microsoft.com/office/drawing/2014/main" id="{88D18B64-4ACA-7D32-225A-4104489456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5265" y="4942010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0" name="Ovale 285">
                    <a:extLst>
                      <a:ext uri="{FF2B5EF4-FFF2-40B4-BE49-F238E27FC236}">
                        <a16:creationId xmlns:a16="http://schemas.microsoft.com/office/drawing/2014/main" id="{36C9FB0F-0AC0-7771-3EFA-308B202D3E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4060" y="4996886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1" name="Ovale 286">
                    <a:extLst>
                      <a:ext uri="{FF2B5EF4-FFF2-40B4-BE49-F238E27FC236}">
                        <a16:creationId xmlns:a16="http://schemas.microsoft.com/office/drawing/2014/main" id="{5520ED92-335A-9540-37EB-3D833062B2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0519" y="5042908"/>
                    <a:ext cx="29731" cy="297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98" name="Connettore diritto 266">
                  <a:extLst>
                    <a:ext uri="{FF2B5EF4-FFF2-40B4-BE49-F238E27FC236}">
                      <a16:creationId xmlns:a16="http://schemas.microsoft.com/office/drawing/2014/main" id="{185AC238-8D94-229B-E6DA-3ADB529A6B34}"/>
                    </a:ext>
                  </a:extLst>
                </p:cNvPr>
                <p:cNvCxnSpPr/>
                <p:nvPr/>
              </p:nvCxnSpPr>
              <p:spPr>
                <a:xfrm>
                  <a:off x="610710" y="4808768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Connettore diritto 267">
                  <a:extLst>
                    <a:ext uri="{FF2B5EF4-FFF2-40B4-BE49-F238E27FC236}">
                      <a16:creationId xmlns:a16="http://schemas.microsoft.com/office/drawing/2014/main" id="{E5E00778-AFBE-107C-522F-2515E7FD0D61}"/>
                    </a:ext>
                  </a:extLst>
                </p:cNvPr>
                <p:cNvCxnSpPr/>
                <p:nvPr/>
              </p:nvCxnSpPr>
              <p:spPr>
                <a:xfrm>
                  <a:off x="610710" y="5032224"/>
                  <a:ext cx="188973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0" name="Gruppo 268">
                  <a:extLst>
                    <a:ext uri="{FF2B5EF4-FFF2-40B4-BE49-F238E27FC236}">
                      <a16:creationId xmlns:a16="http://schemas.microsoft.com/office/drawing/2014/main" id="{3D3C13BF-01B6-0026-9221-16C6C924B9D4}"/>
                    </a:ext>
                  </a:extLst>
                </p:cNvPr>
                <p:cNvGrpSpPr/>
                <p:nvPr/>
              </p:nvGrpSpPr>
              <p:grpSpPr>
                <a:xfrm>
                  <a:off x="634901" y="4751025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11" name="Gruppo 276">
                    <a:extLst>
                      <a:ext uri="{FF2B5EF4-FFF2-40B4-BE49-F238E27FC236}">
                        <a16:creationId xmlns:a16="http://schemas.microsoft.com/office/drawing/2014/main" id="{A4ADC72C-49DC-C24B-CD6C-262D9C9C1477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15" name="Ovale 280">
                      <a:extLst>
                        <a:ext uri="{FF2B5EF4-FFF2-40B4-BE49-F238E27FC236}">
                          <a16:creationId xmlns:a16="http://schemas.microsoft.com/office/drawing/2014/main" id="{5712B8E3-FD6B-FB60-84A2-81DF1C0F86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16" name="Connettore diritto 281">
                      <a:extLst>
                        <a:ext uri="{FF2B5EF4-FFF2-40B4-BE49-F238E27FC236}">
                          <a16:creationId xmlns:a16="http://schemas.microsoft.com/office/drawing/2014/main" id="{6E2A795F-1AE3-4B43-B8BF-4346564D02C0}"/>
                        </a:ext>
                      </a:extLst>
                    </p:cNvPr>
                    <p:cNvCxnSpPr>
                      <a:cxnSpLocks/>
                      <a:endCxn id="215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2" name="Gruppo 277">
                    <a:extLst>
                      <a:ext uri="{FF2B5EF4-FFF2-40B4-BE49-F238E27FC236}">
                        <a16:creationId xmlns:a16="http://schemas.microsoft.com/office/drawing/2014/main" id="{62D55237-4622-2FC1-80C3-F5981C0D7C2D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13" name="Ovale 278">
                      <a:extLst>
                        <a:ext uri="{FF2B5EF4-FFF2-40B4-BE49-F238E27FC236}">
                          <a16:creationId xmlns:a16="http://schemas.microsoft.com/office/drawing/2014/main" id="{8E9DD1D3-7F60-6DC3-740E-2EE8010E53C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14" name="Connettore diritto 279">
                      <a:extLst>
                        <a:ext uri="{FF2B5EF4-FFF2-40B4-BE49-F238E27FC236}">
                          <a16:creationId xmlns:a16="http://schemas.microsoft.com/office/drawing/2014/main" id="{0310D47D-DB44-AD12-570F-3E540C456D35}"/>
                        </a:ext>
                      </a:extLst>
                    </p:cNvPr>
                    <p:cNvCxnSpPr>
                      <a:cxnSpLocks/>
                      <a:endCxn id="213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01" name="Gruppo 269">
                  <a:extLst>
                    <a:ext uri="{FF2B5EF4-FFF2-40B4-BE49-F238E27FC236}">
                      <a16:creationId xmlns:a16="http://schemas.microsoft.com/office/drawing/2014/main" id="{E07049F7-4FF6-CBCD-AC4B-67F18CE8066C}"/>
                    </a:ext>
                  </a:extLst>
                </p:cNvPr>
                <p:cNvGrpSpPr/>
                <p:nvPr/>
              </p:nvGrpSpPr>
              <p:grpSpPr>
                <a:xfrm>
                  <a:off x="637176" y="5057049"/>
                  <a:ext cx="126615" cy="36000"/>
                  <a:chOff x="634901" y="4751025"/>
                  <a:chExt cx="126615" cy="36000"/>
                </a:xfrm>
              </p:grpSpPr>
              <p:grpSp>
                <p:nvGrpSpPr>
                  <p:cNvPr id="202" name="Gruppo 270">
                    <a:extLst>
                      <a:ext uri="{FF2B5EF4-FFF2-40B4-BE49-F238E27FC236}">
                        <a16:creationId xmlns:a16="http://schemas.microsoft.com/office/drawing/2014/main" id="{93DF7FD3-4CD0-580B-8196-6B527B947682}"/>
                      </a:ext>
                    </a:extLst>
                  </p:cNvPr>
                  <p:cNvGrpSpPr/>
                  <p:nvPr/>
                </p:nvGrpSpPr>
                <p:grpSpPr>
                  <a:xfrm>
                    <a:off x="634901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07" name="Ovale 274">
                      <a:extLst>
                        <a:ext uri="{FF2B5EF4-FFF2-40B4-BE49-F238E27FC236}">
                          <a16:creationId xmlns:a16="http://schemas.microsoft.com/office/drawing/2014/main" id="{BCB12839-D4BE-C78C-8493-50E7B9704BA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10" name="Connettore diritto 275">
                      <a:extLst>
                        <a:ext uri="{FF2B5EF4-FFF2-40B4-BE49-F238E27FC236}">
                          <a16:creationId xmlns:a16="http://schemas.microsoft.com/office/drawing/2014/main" id="{C344D4FC-C568-2B05-CF66-06771C5CA559}"/>
                        </a:ext>
                      </a:extLst>
                    </p:cNvPr>
                    <p:cNvCxnSpPr>
                      <a:cxnSpLocks/>
                      <a:endCxn id="207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Gruppo 271">
                    <a:extLst>
                      <a:ext uri="{FF2B5EF4-FFF2-40B4-BE49-F238E27FC236}">
                        <a16:creationId xmlns:a16="http://schemas.microsoft.com/office/drawing/2014/main" id="{31EAA6C3-9636-75BD-C3A9-A058DA85D60D}"/>
                      </a:ext>
                    </a:extLst>
                  </p:cNvPr>
                  <p:cNvGrpSpPr/>
                  <p:nvPr/>
                </p:nvGrpSpPr>
                <p:grpSpPr>
                  <a:xfrm>
                    <a:off x="725516" y="4751025"/>
                    <a:ext cx="36000" cy="36000"/>
                    <a:chOff x="632520" y="4742643"/>
                    <a:chExt cx="36000" cy="36000"/>
                  </a:xfrm>
                </p:grpSpPr>
                <p:sp>
                  <p:nvSpPr>
                    <p:cNvPr id="204" name="Ovale 272">
                      <a:extLst>
                        <a:ext uri="{FF2B5EF4-FFF2-40B4-BE49-F238E27FC236}">
                          <a16:creationId xmlns:a16="http://schemas.microsoft.com/office/drawing/2014/main" id="{930ED4E4-EE9C-FF4A-DC83-A2939C3AFBA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32520" y="4742643"/>
                      <a:ext cx="36000" cy="36000"/>
                    </a:xfrm>
                    <a:prstGeom prst="ellips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05" name="Connettore diritto 273">
                      <a:extLst>
                        <a:ext uri="{FF2B5EF4-FFF2-40B4-BE49-F238E27FC236}">
                          <a16:creationId xmlns:a16="http://schemas.microsoft.com/office/drawing/2014/main" id="{0685A3F3-E859-EAE1-8E8E-276BFAAA32D0}"/>
                        </a:ext>
                      </a:extLst>
                    </p:cNvPr>
                    <p:cNvCxnSpPr>
                      <a:cxnSpLocks/>
                      <a:endCxn id="204" idx="7"/>
                    </p:cNvCxnSpPr>
                    <p:nvPr/>
                  </p:nvCxnSpPr>
                  <p:spPr>
                    <a:xfrm flipV="1">
                      <a:off x="634901" y="4747915"/>
                      <a:ext cx="28347" cy="29028"/>
                    </a:xfrm>
                    <a:prstGeom prst="line">
                      <a:avLst/>
                    </a:prstGeom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8" name="Gruppo 37">
              <a:extLst>
                <a:ext uri="{FF2B5EF4-FFF2-40B4-BE49-F238E27FC236}">
                  <a16:creationId xmlns:a16="http://schemas.microsoft.com/office/drawing/2014/main" id="{6DB62299-2DA6-9E03-30A3-FFD122432995}"/>
                </a:ext>
              </a:extLst>
            </p:cNvPr>
            <p:cNvGrpSpPr/>
            <p:nvPr/>
          </p:nvGrpSpPr>
          <p:grpSpPr>
            <a:xfrm>
              <a:off x="3514718" y="5380894"/>
              <a:ext cx="2080864" cy="370233"/>
              <a:chOff x="2802889" y="4607715"/>
              <a:chExt cx="5757090" cy="607225"/>
            </a:xfrm>
          </p:grpSpPr>
          <p:cxnSp>
            <p:nvCxnSpPr>
              <p:cNvPr id="634" name="Connettore 1 58">
                <a:extLst>
                  <a:ext uri="{FF2B5EF4-FFF2-40B4-BE49-F238E27FC236}">
                    <a16:creationId xmlns:a16="http://schemas.microsoft.com/office/drawing/2014/main" id="{E586B9B0-AC71-7FD8-A93B-B6D12F5E02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2889" y="4918496"/>
                <a:ext cx="5757090" cy="1"/>
              </a:xfrm>
              <a:prstGeom prst="line">
                <a:avLst/>
              </a:prstGeom>
              <a:ln w="419100" cap="rnd">
                <a:solidFill>
                  <a:srgbClr val="FF0000"/>
                </a:solidFill>
                <a:prstDash val="solid"/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" name="CasellaDiTesto 39">
                <a:extLst>
                  <a:ext uri="{FF2B5EF4-FFF2-40B4-BE49-F238E27FC236}">
                    <a16:creationId xmlns:a16="http://schemas.microsoft.com/office/drawing/2014/main" id="{3AFE04F2-4978-EFBE-0083-800755D28A61}"/>
                  </a:ext>
                </a:extLst>
              </p:cNvPr>
              <p:cNvSpPr txBox="1"/>
              <p:nvPr/>
            </p:nvSpPr>
            <p:spPr>
              <a:xfrm>
                <a:off x="3729208" y="4607715"/>
                <a:ext cx="2329404" cy="607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endParaRPr kumimoji="0" lang="it-IT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uppo 359">
              <a:extLst>
                <a:ext uri="{FF2B5EF4-FFF2-40B4-BE49-F238E27FC236}">
                  <a16:creationId xmlns:a16="http://schemas.microsoft.com/office/drawing/2014/main" id="{9C2A6F6C-2A8F-BE3B-4DF0-F898A19768E1}"/>
                </a:ext>
              </a:extLst>
            </p:cNvPr>
            <p:cNvGrpSpPr/>
            <p:nvPr/>
          </p:nvGrpSpPr>
          <p:grpSpPr>
            <a:xfrm>
              <a:off x="899219" y="4894905"/>
              <a:ext cx="1241782" cy="909761"/>
              <a:chOff x="592055" y="4916547"/>
              <a:chExt cx="2319965" cy="924720"/>
            </a:xfrm>
          </p:grpSpPr>
          <p:sp>
            <p:nvSpPr>
              <p:cNvPr id="40" name="Figura a mano libera: forma 287">
                <a:extLst>
                  <a:ext uri="{FF2B5EF4-FFF2-40B4-BE49-F238E27FC236}">
                    <a16:creationId xmlns:a16="http://schemas.microsoft.com/office/drawing/2014/main" id="{77F30946-D050-51AE-3B33-8F13E54488F7}"/>
                  </a:ext>
                </a:extLst>
              </p:cNvPr>
              <p:cNvSpPr/>
              <p:nvPr/>
            </p:nvSpPr>
            <p:spPr>
              <a:xfrm>
                <a:off x="633338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igura a mano libera: forma 288">
                <a:extLst>
                  <a:ext uri="{FF2B5EF4-FFF2-40B4-BE49-F238E27FC236}">
                    <a16:creationId xmlns:a16="http://schemas.microsoft.com/office/drawing/2014/main" id="{CF5CDBA7-DEDF-4552-9AC1-AB18C7F3ED34}"/>
                  </a:ext>
                </a:extLst>
              </p:cNvPr>
              <p:cNvSpPr/>
              <p:nvPr/>
            </p:nvSpPr>
            <p:spPr>
              <a:xfrm>
                <a:off x="672686" y="4919422"/>
                <a:ext cx="76788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igura a mano libera: forma 289">
                <a:extLst>
                  <a:ext uri="{FF2B5EF4-FFF2-40B4-BE49-F238E27FC236}">
                    <a16:creationId xmlns:a16="http://schemas.microsoft.com/office/drawing/2014/main" id="{6524A2E7-B9C7-7D2C-6EFE-0F9830CD8331}"/>
                  </a:ext>
                </a:extLst>
              </p:cNvPr>
              <p:cNvSpPr/>
              <p:nvPr/>
            </p:nvSpPr>
            <p:spPr>
              <a:xfrm flipH="1">
                <a:off x="789955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e 290">
                <a:extLst>
                  <a:ext uri="{FF2B5EF4-FFF2-40B4-BE49-F238E27FC236}">
                    <a16:creationId xmlns:a16="http://schemas.microsoft.com/office/drawing/2014/main" id="{1F57191C-351C-97FC-DB02-A6DB38021D02}"/>
                  </a:ext>
                </a:extLst>
              </p:cNvPr>
              <p:cNvSpPr/>
              <p:nvPr/>
            </p:nvSpPr>
            <p:spPr>
              <a:xfrm>
                <a:off x="592055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e 291">
                <a:extLst>
                  <a:ext uri="{FF2B5EF4-FFF2-40B4-BE49-F238E27FC236}">
                    <a16:creationId xmlns:a16="http://schemas.microsoft.com/office/drawing/2014/main" id="{0771A89B-0589-1B6E-10D3-8E9AA96C7039}"/>
                  </a:ext>
                </a:extLst>
              </p:cNvPr>
              <p:cNvSpPr/>
              <p:nvPr/>
            </p:nvSpPr>
            <p:spPr>
              <a:xfrm>
                <a:off x="644025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e 292">
                <a:extLst>
                  <a:ext uri="{FF2B5EF4-FFF2-40B4-BE49-F238E27FC236}">
                    <a16:creationId xmlns:a16="http://schemas.microsoft.com/office/drawing/2014/main" id="{44315030-D3B4-75FD-3B51-DB244E472F9D}"/>
                  </a:ext>
                </a:extLst>
              </p:cNvPr>
              <p:cNvSpPr/>
              <p:nvPr/>
            </p:nvSpPr>
            <p:spPr>
              <a:xfrm>
                <a:off x="820237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igura a mano libera: forma 310">
                <a:extLst>
                  <a:ext uri="{FF2B5EF4-FFF2-40B4-BE49-F238E27FC236}">
                    <a16:creationId xmlns:a16="http://schemas.microsoft.com/office/drawing/2014/main" id="{A5CC85BC-E6DE-883C-C3BB-9B5D99C529A1}"/>
                  </a:ext>
                </a:extLst>
              </p:cNvPr>
              <p:cNvSpPr/>
              <p:nvPr/>
            </p:nvSpPr>
            <p:spPr>
              <a:xfrm>
                <a:off x="921877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igura a mano libera: forma 311">
                <a:extLst>
                  <a:ext uri="{FF2B5EF4-FFF2-40B4-BE49-F238E27FC236}">
                    <a16:creationId xmlns:a16="http://schemas.microsoft.com/office/drawing/2014/main" id="{43EC8CA6-8B55-ADB2-56A6-7FAE04F4E946}"/>
                  </a:ext>
                </a:extLst>
              </p:cNvPr>
              <p:cNvSpPr/>
              <p:nvPr/>
            </p:nvSpPr>
            <p:spPr>
              <a:xfrm>
                <a:off x="961225" y="4919422"/>
                <a:ext cx="77101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igura a mano libera: forma 312">
                <a:extLst>
                  <a:ext uri="{FF2B5EF4-FFF2-40B4-BE49-F238E27FC236}">
                    <a16:creationId xmlns:a16="http://schemas.microsoft.com/office/drawing/2014/main" id="{A4E610F2-5E41-A9AB-C8F4-36C727BEBA4B}"/>
                  </a:ext>
                </a:extLst>
              </p:cNvPr>
              <p:cNvSpPr/>
              <p:nvPr/>
            </p:nvSpPr>
            <p:spPr>
              <a:xfrm flipH="1">
                <a:off x="1078494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vale 313">
                <a:extLst>
                  <a:ext uri="{FF2B5EF4-FFF2-40B4-BE49-F238E27FC236}">
                    <a16:creationId xmlns:a16="http://schemas.microsoft.com/office/drawing/2014/main" id="{7A94B339-3B69-BC55-DC02-C57F4900123F}"/>
                  </a:ext>
                </a:extLst>
              </p:cNvPr>
              <p:cNvSpPr/>
              <p:nvPr/>
            </p:nvSpPr>
            <p:spPr>
              <a:xfrm>
                <a:off x="880594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e 314">
                <a:extLst>
                  <a:ext uri="{FF2B5EF4-FFF2-40B4-BE49-F238E27FC236}">
                    <a16:creationId xmlns:a16="http://schemas.microsoft.com/office/drawing/2014/main" id="{01BCFE30-DDBB-2021-F2AA-9B8F9F319266}"/>
                  </a:ext>
                </a:extLst>
              </p:cNvPr>
              <p:cNvSpPr/>
              <p:nvPr/>
            </p:nvSpPr>
            <p:spPr>
              <a:xfrm>
                <a:off x="932564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vale 315">
                <a:extLst>
                  <a:ext uri="{FF2B5EF4-FFF2-40B4-BE49-F238E27FC236}">
                    <a16:creationId xmlns:a16="http://schemas.microsoft.com/office/drawing/2014/main" id="{FBADB896-05C3-C566-76C2-C3F3BC580E3F}"/>
                  </a:ext>
                </a:extLst>
              </p:cNvPr>
              <p:cNvSpPr/>
              <p:nvPr/>
            </p:nvSpPr>
            <p:spPr>
              <a:xfrm>
                <a:off x="1108776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igura a mano libera: forma 317">
                <a:extLst>
                  <a:ext uri="{FF2B5EF4-FFF2-40B4-BE49-F238E27FC236}">
                    <a16:creationId xmlns:a16="http://schemas.microsoft.com/office/drawing/2014/main" id="{C81610D6-5F85-DDFD-4F55-837BB836026D}"/>
                  </a:ext>
                </a:extLst>
              </p:cNvPr>
              <p:cNvSpPr/>
              <p:nvPr/>
            </p:nvSpPr>
            <p:spPr>
              <a:xfrm>
                <a:off x="1210416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igura a mano libera: forma 318">
                <a:extLst>
                  <a:ext uri="{FF2B5EF4-FFF2-40B4-BE49-F238E27FC236}">
                    <a16:creationId xmlns:a16="http://schemas.microsoft.com/office/drawing/2014/main" id="{993FDEBB-06B0-FF36-25C0-C978A77B791A}"/>
                  </a:ext>
                </a:extLst>
              </p:cNvPr>
              <p:cNvSpPr/>
              <p:nvPr/>
            </p:nvSpPr>
            <p:spPr>
              <a:xfrm>
                <a:off x="1249764" y="4919422"/>
                <a:ext cx="72006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igura a mano libera: forma 319">
                <a:extLst>
                  <a:ext uri="{FF2B5EF4-FFF2-40B4-BE49-F238E27FC236}">
                    <a16:creationId xmlns:a16="http://schemas.microsoft.com/office/drawing/2014/main" id="{024565B8-8668-8D33-E6B7-B1404FF4D833}"/>
                  </a:ext>
                </a:extLst>
              </p:cNvPr>
              <p:cNvSpPr/>
              <p:nvPr/>
            </p:nvSpPr>
            <p:spPr>
              <a:xfrm flipH="1">
                <a:off x="1367033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e 320">
                <a:extLst>
                  <a:ext uri="{FF2B5EF4-FFF2-40B4-BE49-F238E27FC236}">
                    <a16:creationId xmlns:a16="http://schemas.microsoft.com/office/drawing/2014/main" id="{73173FA5-802C-62F3-FB3B-5B7A34E6F433}"/>
                  </a:ext>
                </a:extLst>
              </p:cNvPr>
              <p:cNvSpPr/>
              <p:nvPr/>
            </p:nvSpPr>
            <p:spPr>
              <a:xfrm>
                <a:off x="1169133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e 321">
                <a:extLst>
                  <a:ext uri="{FF2B5EF4-FFF2-40B4-BE49-F238E27FC236}">
                    <a16:creationId xmlns:a16="http://schemas.microsoft.com/office/drawing/2014/main" id="{619048BE-8546-2909-1B60-A37220437E3A}"/>
                  </a:ext>
                </a:extLst>
              </p:cNvPr>
              <p:cNvSpPr/>
              <p:nvPr/>
            </p:nvSpPr>
            <p:spPr>
              <a:xfrm>
                <a:off x="1221103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e 322">
                <a:extLst>
                  <a:ext uri="{FF2B5EF4-FFF2-40B4-BE49-F238E27FC236}">
                    <a16:creationId xmlns:a16="http://schemas.microsoft.com/office/drawing/2014/main" id="{4FC301FE-2191-3FC8-BB90-7EFF1C45B4E9}"/>
                  </a:ext>
                </a:extLst>
              </p:cNvPr>
              <p:cNvSpPr/>
              <p:nvPr/>
            </p:nvSpPr>
            <p:spPr>
              <a:xfrm>
                <a:off x="1397315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igura a mano libera: forma 324">
                <a:extLst>
                  <a:ext uri="{FF2B5EF4-FFF2-40B4-BE49-F238E27FC236}">
                    <a16:creationId xmlns:a16="http://schemas.microsoft.com/office/drawing/2014/main" id="{9C979311-9D71-30CE-59EB-CB559EC33AAD}"/>
                  </a:ext>
                </a:extLst>
              </p:cNvPr>
              <p:cNvSpPr/>
              <p:nvPr/>
            </p:nvSpPr>
            <p:spPr>
              <a:xfrm>
                <a:off x="1498955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igura a mano libera: forma 325">
                <a:extLst>
                  <a:ext uri="{FF2B5EF4-FFF2-40B4-BE49-F238E27FC236}">
                    <a16:creationId xmlns:a16="http://schemas.microsoft.com/office/drawing/2014/main" id="{0B7C2E36-9E11-287D-1D60-762B6C6562F6}"/>
                  </a:ext>
                </a:extLst>
              </p:cNvPr>
              <p:cNvSpPr/>
              <p:nvPr/>
            </p:nvSpPr>
            <p:spPr>
              <a:xfrm>
                <a:off x="1538303" y="4919422"/>
                <a:ext cx="76788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igura a mano libera: forma 326">
                <a:extLst>
                  <a:ext uri="{FF2B5EF4-FFF2-40B4-BE49-F238E27FC236}">
                    <a16:creationId xmlns:a16="http://schemas.microsoft.com/office/drawing/2014/main" id="{FE734B90-48FE-4E7B-D343-611245D9D676}"/>
                  </a:ext>
                </a:extLst>
              </p:cNvPr>
              <p:cNvSpPr/>
              <p:nvPr/>
            </p:nvSpPr>
            <p:spPr>
              <a:xfrm flipH="1">
                <a:off x="1655572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e 327">
                <a:extLst>
                  <a:ext uri="{FF2B5EF4-FFF2-40B4-BE49-F238E27FC236}">
                    <a16:creationId xmlns:a16="http://schemas.microsoft.com/office/drawing/2014/main" id="{B01232A5-CBCD-143B-1231-E33E38AF5134}"/>
                  </a:ext>
                </a:extLst>
              </p:cNvPr>
              <p:cNvSpPr/>
              <p:nvPr/>
            </p:nvSpPr>
            <p:spPr>
              <a:xfrm>
                <a:off x="1457672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e 328">
                <a:extLst>
                  <a:ext uri="{FF2B5EF4-FFF2-40B4-BE49-F238E27FC236}">
                    <a16:creationId xmlns:a16="http://schemas.microsoft.com/office/drawing/2014/main" id="{1B67317C-1E32-6E67-21EB-A3B881D65688}"/>
                  </a:ext>
                </a:extLst>
              </p:cNvPr>
              <p:cNvSpPr/>
              <p:nvPr/>
            </p:nvSpPr>
            <p:spPr>
              <a:xfrm>
                <a:off x="1509642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e 329">
                <a:extLst>
                  <a:ext uri="{FF2B5EF4-FFF2-40B4-BE49-F238E27FC236}">
                    <a16:creationId xmlns:a16="http://schemas.microsoft.com/office/drawing/2014/main" id="{55EBCF45-9198-149E-21A1-E6C0AEA13C5F}"/>
                  </a:ext>
                </a:extLst>
              </p:cNvPr>
              <p:cNvSpPr/>
              <p:nvPr/>
            </p:nvSpPr>
            <p:spPr>
              <a:xfrm>
                <a:off x="1685854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0" name="Figura a mano libera: forma 331">
                <a:extLst>
                  <a:ext uri="{FF2B5EF4-FFF2-40B4-BE49-F238E27FC236}">
                    <a16:creationId xmlns:a16="http://schemas.microsoft.com/office/drawing/2014/main" id="{0AEF5379-6398-02FA-2D43-7A518B1AD671}"/>
                  </a:ext>
                </a:extLst>
              </p:cNvPr>
              <p:cNvSpPr/>
              <p:nvPr/>
            </p:nvSpPr>
            <p:spPr>
              <a:xfrm>
                <a:off x="1787494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1" name="Figura a mano libera: forma 332">
                <a:extLst>
                  <a:ext uri="{FF2B5EF4-FFF2-40B4-BE49-F238E27FC236}">
                    <a16:creationId xmlns:a16="http://schemas.microsoft.com/office/drawing/2014/main" id="{4F54ECC5-18F2-0C27-5596-509FFE5AD7BE}"/>
                  </a:ext>
                </a:extLst>
              </p:cNvPr>
              <p:cNvSpPr/>
              <p:nvPr/>
            </p:nvSpPr>
            <p:spPr>
              <a:xfrm>
                <a:off x="1826842" y="4919422"/>
                <a:ext cx="81247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2" name="Figura a mano libera: forma 333">
                <a:extLst>
                  <a:ext uri="{FF2B5EF4-FFF2-40B4-BE49-F238E27FC236}">
                    <a16:creationId xmlns:a16="http://schemas.microsoft.com/office/drawing/2014/main" id="{B9E502EE-F8FF-9E7E-FA82-1B03844B62A4}"/>
                  </a:ext>
                </a:extLst>
              </p:cNvPr>
              <p:cNvSpPr/>
              <p:nvPr/>
            </p:nvSpPr>
            <p:spPr>
              <a:xfrm flipH="1">
                <a:off x="1944111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3" name="Ovale 334">
                <a:extLst>
                  <a:ext uri="{FF2B5EF4-FFF2-40B4-BE49-F238E27FC236}">
                    <a16:creationId xmlns:a16="http://schemas.microsoft.com/office/drawing/2014/main" id="{CB9EC18B-5396-9394-BE95-B52C25D6C91E}"/>
                  </a:ext>
                </a:extLst>
              </p:cNvPr>
              <p:cNvSpPr/>
              <p:nvPr/>
            </p:nvSpPr>
            <p:spPr>
              <a:xfrm>
                <a:off x="1746211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4" name="Ovale 335">
                <a:extLst>
                  <a:ext uri="{FF2B5EF4-FFF2-40B4-BE49-F238E27FC236}">
                    <a16:creationId xmlns:a16="http://schemas.microsoft.com/office/drawing/2014/main" id="{AA28A8FD-51A8-D673-4521-E9F35A11C867}"/>
                  </a:ext>
                </a:extLst>
              </p:cNvPr>
              <p:cNvSpPr/>
              <p:nvPr/>
            </p:nvSpPr>
            <p:spPr>
              <a:xfrm>
                <a:off x="1798181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5" name="Ovale 336">
                <a:extLst>
                  <a:ext uri="{FF2B5EF4-FFF2-40B4-BE49-F238E27FC236}">
                    <a16:creationId xmlns:a16="http://schemas.microsoft.com/office/drawing/2014/main" id="{31D61A75-F3E5-4871-22D2-86EE51BAD434}"/>
                  </a:ext>
                </a:extLst>
              </p:cNvPr>
              <p:cNvSpPr/>
              <p:nvPr/>
            </p:nvSpPr>
            <p:spPr>
              <a:xfrm>
                <a:off x="1974393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" name="Figura a mano libera: forma 338">
                <a:extLst>
                  <a:ext uri="{FF2B5EF4-FFF2-40B4-BE49-F238E27FC236}">
                    <a16:creationId xmlns:a16="http://schemas.microsoft.com/office/drawing/2014/main" id="{C9996E74-C7EC-6FFE-86DC-4D29BD7D4899}"/>
                  </a:ext>
                </a:extLst>
              </p:cNvPr>
              <p:cNvSpPr/>
              <p:nvPr/>
            </p:nvSpPr>
            <p:spPr>
              <a:xfrm>
                <a:off x="2076033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7" name="Figura a mano libera: forma 339">
                <a:extLst>
                  <a:ext uri="{FF2B5EF4-FFF2-40B4-BE49-F238E27FC236}">
                    <a16:creationId xmlns:a16="http://schemas.microsoft.com/office/drawing/2014/main" id="{4D813F47-76E5-7435-5019-D18D7065AFDC}"/>
                  </a:ext>
                </a:extLst>
              </p:cNvPr>
              <p:cNvSpPr/>
              <p:nvPr/>
            </p:nvSpPr>
            <p:spPr>
              <a:xfrm>
                <a:off x="2115381" y="4919422"/>
                <a:ext cx="76788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8" name="Figura a mano libera: forma 340">
                <a:extLst>
                  <a:ext uri="{FF2B5EF4-FFF2-40B4-BE49-F238E27FC236}">
                    <a16:creationId xmlns:a16="http://schemas.microsoft.com/office/drawing/2014/main" id="{9997B08C-2523-E419-9750-16EA572AE261}"/>
                  </a:ext>
                </a:extLst>
              </p:cNvPr>
              <p:cNvSpPr/>
              <p:nvPr/>
            </p:nvSpPr>
            <p:spPr>
              <a:xfrm flipH="1">
                <a:off x="2232650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9" name="Ovale 341">
                <a:extLst>
                  <a:ext uri="{FF2B5EF4-FFF2-40B4-BE49-F238E27FC236}">
                    <a16:creationId xmlns:a16="http://schemas.microsoft.com/office/drawing/2014/main" id="{05F7B918-B320-13EC-BD6C-37F257550B03}"/>
                  </a:ext>
                </a:extLst>
              </p:cNvPr>
              <p:cNvSpPr/>
              <p:nvPr/>
            </p:nvSpPr>
            <p:spPr>
              <a:xfrm>
                <a:off x="2034750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" name="Ovale 342">
                <a:extLst>
                  <a:ext uri="{FF2B5EF4-FFF2-40B4-BE49-F238E27FC236}">
                    <a16:creationId xmlns:a16="http://schemas.microsoft.com/office/drawing/2014/main" id="{51F8BA47-A85B-0BBD-B7FB-DDFB6BCCA929}"/>
                  </a:ext>
                </a:extLst>
              </p:cNvPr>
              <p:cNvSpPr/>
              <p:nvPr/>
            </p:nvSpPr>
            <p:spPr>
              <a:xfrm>
                <a:off x="2086720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" name="Ovale 343">
                <a:extLst>
                  <a:ext uri="{FF2B5EF4-FFF2-40B4-BE49-F238E27FC236}">
                    <a16:creationId xmlns:a16="http://schemas.microsoft.com/office/drawing/2014/main" id="{F52758B3-5F3D-5FE5-759B-219967DA2C46}"/>
                  </a:ext>
                </a:extLst>
              </p:cNvPr>
              <p:cNvSpPr/>
              <p:nvPr/>
            </p:nvSpPr>
            <p:spPr>
              <a:xfrm>
                <a:off x="2262932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2" name="Figura a mano libera: forma 345">
                <a:extLst>
                  <a:ext uri="{FF2B5EF4-FFF2-40B4-BE49-F238E27FC236}">
                    <a16:creationId xmlns:a16="http://schemas.microsoft.com/office/drawing/2014/main" id="{34C3146B-69D0-23A3-D76B-E1BB1F67D503}"/>
                  </a:ext>
                </a:extLst>
              </p:cNvPr>
              <p:cNvSpPr/>
              <p:nvPr/>
            </p:nvSpPr>
            <p:spPr>
              <a:xfrm>
                <a:off x="2364572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3" name="Figura a mano libera: forma 346">
                <a:extLst>
                  <a:ext uri="{FF2B5EF4-FFF2-40B4-BE49-F238E27FC236}">
                    <a16:creationId xmlns:a16="http://schemas.microsoft.com/office/drawing/2014/main" id="{50C3B182-8C13-0333-DEA9-ABF6442665E3}"/>
                  </a:ext>
                </a:extLst>
              </p:cNvPr>
              <p:cNvSpPr/>
              <p:nvPr/>
            </p:nvSpPr>
            <p:spPr>
              <a:xfrm>
                <a:off x="2403920" y="4919422"/>
                <a:ext cx="82668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4" name="Figura a mano libera: forma 347">
                <a:extLst>
                  <a:ext uri="{FF2B5EF4-FFF2-40B4-BE49-F238E27FC236}">
                    <a16:creationId xmlns:a16="http://schemas.microsoft.com/office/drawing/2014/main" id="{7417A7A7-6CD2-9610-0ED1-545AE8CD047F}"/>
                  </a:ext>
                </a:extLst>
              </p:cNvPr>
              <p:cNvSpPr/>
              <p:nvPr/>
            </p:nvSpPr>
            <p:spPr>
              <a:xfrm flipH="1">
                <a:off x="2521189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5" name="Ovale 348">
                <a:extLst>
                  <a:ext uri="{FF2B5EF4-FFF2-40B4-BE49-F238E27FC236}">
                    <a16:creationId xmlns:a16="http://schemas.microsoft.com/office/drawing/2014/main" id="{F3AD52A8-62E3-45F6-E60C-C96254C04B1D}"/>
                  </a:ext>
                </a:extLst>
              </p:cNvPr>
              <p:cNvSpPr/>
              <p:nvPr/>
            </p:nvSpPr>
            <p:spPr>
              <a:xfrm>
                <a:off x="2323289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6" name="Ovale 349">
                <a:extLst>
                  <a:ext uri="{FF2B5EF4-FFF2-40B4-BE49-F238E27FC236}">
                    <a16:creationId xmlns:a16="http://schemas.microsoft.com/office/drawing/2014/main" id="{DB3EFBE9-FCA5-8137-D1EB-C160CFA6F8E9}"/>
                  </a:ext>
                </a:extLst>
              </p:cNvPr>
              <p:cNvSpPr/>
              <p:nvPr/>
            </p:nvSpPr>
            <p:spPr>
              <a:xfrm>
                <a:off x="2375259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7" name="Ovale 350">
                <a:extLst>
                  <a:ext uri="{FF2B5EF4-FFF2-40B4-BE49-F238E27FC236}">
                    <a16:creationId xmlns:a16="http://schemas.microsoft.com/office/drawing/2014/main" id="{AD7A8FBF-1332-21A0-1787-A928810B6CE9}"/>
                  </a:ext>
                </a:extLst>
              </p:cNvPr>
              <p:cNvSpPr/>
              <p:nvPr/>
            </p:nvSpPr>
            <p:spPr>
              <a:xfrm>
                <a:off x="2551471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8" name="Figura a mano libera: forma 352">
                <a:extLst>
                  <a:ext uri="{FF2B5EF4-FFF2-40B4-BE49-F238E27FC236}">
                    <a16:creationId xmlns:a16="http://schemas.microsoft.com/office/drawing/2014/main" id="{5D7D8F98-A45A-90D3-8B37-FBF722B8A51D}"/>
                  </a:ext>
                </a:extLst>
              </p:cNvPr>
              <p:cNvSpPr/>
              <p:nvPr/>
            </p:nvSpPr>
            <p:spPr>
              <a:xfrm>
                <a:off x="2653113" y="4919199"/>
                <a:ext cx="74853" cy="62357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9" name="Figura a mano libera: forma 353">
                <a:extLst>
                  <a:ext uri="{FF2B5EF4-FFF2-40B4-BE49-F238E27FC236}">
                    <a16:creationId xmlns:a16="http://schemas.microsoft.com/office/drawing/2014/main" id="{2EF9E691-5E3C-244E-E32C-DFF7C9C0BE55}"/>
                  </a:ext>
                </a:extLst>
              </p:cNvPr>
              <p:cNvSpPr/>
              <p:nvPr/>
            </p:nvSpPr>
            <p:spPr>
              <a:xfrm>
                <a:off x="2692461" y="4919422"/>
                <a:ext cx="75984" cy="921845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0" name="Figura a mano libera: forma 354">
                <a:extLst>
                  <a:ext uri="{FF2B5EF4-FFF2-40B4-BE49-F238E27FC236}">
                    <a16:creationId xmlns:a16="http://schemas.microsoft.com/office/drawing/2014/main" id="{C7E3E3C5-5934-9029-80C7-E4DA83658935}"/>
                  </a:ext>
                </a:extLst>
              </p:cNvPr>
              <p:cNvSpPr/>
              <p:nvPr/>
            </p:nvSpPr>
            <p:spPr>
              <a:xfrm flipH="1">
                <a:off x="2809730" y="4916547"/>
                <a:ext cx="74854" cy="836151"/>
              </a:xfrm>
              <a:custGeom>
                <a:avLst/>
                <a:gdLst>
                  <a:gd name="connsiteX0" fmla="*/ 69850 w 69850"/>
                  <a:gd name="connsiteY0" fmla="*/ 0 h 266700"/>
                  <a:gd name="connsiteX1" fmla="*/ 69850 w 69850"/>
                  <a:gd name="connsiteY1" fmla="*/ 184150 h 266700"/>
                  <a:gd name="connsiteX2" fmla="*/ 0 w 69850"/>
                  <a:gd name="connsiteY2" fmla="*/ 266700 h 266700"/>
                  <a:gd name="connsiteX3" fmla="*/ 0 w 6985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850" h="266700">
                    <a:moveTo>
                      <a:pt x="69850" y="0"/>
                    </a:moveTo>
                    <a:lnTo>
                      <a:pt x="69850" y="184150"/>
                    </a:lnTo>
                    <a:lnTo>
                      <a:pt x="0" y="266700"/>
                    </a:lnTo>
                    <a:lnTo>
                      <a:pt x="0" y="266700"/>
                    </a:lnTo>
                  </a:path>
                </a:pathLst>
              </a:custGeom>
              <a:noFill/>
              <a:ln cap="rnd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1" name="Ovale 355">
                <a:extLst>
                  <a:ext uri="{FF2B5EF4-FFF2-40B4-BE49-F238E27FC236}">
                    <a16:creationId xmlns:a16="http://schemas.microsoft.com/office/drawing/2014/main" id="{25A1EBEE-DCA7-7F8A-D1CB-79795A051510}"/>
                  </a:ext>
                </a:extLst>
              </p:cNvPr>
              <p:cNvSpPr/>
              <p:nvPr/>
            </p:nvSpPr>
            <p:spPr>
              <a:xfrm>
                <a:off x="2611830" y="5495157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2" name="Ovale 356">
                <a:extLst>
                  <a:ext uri="{FF2B5EF4-FFF2-40B4-BE49-F238E27FC236}">
                    <a16:creationId xmlns:a16="http://schemas.microsoft.com/office/drawing/2014/main" id="{A72335AB-97BE-EBCA-93A3-F357F2C45F15}"/>
                  </a:ext>
                </a:extLst>
              </p:cNvPr>
              <p:cNvSpPr/>
              <p:nvPr/>
            </p:nvSpPr>
            <p:spPr>
              <a:xfrm>
                <a:off x="2663800" y="576192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3" name="Ovale 357">
                <a:extLst>
                  <a:ext uri="{FF2B5EF4-FFF2-40B4-BE49-F238E27FC236}">
                    <a16:creationId xmlns:a16="http://schemas.microsoft.com/office/drawing/2014/main" id="{971A07E1-A383-45C5-3FD8-AD83E6E954B9}"/>
                  </a:ext>
                </a:extLst>
              </p:cNvPr>
              <p:cNvSpPr/>
              <p:nvPr/>
            </p:nvSpPr>
            <p:spPr>
              <a:xfrm>
                <a:off x="2840012" y="569358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" name="Connettore diritto 396">
              <a:extLst>
                <a:ext uri="{FF2B5EF4-FFF2-40B4-BE49-F238E27FC236}">
                  <a16:creationId xmlns:a16="http://schemas.microsoft.com/office/drawing/2014/main" id="{C24D4749-E72A-1F8D-0C3B-9D8052D576A4}"/>
                </a:ext>
              </a:extLst>
            </p:cNvPr>
            <p:cNvCxnSpPr>
              <a:cxnSpLocks/>
              <a:stCxn id="34" idx="3"/>
              <a:endCxn id="37" idx="1"/>
            </p:cNvCxnSpPr>
            <p:nvPr/>
          </p:nvCxnSpPr>
          <p:spPr>
            <a:xfrm>
              <a:off x="1161283" y="3796165"/>
              <a:ext cx="628038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o 31">
              <a:extLst>
                <a:ext uri="{FF2B5EF4-FFF2-40B4-BE49-F238E27FC236}">
                  <a16:creationId xmlns:a16="http://schemas.microsoft.com/office/drawing/2014/main" id="{8DAE510B-0190-01D6-D65B-E89948B93397}"/>
                </a:ext>
              </a:extLst>
            </p:cNvPr>
            <p:cNvGrpSpPr/>
            <p:nvPr/>
          </p:nvGrpSpPr>
          <p:grpSpPr>
            <a:xfrm>
              <a:off x="3478725" y="3267419"/>
              <a:ext cx="2049994" cy="370233"/>
              <a:chOff x="2802889" y="4440497"/>
              <a:chExt cx="5757090" cy="868944"/>
            </a:xfrm>
          </p:grpSpPr>
          <p:cxnSp>
            <p:nvCxnSpPr>
              <p:cNvPr id="38" name="Connettore 1 58">
                <a:extLst>
                  <a:ext uri="{FF2B5EF4-FFF2-40B4-BE49-F238E27FC236}">
                    <a16:creationId xmlns:a16="http://schemas.microsoft.com/office/drawing/2014/main" id="{466310B4-1B8D-0948-13A6-B2E6C3DB57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2889" y="4918496"/>
                <a:ext cx="5757090" cy="1"/>
              </a:xfrm>
              <a:prstGeom prst="line">
                <a:avLst/>
              </a:prstGeom>
              <a:ln w="419100" cap="rnd">
                <a:solidFill>
                  <a:srgbClr val="9EC2CA"/>
                </a:solidFill>
                <a:prstDash val="solid"/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sellaDiTesto 33">
                <a:extLst>
                  <a:ext uri="{FF2B5EF4-FFF2-40B4-BE49-F238E27FC236}">
                    <a16:creationId xmlns:a16="http://schemas.microsoft.com/office/drawing/2014/main" id="{5D6FB6C3-21FB-9738-199E-0A8338CC440E}"/>
                  </a:ext>
                </a:extLst>
              </p:cNvPr>
              <p:cNvSpPr txBox="1"/>
              <p:nvPr/>
            </p:nvSpPr>
            <p:spPr>
              <a:xfrm>
                <a:off x="3715868" y="4440497"/>
                <a:ext cx="2045809" cy="868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Fog</a:t>
                </a:r>
                <a:endParaRPr kumimoji="0" lang="en-GB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CasellaDiTesto 49">
              <a:extLst>
                <a:ext uri="{FF2B5EF4-FFF2-40B4-BE49-F238E27FC236}">
                  <a16:creationId xmlns:a16="http://schemas.microsoft.com/office/drawing/2014/main" id="{9E93503C-F179-89B6-2922-560BECDEF944}"/>
                </a:ext>
              </a:extLst>
            </p:cNvPr>
            <p:cNvSpPr txBox="1"/>
            <p:nvPr/>
          </p:nvSpPr>
          <p:spPr>
            <a:xfrm>
              <a:off x="4182614" y="3695990"/>
              <a:ext cx="840369" cy="3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uppo 76">
              <a:extLst>
                <a:ext uri="{FF2B5EF4-FFF2-40B4-BE49-F238E27FC236}">
                  <a16:creationId xmlns:a16="http://schemas.microsoft.com/office/drawing/2014/main" id="{07BA9E1B-6B13-C0D7-0F4E-8D479381A8DD}"/>
                </a:ext>
              </a:extLst>
            </p:cNvPr>
            <p:cNvGrpSpPr/>
            <p:nvPr/>
          </p:nvGrpSpPr>
          <p:grpSpPr>
            <a:xfrm>
              <a:off x="860268" y="3635229"/>
              <a:ext cx="1230067" cy="321872"/>
              <a:chOff x="602694" y="3478696"/>
              <a:chExt cx="2298078" cy="562372"/>
            </a:xfrm>
          </p:grpSpPr>
          <p:pic>
            <p:nvPicPr>
              <p:cNvPr id="34" name="Immagine 73">
                <a:extLst>
                  <a:ext uri="{FF2B5EF4-FFF2-40B4-BE49-F238E27FC236}">
                    <a16:creationId xmlns:a16="http://schemas.microsoft.com/office/drawing/2014/main" id="{527F6FFF-1775-710A-E695-7260A1866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694" y="3478696"/>
                <a:ext cx="562372" cy="562372"/>
              </a:xfrm>
              <a:prstGeom prst="rect">
                <a:avLst/>
              </a:prstGeom>
            </p:spPr>
          </p:pic>
          <p:pic>
            <p:nvPicPr>
              <p:cNvPr id="35" name="Immagine 90">
                <a:extLst>
                  <a:ext uri="{FF2B5EF4-FFF2-40B4-BE49-F238E27FC236}">
                    <a16:creationId xmlns:a16="http://schemas.microsoft.com/office/drawing/2014/main" id="{5B3968DD-420F-72B9-8FD3-2BC08A6F8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1263" y="3478696"/>
                <a:ext cx="562372" cy="562372"/>
              </a:xfrm>
              <a:prstGeom prst="rect">
                <a:avLst/>
              </a:prstGeom>
            </p:spPr>
          </p:pic>
          <p:pic>
            <p:nvPicPr>
              <p:cNvPr id="36" name="Immagine 91">
                <a:extLst>
                  <a:ext uri="{FF2B5EF4-FFF2-40B4-BE49-F238E27FC236}">
                    <a16:creationId xmlns:a16="http://schemas.microsoft.com/office/drawing/2014/main" id="{01FD4A84-7FBF-C38D-BC85-858E18C17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9832" y="3478696"/>
                <a:ext cx="562372" cy="562372"/>
              </a:xfrm>
              <a:prstGeom prst="rect">
                <a:avLst/>
              </a:prstGeom>
            </p:spPr>
          </p:pic>
          <p:pic>
            <p:nvPicPr>
              <p:cNvPr id="37" name="Immagine 92">
                <a:extLst>
                  <a:ext uri="{FF2B5EF4-FFF2-40B4-BE49-F238E27FC236}">
                    <a16:creationId xmlns:a16="http://schemas.microsoft.com/office/drawing/2014/main" id="{601668FD-F2D3-0CCA-38B2-BD4102343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8400" y="3478696"/>
                <a:ext cx="562372" cy="562372"/>
              </a:xfrm>
              <a:prstGeom prst="rect">
                <a:avLst/>
              </a:prstGeom>
            </p:spPr>
          </p:pic>
        </p:grpSp>
        <p:cxnSp>
          <p:nvCxnSpPr>
            <p:cNvPr id="15" name="Connettore diritto 372">
              <a:extLst>
                <a:ext uri="{FF2B5EF4-FFF2-40B4-BE49-F238E27FC236}">
                  <a16:creationId xmlns:a16="http://schemas.microsoft.com/office/drawing/2014/main" id="{90A72206-CBEF-9453-5D7F-B92CF7E3E10D}"/>
                </a:ext>
              </a:extLst>
            </p:cNvPr>
            <p:cNvCxnSpPr>
              <a:cxnSpLocks/>
              <a:stCxn id="709" idx="0"/>
              <a:endCxn id="34" idx="2"/>
            </p:cNvCxnSpPr>
            <p:nvPr/>
          </p:nvCxnSpPr>
          <p:spPr>
            <a:xfrm flipV="1">
              <a:off x="992414" y="3957101"/>
              <a:ext cx="18362" cy="712453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375">
              <a:extLst>
                <a:ext uri="{FF2B5EF4-FFF2-40B4-BE49-F238E27FC236}">
                  <a16:creationId xmlns:a16="http://schemas.microsoft.com/office/drawing/2014/main" id="{7D4FC931-20AC-18B3-28ED-830AB1B30822}"/>
                </a:ext>
              </a:extLst>
            </p:cNvPr>
            <p:cNvCxnSpPr>
              <a:cxnSpLocks/>
              <a:stCxn id="686" idx="0"/>
              <a:endCxn id="34" idx="2"/>
            </p:cNvCxnSpPr>
            <p:nvPr/>
          </p:nvCxnSpPr>
          <p:spPr>
            <a:xfrm flipH="1" flipV="1">
              <a:off x="1010776" y="3957101"/>
              <a:ext cx="127035" cy="71062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378">
              <a:extLst>
                <a:ext uri="{FF2B5EF4-FFF2-40B4-BE49-F238E27FC236}">
                  <a16:creationId xmlns:a16="http://schemas.microsoft.com/office/drawing/2014/main" id="{88A046E5-1FE9-8F46-2F79-4161D89A43EF}"/>
                </a:ext>
              </a:extLst>
            </p:cNvPr>
            <p:cNvCxnSpPr>
              <a:cxnSpLocks/>
              <a:stCxn id="663" idx="0"/>
              <a:endCxn id="35" idx="2"/>
            </p:cNvCxnSpPr>
            <p:nvPr/>
          </p:nvCxnSpPr>
          <p:spPr>
            <a:xfrm flipV="1">
              <a:off x="1291320" y="3957101"/>
              <a:ext cx="29141" cy="71062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381">
              <a:extLst>
                <a:ext uri="{FF2B5EF4-FFF2-40B4-BE49-F238E27FC236}">
                  <a16:creationId xmlns:a16="http://schemas.microsoft.com/office/drawing/2014/main" id="{6CEB3886-76B9-E2CE-AE7C-98D57BB87EB8}"/>
                </a:ext>
              </a:extLst>
            </p:cNvPr>
            <p:cNvCxnSpPr>
              <a:cxnSpLocks/>
              <a:stCxn id="640" idx="0"/>
              <a:endCxn id="35" idx="2"/>
            </p:cNvCxnSpPr>
            <p:nvPr/>
          </p:nvCxnSpPr>
          <p:spPr>
            <a:xfrm flipH="1" flipV="1">
              <a:off x="1320460" y="3957101"/>
              <a:ext cx="124370" cy="71062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384">
              <a:extLst>
                <a:ext uri="{FF2B5EF4-FFF2-40B4-BE49-F238E27FC236}">
                  <a16:creationId xmlns:a16="http://schemas.microsoft.com/office/drawing/2014/main" id="{98827961-F2F7-8B45-2ED3-B3F8D86D3459}"/>
                </a:ext>
              </a:extLst>
            </p:cNvPr>
            <p:cNvCxnSpPr>
              <a:cxnSpLocks/>
              <a:stCxn id="270" idx="0"/>
              <a:endCxn id="36" idx="2"/>
            </p:cNvCxnSpPr>
            <p:nvPr/>
          </p:nvCxnSpPr>
          <p:spPr>
            <a:xfrm flipV="1">
              <a:off x="1598340" y="3957101"/>
              <a:ext cx="31805" cy="71062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387">
              <a:extLst>
                <a:ext uri="{FF2B5EF4-FFF2-40B4-BE49-F238E27FC236}">
                  <a16:creationId xmlns:a16="http://schemas.microsoft.com/office/drawing/2014/main" id="{72DD8B36-4769-67A2-B473-0563A587FFF2}"/>
                </a:ext>
              </a:extLst>
            </p:cNvPr>
            <p:cNvCxnSpPr>
              <a:cxnSpLocks/>
              <a:stCxn id="245" idx="0"/>
              <a:endCxn id="36" idx="2"/>
            </p:cNvCxnSpPr>
            <p:nvPr/>
          </p:nvCxnSpPr>
          <p:spPr>
            <a:xfrm flipH="1" flipV="1">
              <a:off x="1630144" y="3957101"/>
              <a:ext cx="121705" cy="71062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390">
              <a:extLst>
                <a:ext uri="{FF2B5EF4-FFF2-40B4-BE49-F238E27FC236}">
                  <a16:creationId xmlns:a16="http://schemas.microsoft.com/office/drawing/2014/main" id="{50C715D1-2E0C-C72E-1B55-663A367D1692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flipV="1">
              <a:off x="1908363" y="3957101"/>
              <a:ext cx="31465" cy="697491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393">
              <a:extLst>
                <a:ext uri="{FF2B5EF4-FFF2-40B4-BE49-F238E27FC236}">
                  <a16:creationId xmlns:a16="http://schemas.microsoft.com/office/drawing/2014/main" id="{F0F91765-3B88-2844-2B70-4C3D7CEF7FC7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flipH="1" flipV="1">
              <a:off x="1939828" y="3957101"/>
              <a:ext cx="119542" cy="69189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399">
              <a:extLst>
                <a:ext uri="{FF2B5EF4-FFF2-40B4-BE49-F238E27FC236}">
                  <a16:creationId xmlns:a16="http://schemas.microsoft.com/office/drawing/2014/main" id="{CA085FCE-3B7C-17E7-0E7B-5DAA0E86D04F}"/>
                </a:ext>
              </a:extLst>
            </p:cNvPr>
            <p:cNvCxnSpPr>
              <a:cxnSpLocks/>
              <a:stCxn id="35" idx="3"/>
              <a:endCxn id="37" idx="1"/>
            </p:cNvCxnSpPr>
            <p:nvPr/>
          </p:nvCxnSpPr>
          <p:spPr>
            <a:xfrm>
              <a:off x="1470967" y="3796165"/>
              <a:ext cx="318353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po 34">
              <a:extLst>
                <a:ext uri="{FF2B5EF4-FFF2-40B4-BE49-F238E27FC236}">
                  <a16:creationId xmlns:a16="http://schemas.microsoft.com/office/drawing/2014/main" id="{77AED921-528C-61AE-5589-AF9ED29A302B}"/>
                </a:ext>
              </a:extLst>
            </p:cNvPr>
            <p:cNvGrpSpPr/>
            <p:nvPr/>
          </p:nvGrpSpPr>
          <p:grpSpPr>
            <a:xfrm>
              <a:off x="3514718" y="2051744"/>
              <a:ext cx="2045124" cy="370233"/>
              <a:chOff x="2802889" y="4772707"/>
              <a:chExt cx="5757090" cy="261576"/>
            </a:xfrm>
          </p:grpSpPr>
          <p:cxnSp>
            <p:nvCxnSpPr>
              <p:cNvPr id="32" name="Connettore 1 58">
                <a:extLst>
                  <a:ext uri="{FF2B5EF4-FFF2-40B4-BE49-F238E27FC236}">
                    <a16:creationId xmlns:a16="http://schemas.microsoft.com/office/drawing/2014/main" id="{B3174E2D-6495-0CFA-DDD3-714622FE59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2889" y="4918496"/>
                <a:ext cx="5757090" cy="1"/>
              </a:xfrm>
              <a:prstGeom prst="line">
                <a:avLst/>
              </a:prstGeom>
              <a:ln w="419100" cap="rnd">
                <a:solidFill>
                  <a:srgbClr val="0295B8"/>
                </a:solidFill>
                <a:prstDash val="solid"/>
                <a:headEnd type="non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asellaDiTesto 36">
                <a:extLst>
                  <a:ext uri="{FF2B5EF4-FFF2-40B4-BE49-F238E27FC236}">
                    <a16:creationId xmlns:a16="http://schemas.microsoft.com/office/drawing/2014/main" id="{BC3A991E-744E-9D01-E77A-09A8C30DCA1E}"/>
                  </a:ext>
                </a:extLst>
              </p:cNvPr>
              <p:cNvSpPr txBox="1"/>
              <p:nvPr/>
            </p:nvSpPr>
            <p:spPr>
              <a:xfrm>
                <a:off x="3206103" y="4772707"/>
                <a:ext cx="2983306" cy="2615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Cloud</a:t>
                </a:r>
                <a:endParaRPr kumimoji="0" lang="it-IT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CasellaDiTesto 40">
              <a:extLst>
                <a:ext uri="{FF2B5EF4-FFF2-40B4-BE49-F238E27FC236}">
                  <a16:creationId xmlns:a16="http://schemas.microsoft.com/office/drawing/2014/main" id="{35633AAD-558F-9088-148C-980D02A0AE59}"/>
                </a:ext>
              </a:extLst>
            </p:cNvPr>
            <p:cNvSpPr txBox="1"/>
            <p:nvPr/>
          </p:nvSpPr>
          <p:spPr>
            <a:xfrm>
              <a:off x="3382970" y="2445439"/>
              <a:ext cx="1341488" cy="33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5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Immagine 64">
              <a:extLst>
                <a:ext uri="{FF2B5EF4-FFF2-40B4-BE49-F238E27FC236}">
                  <a16:creationId xmlns:a16="http://schemas.microsoft.com/office/drawing/2014/main" id="{03B9588A-58C1-48EF-BDC0-9DB3AF93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63" y="1255594"/>
              <a:ext cx="1840081" cy="1897087"/>
            </a:xfrm>
            <a:prstGeom prst="rect">
              <a:avLst/>
            </a:prstGeom>
          </p:spPr>
        </p:pic>
        <p:cxnSp>
          <p:nvCxnSpPr>
            <p:cNvPr id="27" name="Connettore diritto 362">
              <a:extLst>
                <a:ext uri="{FF2B5EF4-FFF2-40B4-BE49-F238E27FC236}">
                  <a16:creationId xmlns:a16="http://schemas.microsoft.com/office/drawing/2014/main" id="{0B15CA9B-3009-5782-AF26-2D0250BFC0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492" y="2857063"/>
              <a:ext cx="43841" cy="648137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363">
              <a:extLst>
                <a:ext uri="{FF2B5EF4-FFF2-40B4-BE49-F238E27FC236}">
                  <a16:creationId xmlns:a16="http://schemas.microsoft.com/office/drawing/2014/main" id="{F4E2E558-1A4D-B9E2-6BAA-0372BEB31A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7911" y="2896662"/>
              <a:ext cx="23441" cy="630547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366">
              <a:extLst>
                <a:ext uri="{FF2B5EF4-FFF2-40B4-BE49-F238E27FC236}">
                  <a16:creationId xmlns:a16="http://schemas.microsoft.com/office/drawing/2014/main" id="{48844DCE-77BB-9E30-DFBD-016B67803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4829" y="2918706"/>
              <a:ext cx="176285" cy="602615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369">
              <a:extLst>
                <a:ext uri="{FF2B5EF4-FFF2-40B4-BE49-F238E27FC236}">
                  <a16:creationId xmlns:a16="http://schemas.microsoft.com/office/drawing/2014/main" id="{58C7B6F5-FBC8-BBAD-D9DC-244B6982F4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7573" y="2888527"/>
              <a:ext cx="114963" cy="688019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402">
              <a:extLst>
                <a:ext uri="{FF2B5EF4-FFF2-40B4-BE49-F238E27FC236}">
                  <a16:creationId xmlns:a16="http://schemas.microsoft.com/office/drawing/2014/main" id="{5B2B0C85-5EFB-C576-60CB-7BDCCC80B4B0}"/>
                </a:ext>
              </a:extLst>
            </p:cNvPr>
            <p:cNvSpPr txBox="1"/>
            <p:nvPr/>
          </p:nvSpPr>
          <p:spPr>
            <a:xfrm>
              <a:off x="676248" y="2106573"/>
              <a:ext cx="1797940" cy="520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Business analytics / Intelligence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767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473802E-92CF-5B20-A522-D664BA6D11BF}"/>
              </a:ext>
            </a:extLst>
          </p:cNvPr>
          <p:cNvGrpSpPr/>
          <p:nvPr/>
        </p:nvGrpSpPr>
        <p:grpSpPr>
          <a:xfrm>
            <a:off x="2074470" y="3214856"/>
            <a:ext cx="3646777" cy="1446550"/>
            <a:chOff x="4313126" y="3219186"/>
            <a:chExt cx="3049754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675B8-DA09-A123-B9E8-CF36668102B3}"/>
                </a:ext>
              </a:extLst>
            </p:cNvPr>
            <p:cNvSpPr txBox="1"/>
            <p:nvPr/>
          </p:nvSpPr>
          <p:spPr>
            <a:xfrm>
              <a:off x="4323234" y="3219186"/>
              <a:ext cx="303964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Avoid Common Networking Issues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 need to manage firewalls.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 DNS issues.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 VPN tunneling needed.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1586720-03F2-CB2A-ED1F-C5BD22E2A77C}"/>
                </a:ext>
              </a:extLst>
            </p:cNvPr>
            <p:cNvCxnSpPr>
              <a:cxnSpLocks/>
            </p:cNvCxnSpPr>
            <p:nvPr/>
          </p:nvCxnSpPr>
          <p:spPr>
            <a:xfrm>
              <a:off x="4313126" y="3601662"/>
              <a:ext cx="3049754" cy="0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48CCD7-0CE7-91F8-02E0-EFB9D68EAC54}"/>
              </a:ext>
            </a:extLst>
          </p:cNvPr>
          <p:cNvGrpSpPr/>
          <p:nvPr/>
        </p:nvGrpSpPr>
        <p:grpSpPr>
          <a:xfrm>
            <a:off x="3624870" y="4664186"/>
            <a:ext cx="3249063" cy="2062103"/>
            <a:chOff x="7830854" y="1828562"/>
            <a:chExt cx="3951833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C54604-53C4-524E-B3BB-8FB4B267C2FA}"/>
                </a:ext>
              </a:extLst>
            </p:cNvPr>
            <p:cNvSpPr txBox="1"/>
            <p:nvPr/>
          </p:nvSpPr>
          <p:spPr>
            <a:xfrm>
              <a:off x="7849513" y="1828562"/>
              <a:ext cx="39331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Efficient Remote Management</a:t>
              </a: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Free UCS software for remote configuration and management.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Control devices and meters remotely.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Save time and money on field trips.</a:t>
              </a:r>
            </a:p>
            <a:p>
              <a:pPr algn="just"/>
              <a:endParaRPr lang="en-GB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D06AD7-A197-B54A-8B9A-88CA666D80E4}"/>
                </a:ext>
              </a:extLst>
            </p:cNvPr>
            <p:cNvCxnSpPr>
              <a:cxnSpLocks/>
            </p:cNvCxnSpPr>
            <p:nvPr/>
          </p:nvCxnSpPr>
          <p:spPr>
            <a:xfrm>
              <a:off x="7830854" y="2236328"/>
              <a:ext cx="3908121" cy="0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32D5D2-E1DE-2B41-E754-05CEB050BD0D}"/>
              </a:ext>
            </a:extLst>
          </p:cNvPr>
          <p:cNvGrpSpPr/>
          <p:nvPr/>
        </p:nvGrpSpPr>
        <p:grpSpPr>
          <a:xfrm>
            <a:off x="758128" y="1149973"/>
            <a:ext cx="2625894" cy="2123658"/>
            <a:chOff x="1425883" y="1498148"/>
            <a:chExt cx="3943371" cy="2123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5B5B23-8879-8461-FF99-262C67B71FF6}"/>
                </a:ext>
              </a:extLst>
            </p:cNvPr>
            <p:cNvSpPr txBox="1"/>
            <p:nvPr/>
          </p:nvSpPr>
          <p:spPr>
            <a:xfrm>
              <a:off x="1436081" y="1498148"/>
              <a:ext cx="393317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 VPN Server Needed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marR="0" lvl="0" indent="-2857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  <a:r>
                <a:rPr kumimoji="0" lang="fr-FR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access</a:t>
              </a:r>
              <a:r>
                <a:rPr kumimoji="0" lang="fr-FR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endpoints</a:t>
              </a:r>
              <a:r>
                <a:rPr kumimoji="0" lang="fr-FR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via </a:t>
              </a: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UWP’s</a:t>
              </a:r>
              <a:r>
                <a:rPr kumimoji="0" lang="fr-FR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encrypted</a:t>
              </a:r>
              <a:r>
                <a:rPr kumimoji="0" lang="fr-FR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marR="0" lvl="0" indent="-2857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>
                    <a:lumMod val="75000"/>
                    <a:lumOff val="2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Provides a hassle-free secure networking experience.</a:t>
              </a:r>
            </a:p>
            <a:p>
              <a:pPr algn="just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444D79-A2D0-1E9A-5958-64D7DEDBA859}"/>
                </a:ext>
              </a:extLst>
            </p:cNvPr>
            <p:cNvCxnSpPr>
              <a:cxnSpLocks/>
            </p:cNvCxnSpPr>
            <p:nvPr/>
          </p:nvCxnSpPr>
          <p:spPr>
            <a:xfrm>
              <a:off x="1425883" y="1880624"/>
              <a:ext cx="3908121" cy="0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Elemento grafico 7">
            <a:extLst>
              <a:ext uri="{FF2B5EF4-FFF2-40B4-BE49-F238E27FC236}">
                <a16:creationId xmlns:a16="http://schemas.microsoft.com/office/drawing/2014/main" id="{2B405D4C-CC33-41B7-6EDF-67E748175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8370" y="2884547"/>
            <a:ext cx="1963571" cy="1084886"/>
          </a:xfrm>
          <a:prstGeom prst="rect">
            <a:avLst/>
          </a:prstGeom>
        </p:spPr>
      </p:pic>
      <p:pic>
        <p:nvPicPr>
          <p:cNvPr id="19" name="Pictur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E28994-4A73-96D0-BD19-08B65CB5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9" y="1570273"/>
            <a:ext cx="3052822" cy="371343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0DA9A3-DDEF-5842-1CDB-7D619B9F6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MAIA Cloud?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38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A8D6531-6FF7-1C00-DB49-48CFDEC3D6E3}"/>
              </a:ext>
            </a:extLst>
          </p:cNvPr>
          <p:cNvSpPr/>
          <p:nvPr/>
        </p:nvSpPr>
        <p:spPr>
          <a:xfrm>
            <a:off x="7106194" y="869795"/>
            <a:ext cx="5085806" cy="59882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CB3EB0E7-7804-149D-1121-CC161A386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493" y="1259498"/>
            <a:ext cx="471121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FLEXIBILITY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GB" altLang="en-US" sz="1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VPN access for multitenant remote control.</a:t>
            </a:r>
            <a:endParaRPr lang="en-GB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VERSATILITY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working with both Web and desktop applications.</a:t>
            </a:r>
            <a:endParaRPr lang="en-GB" sz="140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 limits in the connectable UWP’s  users, organizations.</a:t>
            </a: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supplier (CG) responsible for the whole solution.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ED4C60-C2C9-7730-4028-1B545701C98F}"/>
              </a:ext>
            </a:extLst>
          </p:cNvPr>
          <p:cNvGrpSpPr/>
          <p:nvPr/>
        </p:nvGrpSpPr>
        <p:grpSpPr>
          <a:xfrm>
            <a:off x="170488" y="1840198"/>
            <a:ext cx="6417988" cy="3995521"/>
            <a:chOff x="969216" y="1213774"/>
            <a:chExt cx="6232766" cy="47137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53A44C-2902-3950-1934-1AE5B3F2C578}"/>
                </a:ext>
              </a:extLst>
            </p:cNvPr>
            <p:cNvSpPr txBox="1"/>
            <p:nvPr/>
          </p:nvSpPr>
          <p:spPr>
            <a:xfrm>
              <a:off x="4888245" y="1213774"/>
              <a:ext cx="2188028" cy="435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Organization 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1B920A-5953-9F2E-9C02-487320CD6E58}"/>
                </a:ext>
              </a:extLst>
            </p:cNvPr>
            <p:cNvSpPr txBox="1"/>
            <p:nvPr/>
          </p:nvSpPr>
          <p:spPr>
            <a:xfrm>
              <a:off x="4944724" y="5491815"/>
              <a:ext cx="2188028" cy="435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Organization B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1CC7A4-808A-80F5-C6A8-14D0275BFCFB}"/>
                </a:ext>
              </a:extLst>
            </p:cNvPr>
            <p:cNvGrpSpPr/>
            <p:nvPr/>
          </p:nvGrpSpPr>
          <p:grpSpPr>
            <a:xfrm>
              <a:off x="5104282" y="1687417"/>
              <a:ext cx="877970" cy="799643"/>
              <a:chOff x="6458254" y="1556794"/>
              <a:chExt cx="936611" cy="799643"/>
            </a:xfrm>
          </p:grpSpPr>
          <p:grpSp>
            <p:nvGrpSpPr>
              <p:cNvPr id="5" name="Gruppo 7">
                <a:extLst>
                  <a:ext uri="{FF2B5EF4-FFF2-40B4-BE49-F238E27FC236}">
                    <a16:creationId xmlns:a16="http://schemas.microsoft.com/office/drawing/2014/main" id="{0A64524A-6D52-8CE3-8A2D-DF2DF05CCD6F}"/>
                  </a:ext>
                </a:extLst>
              </p:cNvPr>
              <p:cNvGrpSpPr/>
              <p:nvPr/>
            </p:nvGrpSpPr>
            <p:grpSpPr>
              <a:xfrm>
                <a:off x="6458254" y="1556794"/>
                <a:ext cx="936611" cy="658214"/>
                <a:chOff x="3077617" y="1573645"/>
                <a:chExt cx="5364596" cy="3671255"/>
              </a:xfrm>
            </p:grpSpPr>
            <p:pic>
              <p:nvPicPr>
                <p:cNvPr id="7" name="Elemento grafico 8">
                  <a:extLst>
                    <a:ext uri="{FF2B5EF4-FFF2-40B4-BE49-F238E27FC236}">
                      <a16:creationId xmlns:a16="http://schemas.microsoft.com/office/drawing/2014/main" id="{48354F5E-07A5-ADC1-077B-15C4CD140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19063" t="19946" r="28351" b="21129"/>
                <a:stretch/>
              </p:blipFill>
              <p:spPr>
                <a:xfrm>
                  <a:off x="5165849" y="1573645"/>
                  <a:ext cx="3276364" cy="3671255"/>
                </a:xfrm>
                <a:prstGeom prst="rect">
                  <a:avLst/>
                </a:prstGeom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8" name="Elemento grafico 9">
                  <a:extLst>
                    <a:ext uri="{FF2B5EF4-FFF2-40B4-BE49-F238E27FC236}">
                      <a16:creationId xmlns:a16="http://schemas.microsoft.com/office/drawing/2014/main" id="{6300BE51-B8C1-6556-3397-81EC4A94D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7617" y="2362478"/>
                  <a:ext cx="2816510" cy="2816510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6" name="Immagine 19">
                <a:extLst>
                  <a:ext uri="{FF2B5EF4-FFF2-40B4-BE49-F238E27FC236}">
                    <a16:creationId xmlns:a16="http://schemas.microsoft.com/office/drawing/2014/main" id="{7249678D-FDB5-6EB1-256A-9C0A32F3F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324" y="1948771"/>
                <a:ext cx="180386" cy="40766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E183BB-4343-381C-09C4-9426ED9339B9}"/>
                </a:ext>
              </a:extLst>
            </p:cNvPr>
            <p:cNvGrpSpPr/>
            <p:nvPr/>
          </p:nvGrpSpPr>
          <p:grpSpPr>
            <a:xfrm>
              <a:off x="6324012" y="1692233"/>
              <a:ext cx="877970" cy="799643"/>
              <a:chOff x="6458254" y="1556794"/>
              <a:chExt cx="936611" cy="799643"/>
            </a:xfrm>
          </p:grpSpPr>
          <p:grpSp>
            <p:nvGrpSpPr>
              <p:cNvPr id="10" name="Gruppo 7">
                <a:extLst>
                  <a:ext uri="{FF2B5EF4-FFF2-40B4-BE49-F238E27FC236}">
                    <a16:creationId xmlns:a16="http://schemas.microsoft.com/office/drawing/2014/main" id="{D4C6C3AA-4D98-E433-E84D-392542D63A5F}"/>
                  </a:ext>
                </a:extLst>
              </p:cNvPr>
              <p:cNvGrpSpPr/>
              <p:nvPr/>
            </p:nvGrpSpPr>
            <p:grpSpPr>
              <a:xfrm>
                <a:off x="6458254" y="1556794"/>
                <a:ext cx="936611" cy="658214"/>
                <a:chOff x="3077617" y="1573645"/>
                <a:chExt cx="5364596" cy="3671255"/>
              </a:xfrm>
            </p:grpSpPr>
            <p:pic>
              <p:nvPicPr>
                <p:cNvPr id="12" name="Elemento grafico 8">
                  <a:extLst>
                    <a:ext uri="{FF2B5EF4-FFF2-40B4-BE49-F238E27FC236}">
                      <a16:creationId xmlns:a16="http://schemas.microsoft.com/office/drawing/2014/main" id="{4ECE1DB3-2405-70A0-5058-7098A9A2D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19063" t="19946" r="28351" b="21129"/>
                <a:stretch/>
              </p:blipFill>
              <p:spPr>
                <a:xfrm>
                  <a:off x="5165849" y="1573645"/>
                  <a:ext cx="3276364" cy="3671255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3" name="Elemento grafico 9">
                  <a:extLst>
                    <a:ext uri="{FF2B5EF4-FFF2-40B4-BE49-F238E27FC236}">
                      <a16:creationId xmlns:a16="http://schemas.microsoft.com/office/drawing/2014/main" id="{680E2BDF-F4CC-D26A-E068-C58EF61B06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7617" y="2362478"/>
                  <a:ext cx="2816510" cy="2816510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1" name="Immagine 19">
                <a:extLst>
                  <a:ext uri="{FF2B5EF4-FFF2-40B4-BE49-F238E27FC236}">
                    <a16:creationId xmlns:a16="http://schemas.microsoft.com/office/drawing/2014/main" id="{D0378ED2-76BC-E6EC-1920-C8E9499C8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324" y="1948771"/>
                <a:ext cx="180386" cy="407666"/>
              </a:xfrm>
              <a:prstGeom prst="rect">
                <a:avLst/>
              </a:prstGeom>
            </p:spPr>
          </p:pic>
        </p:grpSp>
        <p:pic>
          <p:nvPicPr>
            <p:cNvPr id="14" name="Elemento grafico 7">
              <a:extLst>
                <a:ext uri="{FF2B5EF4-FFF2-40B4-BE49-F238E27FC236}">
                  <a16:creationId xmlns:a16="http://schemas.microsoft.com/office/drawing/2014/main" id="{9D16B253-E4C5-FD12-9D2D-F983CEB74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39203" y="2817371"/>
              <a:ext cx="1906902" cy="1279907"/>
            </a:xfrm>
            <a:prstGeom prst="rect">
              <a:avLst/>
            </a:prstGeom>
          </p:spPr>
        </p:pic>
        <p:pic>
          <p:nvPicPr>
            <p:cNvPr id="16" name="Immagine 4">
              <a:extLst>
                <a:ext uri="{FF2B5EF4-FFF2-40B4-BE49-F238E27FC236}">
                  <a16:creationId xmlns:a16="http://schemas.microsoft.com/office/drawing/2014/main" id="{C134DF37-9BB4-5BBC-CD32-5E8279A1C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2">
                  <a:lumMod val="50000"/>
                  <a:lumOff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572" y="1788103"/>
              <a:ext cx="560813" cy="59827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magine 4">
              <a:extLst>
                <a:ext uri="{FF2B5EF4-FFF2-40B4-BE49-F238E27FC236}">
                  <a16:creationId xmlns:a16="http://schemas.microsoft.com/office/drawing/2014/main" id="{90474E79-D44D-9551-B81F-06BBEF4C9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2">
                  <a:lumMod val="50000"/>
                  <a:lumOff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279" y="1788103"/>
              <a:ext cx="560813" cy="59827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06824-0C54-127D-8ACA-1DC7F632CC12}"/>
                </a:ext>
              </a:extLst>
            </p:cNvPr>
            <p:cNvGrpSpPr/>
            <p:nvPr/>
          </p:nvGrpSpPr>
          <p:grpSpPr>
            <a:xfrm>
              <a:off x="5104282" y="4613055"/>
              <a:ext cx="877970" cy="799643"/>
              <a:chOff x="6458254" y="1556794"/>
              <a:chExt cx="936611" cy="799643"/>
            </a:xfrm>
          </p:grpSpPr>
          <p:grpSp>
            <p:nvGrpSpPr>
              <p:cNvPr id="19" name="Gruppo 7">
                <a:extLst>
                  <a:ext uri="{FF2B5EF4-FFF2-40B4-BE49-F238E27FC236}">
                    <a16:creationId xmlns:a16="http://schemas.microsoft.com/office/drawing/2014/main" id="{DE590422-090F-B25D-CABD-25777EBD0E75}"/>
                  </a:ext>
                </a:extLst>
              </p:cNvPr>
              <p:cNvGrpSpPr/>
              <p:nvPr/>
            </p:nvGrpSpPr>
            <p:grpSpPr>
              <a:xfrm>
                <a:off x="6458254" y="1556794"/>
                <a:ext cx="936611" cy="658214"/>
                <a:chOff x="3077617" y="1573645"/>
                <a:chExt cx="5364596" cy="3671255"/>
              </a:xfrm>
            </p:grpSpPr>
            <p:pic>
              <p:nvPicPr>
                <p:cNvPr id="21" name="Elemento grafico 8">
                  <a:extLst>
                    <a:ext uri="{FF2B5EF4-FFF2-40B4-BE49-F238E27FC236}">
                      <a16:creationId xmlns:a16="http://schemas.microsoft.com/office/drawing/2014/main" id="{5EC10ECE-68E0-7FE5-9DBA-05E4CD4D3E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19063" t="19946" r="28351" b="21129"/>
                <a:stretch/>
              </p:blipFill>
              <p:spPr>
                <a:xfrm>
                  <a:off x="5165849" y="1573645"/>
                  <a:ext cx="3276364" cy="3671255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2" name="Elemento grafico 9">
                  <a:extLst>
                    <a:ext uri="{FF2B5EF4-FFF2-40B4-BE49-F238E27FC236}">
                      <a16:creationId xmlns:a16="http://schemas.microsoft.com/office/drawing/2014/main" id="{0F122283-614F-44DE-F6BD-B374F77D04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7617" y="2362478"/>
                  <a:ext cx="2816510" cy="2816510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D964A323-1220-9979-9B43-2B1A812B5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324" y="1948771"/>
                <a:ext cx="180386" cy="40766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043B58-23C2-54F5-A705-66F82893D911}"/>
                </a:ext>
              </a:extLst>
            </p:cNvPr>
            <p:cNvGrpSpPr/>
            <p:nvPr/>
          </p:nvGrpSpPr>
          <p:grpSpPr>
            <a:xfrm>
              <a:off x="6324012" y="4617871"/>
              <a:ext cx="877970" cy="799643"/>
              <a:chOff x="6458254" y="1556794"/>
              <a:chExt cx="936611" cy="799643"/>
            </a:xfrm>
          </p:grpSpPr>
          <p:grpSp>
            <p:nvGrpSpPr>
              <p:cNvPr id="24" name="Gruppo 7">
                <a:extLst>
                  <a:ext uri="{FF2B5EF4-FFF2-40B4-BE49-F238E27FC236}">
                    <a16:creationId xmlns:a16="http://schemas.microsoft.com/office/drawing/2014/main" id="{1F11086D-0EE9-883F-AB07-96EB437E64ED}"/>
                  </a:ext>
                </a:extLst>
              </p:cNvPr>
              <p:cNvGrpSpPr/>
              <p:nvPr/>
            </p:nvGrpSpPr>
            <p:grpSpPr>
              <a:xfrm>
                <a:off x="6458254" y="1556794"/>
                <a:ext cx="936611" cy="658214"/>
                <a:chOff x="3077617" y="1573645"/>
                <a:chExt cx="5364596" cy="3671255"/>
              </a:xfrm>
            </p:grpSpPr>
            <p:pic>
              <p:nvPicPr>
                <p:cNvPr id="26" name="Elemento grafico 8">
                  <a:extLst>
                    <a:ext uri="{FF2B5EF4-FFF2-40B4-BE49-F238E27FC236}">
                      <a16:creationId xmlns:a16="http://schemas.microsoft.com/office/drawing/2014/main" id="{84B76425-4A68-35E2-FAF4-DF658279A3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19063" t="19946" r="28351" b="21129"/>
                <a:stretch/>
              </p:blipFill>
              <p:spPr>
                <a:xfrm>
                  <a:off x="5165849" y="1573645"/>
                  <a:ext cx="3276364" cy="3671255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" name="Elemento grafico 9">
                  <a:extLst>
                    <a:ext uri="{FF2B5EF4-FFF2-40B4-BE49-F238E27FC236}">
                      <a16:creationId xmlns:a16="http://schemas.microsoft.com/office/drawing/2014/main" id="{F1C927F3-0190-6F7B-0069-C130319FE8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7617" y="2362478"/>
                  <a:ext cx="2816510" cy="2816510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5" name="Immagine 19">
                <a:extLst>
                  <a:ext uri="{FF2B5EF4-FFF2-40B4-BE49-F238E27FC236}">
                    <a16:creationId xmlns:a16="http://schemas.microsoft.com/office/drawing/2014/main" id="{DCA15B11-21F9-C7DA-CCA3-AEE869C5A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324" y="1948771"/>
                <a:ext cx="180386" cy="407666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322B75-1EE3-69AE-6911-F0057E9AF495}"/>
                </a:ext>
              </a:extLst>
            </p:cNvPr>
            <p:cNvSpPr txBox="1"/>
            <p:nvPr/>
          </p:nvSpPr>
          <p:spPr>
            <a:xfrm>
              <a:off x="1505859" y="3264708"/>
              <a:ext cx="2051039" cy="435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Administrator</a:t>
              </a:r>
            </a:p>
          </p:txBody>
        </p:sp>
        <p:pic>
          <p:nvPicPr>
            <p:cNvPr id="36" name="Immagine 4">
              <a:extLst>
                <a:ext uri="{FF2B5EF4-FFF2-40B4-BE49-F238E27FC236}">
                  <a16:creationId xmlns:a16="http://schemas.microsoft.com/office/drawing/2014/main" id="{6BCA3955-710D-4558-D98F-5EB8B9FE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alphaModFix/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16" y="3129865"/>
              <a:ext cx="560813" cy="59827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Immagine 4">
              <a:extLst>
                <a:ext uri="{FF2B5EF4-FFF2-40B4-BE49-F238E27FC236}">
                  <a16:creationId xmlns:a16="http://schemas.microsoft.com/office/drawing/2014/main" id="{BE3248F0-B61F-D8EF-8506-C4CB47FA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2">
                  <a:lumMod val="50000"/>
                  <a:lumOff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571" y="4705897"/>
              <a:ext cx="560813" cy="59827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Immagine 4">
              <a:extLst>
                <a:ext uri="{FF2B5EF4-FFF2-40B4-BE49-F238E27FC236}">
                  <a16:creationId xmlns:a16="http://schemas.microsoft.com/office/drawing/2014/main" id="{0A48F597-14F6-9D57-05D4-2D5E0D53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2">
                  <a:lumMod val="50000"/>
                  <a:lumOff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063" y="4705897"/>
              <a:ext cx="560813" cy="59827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BBC1EF-BA01-CE0D-099F-E6BCDAD8CCDD}"/>
              </a:ext>
            </a:extLst>
          </p:cNvPr>
          <p:cNvCxnSpPr>
            <a:cxnSpLocks/>
          </p:cNvCxnSpPr>
          <p:nvPr/>
        </p:nvCxnSpPr>
        <p:spPr>
          <a:xfrm flipV="1">
            <a:off x="1693035" y="2942790"/>
            <a:ext cx="418635" cy="587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6FA6AA9-58DC-6B26-60A8-D69CB53F2426}"/>
              </a:ext>
            </a:extLst>
          </p:cNvPr>
          <p:cNvCxnSpPr>
            <a:cxnSpLocks/>
          </p:cNvCxnSpPr>
          <p:nvPr/>
        </p:nvCxnSpPr>
        <p:spPr>
          <a:xfrm>
            <a:off x="4016602" y="4743989"/>
            <a:ext cx="3500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44A1586-36DD-0DA0-B584-B6254ADF0AAF}"/>
              </a:ext>
            </a:extLst>
          </p:cNvPr>
          <p:cNvCxnSpPr>
            <a:cxnSpLocks/>
          </p:cNvCxnSpPr>
          <p:nvPr/>
        </p:nvCxnSpPr>
        <p:spPr>
          <a:xfrm>
            <a:off x="3942580" y="2264270"/>
            <a:ext cx="3500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9FF4C9-701B-D78D-733B-1959A6D3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03" y="3157800"/>
            <a:ext cx="1187456" cy="14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40BB98-5125-EA03-72C4-17FB7FA19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MAIA Cloud?</a:t>
            </a:r>
            <a:endParaRPr lang="en-GB" sz="32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8F967B7-0623-6909-B814-731C8E8F5525}"/>
              </a:ext>
            </a:extLst>
          </p:cNvPr>
          <p:cNvCxnSpPr>
            <a:cxnSpLocks/>
          </p:cNvCxnSpPr>
          <p:nvPr/>
        </p:nvCxnSpPr>
        <p:spPr>
          <a:xfrm>
            <a:off x="1693034" y="4045603"/>
            <a:ext cx="475471" cy="526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0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AEA5A-AC00-5C09-7B7D-39282D3B1ED6}"/>
              </a:ext>
            </a:extLst>
          </p:cNvPr>
          <p:cNvSpPr txBox="1"/>
          <p:nvPr/>
        </p:nvSpPr>
        <p:spPr>
          <a:xfrm>
            <a:off x="2262117" y="2998113"/>
            <a:ext cx="3643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BT" panose="020B0402020204020303"/>
                <a:ea typeface="+mn-ea"/>
                <a:cs typeface="+mn-cs"/>
              </a:rPr>
              <a:t>Thank You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 BT" panose="020B0402020204020303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609D1B-CB84-2B82-E2A0-46011973D9BD}"/>
              </a:ext>
            </a:extLst>
          </p:cNvPr>
          <p:cNvCxnSpPr>
            <a:cxnSpLocks/>
          </p:cNvCxnSpPr>
          <p:nvPr/>
        </p:nvCxnSpPr>
        <p:spPr>
          <a:xfrm>
            <a:off x="6080077" y="1641143"/>
            <a:ext cx="31845" cy="35757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FB1217-2EDD-2C03-2888-5EFE7ABF4D1D}"/>
              </a:ext>
            </a:extLst>
          </p:cNvPr>
          <p:cNvSpPr txBox="1"/>
          <p:nvPr/>
        </p:nvSpPr>
        <p:spPr>
          <a:xfrm>
            <a:off x="6459938" y="2459504"/>
            <a:ext cx="3093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BT" panose="020B0402020204020303"/>
                <a:ea typeface="+mn-ea"/>
                <a:cs typeface="+mn-cs"/>
              </a:rPr>
              <a:t>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BT" panose="020B0402020204020303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Lt BT" panose="020B0402020204020303"/>
                <a:ea typeface="+mn-ea"/>
                <a:cs typeface="+mn-cs"/>
              </a:rPr>
              <a:t>Answers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Lt BT" panose="020B04020202040203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820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F78570-B5C7-5E0B-EBCD-B5E38BD38D7B}"/>
              </a:ext>
            </a:extLst>
          </p:cNvPr>
          <p:cNvSpPr/>
          <p:nvPr/>
        </p:nvSpPr>
        <p:spPr>
          <a:xfrm>
            <a:off x="8301618" y="3301120"/>
            <a:ext cx="3048077" cy="2498044"/>
          </a:xfrm>
          <a:prstGeom prst="rect">
            <a:avLst/>
          </a:prstGeom>
          <a:blipFill dpi="0" rotWithShape="1">
            <a:blip r:embed="rId2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8738F1-D170-D818-4422-F933488F1F42}"/>
              </a:ext>
            </a:extLst>
          </p:cNvPr>
          <p:cNvSpPr/>
          <p:nvPr/>
        </p:nvSpPr>
        <p:spPr>
          <a:xfrm>
            <a:off x="4644390" y="3313912"/>
            <a:ext cx="3048077" cy="2498044"/>
          </a:xfrm>
          <a:prstGeom prst="rect">
            <a:avLst/>
          </a:prstGeom>
          <a:blipFill dpi="0" rotWithShape="1">
            <a:blip r:embed="rId2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59EF12-ED21-1975-D8C1-2346B78F4046}"/>
              </a:ext>
            </a:extLst>
          </p:cNvPr>
          <p:cNvSpPr/>
          <p:nvPr/>
        </p:nvSpPr>
        <p:spPr>
          <a:xfrm>
            <a:off x="994291" y="3301120"/>
            <a:ext cx="3048077" cy="2498044"/>
          </a:xfrm>
          <a:prstGeom prst="rect">
            <a:avLst/>
          </a:prstGeom>
          <a:blipFill dpi="0" rotWithShape="1">
            <a:blip r:embed="rId2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F32F-11AB-41A7-0F82-217E215E3F93}"/>
              </a:ext>
            </a:extLst>
          </p:cNvPr>
          <p:cNvSpPr/>
          <p:nvPr/>
        </p:nvSpPr>
        <p:spPr>
          <a:xfrm>
            <a:off x="8301618" y="2402279"/>
            <a:ext cx="3062336" cy="9025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4905C-DC63-A96F-C27E-3585061D52AB}"/>
              </a:ext>
            </a:extLst>
          </p:cNvPr>
          <p:cNvSpPr/>
          <p:nvPr/>
        </p:nvSpPr>
        <p:spPr>
          <a:xfrm>
            <a:off x="4644390" y="2402279"/>
            <a:ext cx="3062336" cy="9025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1CFAB2-4E60-E158-F5AD-E1A89DA6D862}"/>
              </a:ext>
            </a:extLst>
          </p:cNvPr>
          <p:cNvSpPr/>
          <p:nvPr/>
        </p:nvSpPr>
        <p:spPr>
          <a:xfrm>
            <a:off x="987162" y="2402279"/>
            <a:ext cx="3062336" cy="9025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65CBD9-B80C-58E4-1F82-B1185334B1C8}"/>
              </a:ext>
            </a:extLst>
          </p:cNvPr>
          <p:cNvGrpSpPr/>
          <p:nvPr/>
        </p:nvGrpSpPr>
        <p:grpSpPr>
          <a:xfrm>
            <a:off x="1154165" y="2512771"/>
            <a:ext cx="10187427" cy="2957960"/>
            <a:chOff x="1154165" y="2287117"/>
            <a:chExt cx="10187427" cy="29579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1743FE-2E12-4974-F156-0F688E1E678C}"/>
                </a:ext>
              </a:extLst>
            </p:cNvPr>
            <p:cNvSpPr txBox="1"/>
            <p:nvPr/>
          </p:nvSpPr>
          <p:spPr>
            <a:xfrm>
              <a:off x="1154165" y="2315525"/>
              <a:ext cx="27283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Heritage of Innovation Since </a:t>
              </a:r>
              <a:endParaRPr lang="en-GB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BB8B41-1ED2-DBAF-5692-30A10A676A34}"/>
                </a:ext>
              </a:extLst>
            </p:cNvPr>
            <p:cNvSpPr txBox="1"/>
            <p:nvPr/>
          </p:nvSpPr>
          <p:spPr>
            <a:xfrm>
              <a:off x="4938797" y="2300144"/>
              <a:ext cx="2642749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/>
              <a:r>
                <a:rPr lang="en-GB" b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Extensive Range of High-Quality Products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A98DCF-7F6D-2551-BD03-37000AA8B5E3}"/>
                </a:ext>
              </a:extLst>
            </p:cNvPr>
            <p:cNvSpPr txBox="1"/>
            <p:nvPr/>
          </p:nvSpPr>
          <p:spPr>
            <a:xfrm>
              <a:off x="8826770" y="2287117"/>
              <a:ext cx="2019534" cy="9233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b="1">
                  <a:solidFill>
                    <a:schemeClr val="bg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Global Reach, Local Expertise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endParaRPr lang="en-GB" b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FC3828-84E0-6316-C46C-0FC82A37C3AA}"/>
                </a:ext>
              </a:extLst>
            </p:cNvPr>
            <p:cNvSpPr txBox="1"/>
            <p:nvPr/>
          </p:nvSpPr>
          <p:spPr>
            <a:xfrm>
              <a:off x="1172461" y="3204888"/>
              <a:ext cx="26917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1931</a:t>
              </a:r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D0D5CA9-000C-C4E2-4E2F-E194B2938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39" r="21818" b="30865"/>
            <a:stretch/>
          </p:blipFill>
          <p:spPr>
            <a:xfrm>
              <a:off x="8440203" y="3354472"/>
              <a:ext cx="2771992" cy="13063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1" name="Sales companies">
              <a:extLst>
                <a:ext uri="{FF2B5EF4-FFF2-40B4-BE49-F238E27FC236}">
                  <a16:creationId xmlns:a16="http://schemas.microsoft.com/office/drawing/2014/main" id="{55F1576A-D383-937F-474F-E5196FBCF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6201" y="4747811"/>
              <a:ext cx="143623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 sz="1000" b="1">
                  <a:cs typeface="Arial" panose="020B0604020202020204" pitchFamily="34" charset="0"/>
                </a:rPr>
                <a:t>23 sales companies</a:t>
              </a:r>
              <a:endParaRPr lang="it-IT" altLang="it-IT" sz="1000" b="1">
                <a:cs typeface="Arial" panose="020B0604020202020204" pitchFamily="34" charset="0"/>
              </a:endParaRPr>
            </a:p>
          </p:txBody>
        </p:sp>
        <p:sp>
          <p:nvSpPr>
            <p:cNvPr id="102" name="Fusione 110">
              <a:extLst>
                <a:ext uri="{FF2B5EF4-FFF2-40B4-BE49-F238E27FC236}">
                  <a16:creationId xmlns:a16="http://schemas.microsoft.com/office/drawing/2014/main" id="{805C9952-5749-0ACD-984B-1E3EF23497F1}"/>
                </a:ext>
              </a:extLst>
            </p:cNvPr>
            <p:cNvSpPr/>
            <p:nvPr/>
          </p:nvSpPr>
          <p:spPr>
            <a:xfrm>
              <a:off x="9749823" y="4824183"/>
              <a:ext cx="84755" cy="114908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B17A4E0-9E38-DD65-0C4E-10710D5E6FAB}"/>
                </a:ext>
              </a:extLst>
            </p:cNvPr>
            <p:cNvSpPr txBox="1"/>
            <p:nvPr/>
          </p:nvSpPr>
          <p:spPr>
            <a:xfrm>
              <a:off x="8393784" y="4998856"/>
              <a:ext cx="2947808" cy="24622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it-IT" altLang="it-IT" sz="1000" b="1">
                  <a:latin typeface="Arial" panose="020B0604020202020204" pitchFamily="34" charset="0"/>
                  <a:cs typeface="Arial" panose="020B0604020202020204" pitchFamily="34" charset="0"/>
                </a:rPr>
                <a:t>5 competence centers and Production sites</a:t>
              </a:r>
            </a:p>
          </p:txBody>
        </p:sp>
        <p:sp>
          <p:nvSpPr>
            <p:cNvPr id="105" name="Ovale 116">
              <a:extLst>
                <a:ext uri="{FF2B5EF4-FFF2-40B4-BE49-F238E27FC236}">
                  <a16:creationId xmlns:a16="http://schemas.microsoft.com/office/drawing/2014/main" id="{5784F92D-E990-DD36-2E14-07D283C98D0A}"/>
                </a:ext>
              </a:extLst>
            </p:cNvPr>
            <p:cNvSpPr/>
            <p:nvPr/>
          </p:nvSpPr>
          <p:spPr>
            <a:xfrm flipV="1">
              <a:off x="11177543" y="5067285"/>
              <a:ext cx="109104" cy="91960"/>
            </a:xfrm>
            <a:prstGeom prst="ellipse">
              <a:avLst/>
            </a:prstGeom>
            <a:solidFill>
              <a:srgbClr val="C5E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0750BB-E673-65B1-1F03-CD2A8ABB0719}"/>
              </a:ext>
            </a:extLst>
          </p:cNvPr>
          <p:cNvSpPr txBox="1"/>
          <p:nvPr/>
        </p:nvSpPr>
        <p:spPr>
          <a:xfrm>
            <a:off x="2141035" y="1185338"/>
            <a:ext cx="7909930" cy="900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Carlo Gavazzi is an international group active for over 90 years in designing, manufacturing and marketing electronic equipment targeted at the global markets of industrial and building automation.​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C806B6-2CC6-4987-A6D4-511C307F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34" y="252028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Who is Carlo Gavazzi?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21CE0A-7DC1-56C6-A1EB-54B3C8ACEEF2}"/>
              </a:ext>
            </a:extLst>
          </p:cNvPr>
          <p:cNvSpPr/>
          <p:nvPr/>
        </p:nvSpPr>
        <p:spPr>
          <a:xfrm>
            <a:off x="4644390" y="3313912"/>
            <a:ext cx="3048077" cy="2498044"/>
          </a:xfrm>
          <a:prstGeom prst="rect">
            <a:avLst/>
          </a:prstGeom>
          <a:blipFill dpi="0" rotWithShape="1">
            <a:blip r:embed="rId2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C6314-9F92-72B8-A928-8CBA10CC0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73" y="4457836"/>
            <a:ext cx="1226587" cy="1298910"/>
          </a:xfrm>
          <a:prstGeom prst="rect">
            <a:avLst/>
          </a:prstGeom>
        </p:spPr>
      </p:pic>
      <p:pic>
        <p:nvPicPr>
          <p:cNvPr id="15" name="Immagine 3">
            <a:extLst>
              <a:ext uri="{FF2B5EF4-FFF2-40B4-BE49-F238E27FC236}">
                <a16:creationId xmlns:a16="http://schemas.microsoft.com/office/drawing/2014/main" id="{F5DF3D87-1489-9D16-7FC3-B440C4250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9805" y="4387053"/>
            <a:ext cx="1203280" cy="166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AD5885-4628-510D-F0AB-A80B71AC5D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857"/>
          <a:stretch/>
        </p:blipFill>
        <p:spPr bwMode="auto">
          <a:xfrm>
            <a:off x="5832196" y="3274250"/>
            <a:ext cx="909249" cy="161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7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ity skyline with blue icons&#10;&#10;Description automatically generated">
            <a:extLst>
              <a:ext uri="{FF2B5EF4-FFF2-40B4-BE49-F238E27FC236}">
                <a16:creationId xmlns:a16="http://schemas.microsoft.com/office/drawing/2014/main" id="{99298EA4-FC96-3A20-7E00-E51353205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833936" y="869794"/>
            <a:ext cx="5358063" cy="5988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F6CED7-DFA7-4A20-A2E1-83D8270B2970}"/>
              </a:ext>
            </a:extLst>
          </p:cNvPr>
          <p:cNvSpPr txBox="1"/>
          <p:nvPr/>
        </p:nvSpPr>
        <p:spPr>
          <a:xfrm>
            <a:off x="962526" y="2153214"/>
            <a:ext cx="4936227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rtl="0" fontAlgn="base"/>
            <a:r>
              <a:rPr lang="en-GB" sz="16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Building Energy Management System (BEMS) is a combination of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GB" sz="16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 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GB" sz="16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modules needed to control and monitor the technical systems aimed at energy management (HVAC, lighting control, electrical and mechanical loads,…) of a building.</a:t>
            </a:r>
            <a:r>
              <a:rPr lang="en-US" sz="16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 fontAlgn="base"/>
            <a:endParaRPr lang="en-US" sz="1600" b="0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 rtl="0" fontAlgn="base"/>
            <a:endParaRPr lang="en-US" sz="1600" b="0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 fontAlgn="base"/>
            <a:r>
              <a:rPr lang="en-GB" sz="16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BEMS can be single-vendor</a:t>
            </a:r>
            <a:r>
              <a:rPr lang="en-GB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multi-vendor; in the latter case the adoption of standard protocols like BACnet or DALI is mandatory for open protocol systems.</a:t>
            </a:r>
            <a:endParaRPr lang="en-US" sz="1600" b="0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/>
            <a:endParaRPr lang="en-GB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F588FE-11EA-4AEB-9069-6A1906C6B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86" y="157432"/>
            <a:ext cx="9001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What is a BEMS?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6B6F493A-1038-EB02-8629-FFDA8B7EA55B}"/>
              </a:ext>
            </a:extLst>
          </p:cNvPr>
          <p:cNvSpPr txBox="1">
            <a:spLocks/>
          </p:cNvSpPr>
          <p:nvPr/>
        </p:nvSpPr>
        <p:spPr>
          <a:xfrm>
            <a:off x="373062" y="331897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Energy Monitoring to Active Control</a:t>
            </a:r>
          </a:p>
        </p:txBody>
      </p:sp>
      <p:pic>
        <p:nvPicPr>
          <p:cNvPr id="3" name="Picture 2" descr="A picture containing text, screenshot, diagram, design&#10;&#10;Description automatically generated">
            <a:extLst>
              <a:ext uri="{FF2B5EF4-FFF2-40B4-BE49-F238E27FC236}">
                <a16:creationId xmlns:a16="http://schemas.microsoft.com/office/drawing/2014/main" id="{00072B43-BE46-23D4-9F2A-8884137D4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55" y="1643888"/>
            <a:ext cx="8100889" cy="39162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0F35F1-B37B-1594-78ED-64B4B0EEB21B}"/>
              </a:ext>
            </a:extLst>
          </p:cNvPr>
          <p:cNvSpPr/>
          <p:nvPr/>
        </p:nvSpPr>
        <p:spPr>
          <a:xfrm>
            <a:off x="3874883" y="1643888"/>
            <a:ext cx="1013988" cy="148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18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093A95-321F-D203-19AB-1EE6CE5327D4}"/>
              </a:ext>
            </a:extLst>
          </p:cNvPr>
          <p:cNvSpPr/>
          <p:nvPr/>
        </p:nvSpPr>
        <p:spPr>
          <a:xfrm>
            <a:off x="470949" y="2003317"/>
            <a:ext cx="5597968" cy="3557801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F68EF6-C29E-F063-70A6-EC115080BE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2727" y="1126629"/>
            <a:ext cx="11370975" cy="6121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762000" eaLnBrk="0" hangingPunct="0">
              <a:spcBef>
                <a:spcPct val="50000"/>
              </a:spcBef>
              <a:buClr>
                <a:srgbClr val="FF0000"/>
              </a:buClr>
              <a:buNone/>
              <a:defRPr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We are committed product innovation to fully optimize and support all energy management strategies and technology worldwide: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7137A4A-769C-2CD2-2300-ABDA711C5B94}"/>
              </a:ext>
            </a:extLst>
          </p:cNvPr>
          <p:cNvSpPr txBox="1">
            <a:spLocks/>
          </p:cNvSpPr>
          <p:nvPr/>
        </p:nvSpPr>
        <p:spPr>
          <a:xfrm>
            <a:off x="389472" y="331419"/>
            <a:ext cx="10980738" cy="4997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How does Carlo Gavazzi play its part?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B339D-5423-C229-1CC6-02D0A7C0C95D}"/>
              </a:ext>
            </a:extLst>
          </p:cNvPr>
          <p:cNvSpPr txBox="1"/>
          <p:nvPr/>
        </p:nvSpPr>
        <p:spPr>
          <a:xfrm>
            <a:off x="673607" y="5554256"/>
            <a:ext cx="4521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Actions from change will reduce energy expenditure and carbon footprint</a:t>
            </a:r>
            <a:endParaRPr lang="en-GB" sz="180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algn="just"/>
            <a:endParaRPr lang="en-GB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D2C2A00B-41D6-B668-B776-0A21EF4CA331}"/>
              </a:ext>
            </a:extLst>
          </p:cNvPr>
          <p:cNvSpPr txBox="1">
            <a:spLocks/>
          </p:cNvSpPr>
          <p:nvPr/>
        </p:nvSpPr>
        <p:spPr>
          <a:xfrm>
            <a:off x="389472" y="2023770"/>
            <a:ext cx="5570693" cy="3351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Provides enhanced security for IoT functions 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Gathers reliable and accurate data 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Digitises energy management for the future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Displays real-time data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Identifies consumption abnormalities and opportunities for saving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Encourages engagement towards energy reduction targets and inspires behavioural change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Caters to both technical and non-technical audiences (via different user logins)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Scalable solution to grow with demand</a:t>
            </a:r>
          </a:p>
          <a:p>
            <a:pPr lvl="1" algn="just" defTabSz="762000" eaLnBrk="0" hangingPunct="0">
              <a:spcBef>
                <a:spcPct val="50000"/>
              </a:spcBef>
              <a:defRPr/>
            </a:pPr>
            <a:r>
              <a:rPr lang="en-GB" sz="1400" dirty="0">
                <a:latin typeface="Arial" charset="0"/>
              </a:rPr>
              <a:t>Uses open protocol for future-proofing</a:t>
            </a:r>
            <a:endParaRPr lang="en-US" sz="1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defTabSz="762000" eaLnBrk="0" hangingPunct="0">
              <a:spcBef>
                <a:spcPct val="50000"/>
              </a:spcBef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endParaRPr lang="en-GB" sz="16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1ECA0-578C-C24C-EF41-21C59F24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121" y="2023770"/>
            <a:ext cx="2503639" cy="3557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4A404E6-47B3-4B48-6D93-41E88BBAD35E}"/>
              </a:ext>
            </a:extLst>
          </p:cNvPr>
          <p:cNvGrpSpPr/>
          <p:nvPr/>
        </p:nvGrpSpPr>
        <p:grpSpPr>
          <a:xfrm>
            <a:off x="7400029" y="5689742"/>
            <a:ext cx="3123765" cy="733491"/>
            <a:chOff x="470521" y="5085299"/>
            <a:chExt cx="5122059" cy="1082405"/>
          </a:xfrm>
        </p:grpSpPr>
        <p:pic>
          <p:nvPicPr>
            <p:cNvPr id="15" name="Picture 14" descr="A close-up of a logo&#10;&#10;Description automatically generated">
              <a:extLst>
                <a:ext uri="{FF2B5EF4-FFF2-40B4-BE49-F238E27FC236}">
                  <a16:creationId xmlns:a16="http://schemas.microsoft.com/office/drawing/2014/main" id="{555B2A04-D582-F80B-AE75-56B7215F4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52" y="5086260"/>
              <a:ext cx="861416" cy="431476"/>
            </a:xfrm>
            <a:prstGeom prst="rect">
              <a:avLst/>
            </a:prstGeom>
          </p:spPr>
        </p:pic>
        <p:pic>
          <p:nvPicPr>
            <p:cNvPr id="17" name="Picture 16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072711ED-DA14-8301-4D8F-F955CAFF6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180" y="5085299"/>
              <a:ext cx="541282" cy="46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Immagine che contiene Elementi grafici, Carattere, grafica, logo&#10;&#10;Descrizione generata automaticamente">
              <a:extLst>
                <a:ext uri="{FF2B5EF4-FFF2-40B4-BE49-F238E27FC236}">
                  <a16:creationId xmlns:a16="http://schemas.microsoft.com/office/drawing/2014/main" id="{4B38A05B-943A-10F3-5102-25FA68371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116" y="5228007"/>
              <a:ext cx="486788" cy="16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Immagine che contiene Elementi grafici, simbolo, Carattere, design&#10;&#10;Descrizione generata automaticamente">
              <a:extLst>
                <a:ext uri="{FF2B5EF4-FFF2-40B4-BE49-F238E27FC236}">
                  <a16:creationId xmlns:a16="http://schemas.microsoft.com/office/drawing/2014/main" id="{7AEF5C9E-B054-1621-BC0F-5DCED48D4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687" y="5181199"/>
              <a:ext cx="414052" cy="260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C3A1D2-AB59-FE17-7981-2A41902E1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960" y="5686622"/>
              <a:ext cx="498522" cy="426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3D7F8ACB-F564-6626-97E1-5FBDA7D0B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749" y="5104273"/>
              <a:ext cx="462603" cy="39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75941521-C358-9D80-A4A7-3AC5DAF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73" y="5123296"/>
              <a:ext cx="452387" cy="38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589A978-5197-1E1D-6327-F4145332D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21" y="5692837"/>
              <a:ext cx="463319" cy="3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Immagine che contiene testo, esterni, segnale, clipart&#10;&#10;Descrizione generata automaticamente">
              <a:extLst>
                <a:ext uri="{FF2B5EF4-FFF2-40B4-BE49-F238E27FC236}">
                  <a16:creationId xmlns:a16="http://schemas.microsoft.com/office/drawing/2014/main" id="{0E730592-A9C9-86A0-C123-9C2B1BC87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058" y="5700417"/>
              <a:ext cx="498522" cy="426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4B41961-3C47-15B5-3337-03A851879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316" y="5750857"/>
              <a:ext cx="407809" cy="34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458C2880-36CD-BA82-8394-B82C5CBB3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985" y="5761228"/>
              <a:ext cx="422836" cy="36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76144ADB-0357-33A7-69E5-EEBE3D1D0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672" y="5686622"/>
              <a:ext cx="498522" cy="426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Immagine che contiene testo, esterni, segnale&#10;&#10;Descrizione generata automaticamente">
              <a:extLst>
                <a:ext uri="{FF2B5EF4-FFF2-40B4-BE49-F238E27FC236}">
                  <a16:creationId xmlns:a16="http://schemas.microsoft.com/office/drawing/2014/main" id="{4F9A3674-6EF4-E9B6-D657-9405CFB88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457" y="5118862"/>
              <a:ext cx="499344" cy="42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Immagine che contiene Elementi grafici, Carattere, grafica, schermata&#10;&#10;Descrizione generata automaticamente">
              <a:extLst>
                <a:ext uri="{FF2B5EF4-FFF2-40B4-BE49-F238E27FC236}">
                  <a16:creationId xmlns:a16="http://schemas.microsoft.com/office/drawing/2014/main" id="{C695AEF1-3D6B-1E09-86A4-025B2D6DB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21" y="5829934"/>
              <a:ext cx="982919" cy="161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Immagine che contiene testo, segnale, scuro&#10;&#10;Descrizione generata automaticamente">
              <a:extLst>
                <a:ext uri="{FF2B5EF4-FFF2-40B4-BE49-F238E27FC236}">
                  <a16:creationId xmlns:a16="http://schemas.microsoft.com/office/drawing/2014/main" id="{6F942D5C-690D-2AA9-C93C-614186302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924" y="5151113"/>
              <a:ext cx="407808" cy="34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 descr="Immagine che contiene testo, segnale, esterni&#10;&#10;Descrizione generata automaticamente">
              <a:extLst>
                <a:ext uri="{FF2B5EF4-FFF2-40B4-BE49-F238E27FC236}">
                  <a16:creationId xmlns:a16="http://schemas.microsoft.com/office/drawing/2014/main" id="{ED579D53-8BB0-92E7-1440-F3A7088C9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403" y="5134807"/>
              <a:ext cx="499344" cy="42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magine che contiene testo, segnale, grafica vettoriale&#10;&#10;Descrizione generata automaticamente">
              <a:extLst>
                <a:ext uri="{FF2B5EF4-FFF2-40B4-BE49-F238E27FC236}">
                  <a16:creationId xmlns:a16="http://schemas.microsoft.com/office/drawing/2014/main" id="{87E6F0E2-1D9D-1540-918C-16A46308F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436" y="5815966"/>
              <a:ext cx="295184" cy="25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2F10B45-2FB7-4D8A-D145-F3C55069B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828" y="5750857"/>
              <a:ext cx="487633" cy="416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50">
            <a:hlinkClick r:id="rId21"/>
            <a:extLst>
              <a:ext uri="{FF2B5EF4-FFF2-40B4-BE49-F238E27FC236}">
                <a16:creationId xmlns:a16="http://schemas.microsoft.com/office/drawing/2014/main" id="{502192EE-5C10-903F-52B7-3714EE85E0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31836" y="2023770"/>
            <a:ext cx="2510889" cy="3557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4" descr="Automatic transmission sign icon auto control Vector Image">
            <a:extLst>
              <a:ext uri="{FF2B5EF4-FFF2-40B4-BE49-F238E27FC236}">
                <a16:creationId xmlns:a16="http://schemas.microsoft.com/office/drawing/2014/main" id="{E675E3CD-06CF-9B43-E68B-8DA78A91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4200" y1="15800" x2="31800" y2="20200"/>
                        <a14:foregroundMark x1="31800" y1="20200" x2="22200" y2="28800"/>
                        <a14:foregroundMark x1="22200" y1="28800" x2="16400" y2="41400"/>
                        <a14:foregroundMark x1="16400" y1="41400" x2="16800" y2="57200"/>
                        <a14:foregroundMark x1="16800" y1="57200" x2="21400" y2="70800"/>
                        <a14:foregroundMark x1="21400" y1="70800" x2="30400" y2="80000"/>
                        <a14:foregroundMark x1="30400" y1="80000" x2="48400" y2="84600"/>
                        <a14:foregroundMark x1="48400" y1="84600" x2="64800" y2="84200"/>
                        <a14:foregroundMark x1="64800" y1="84200" x2="82200" y2="64000"/>
                        <a14:foregroundMark x1="82200" y1="64000" x2="83200" y2="58400"/>
                        <a14:foregroundMark x1="50000" y1="14600" x2="53400" y2="26400"/>
                        <a14:foregroundMark x1="53400" y1="26400" x2="63800" y2="40800"/>
                        <a14:foregroundMark x1="63800" y1="40800" x2="84800" y2="50000"/>
                        <a14:foregroundMark x1="84800" y1="50000" x2="85000" y2="37600"/>
                        <a14:foregroundMark x1="85000" y1="37600" x2="77600" y2="24800"/>
                        <a14:foregroundMark x1="77600" y1="24800" x2="67000" y2="17600"/>
                        <a14:foregroundMark x1="67000" y1="17600" x2="52200" y2="15600"/>
                        <a14:foregroundMark x1="52200" y1="15600" x2="49200" y2="28800"/>
                        <a14:foregroundMark x1="49200" y1="28800" x2="56800" y2="40400"/>
                        <a14:foregroundMark x1="56800" y1="40400" x2="81400" y2="46800"/>
                        <a14:foregroundMark x1="30000" y1="29400" x2="36600" y2="28000"/>
                        <a14:foregroundMark x1="29800" y1="28600" x2="30200" y2="37200"/>
                        <a14:foregroundMark x1="31000" y1="29400" x2="36000" y2="36200"/>
                        <a14:foregroundMark x1="38400" y1="33600" x2="42800" y2="33600"/>
                        <a14:foregroundMark x1="45400" y1="29800" x2="47000" y2="36600"/>
                        <a14:foregroundMark x1="30000" y1="40400" x2="34800" y2="47800"/>
                        <a14:foregroundMark x1="38000" y1="45000" x2="42800" y2="47400"/>
                        <a14:foregroundMark x1="51000" y1="43800" x2="51800" y2="43200"/>
                        <a14:foregroundMark x1="34400" y1="51200" x2="34600" y2="60000"/>
                        <a14:foregroundMark x1="37400" y1="59400" x2="52800" y2="55200"/>
                        <a14:foregroundMark x1="52800" y1="55200" x2="71200" y2="55600"/>
                        <a14:foregroundMark x1="32000" y1="63200" x2="44600" y2="68000"/>
                        <a14:foregroundMark x1="44600" y1="68000" x2="68600" y2="66000"/>
                        <a14:foregroundMark x1="48200" y1="51800" x2="48200" y2="51800"/>
                        <a14:foregroundMark x1="62800" y1="51200" x2="628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886">
            <a:off x="5577180" y="5236673"/>
            <a:ext cx="969912" cy="9516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6"/>
    </mc:Choice>
    <mc:Fallback xmlns="">
      <p:transition spd="slow" advTm="2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1B34ED-DE2A-AACE-5876-A260AA2528A0}"/>
              </a:ext>
            </a:extLst>
          </p:cNvPr>
          <p:cNvSpPr/>
          <p:nvPr/>
        </p:nvSpPr>
        <p:spPr>
          <a:xfrm>
            <a:off x="260470" y="4952485"/>
            <a:ext cx="11671060" cy="7255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06BD88-D13B-4288-D587-0AD2698ABA5C}"/>
              </a:ext>
            </a:extLst>
          </p:cNvPr>
          <p:cNvSpPr/>
          <p:nvPr/>
        </p:nvSpPr>
        <p:spPr>
          <a:xfrm>
            <a:off x="260470" y="4109042"/>
            <a:ext cx="11671060" cy="72550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CD48B-D265-F996-DAEA-827F0300F220}"/>
              </a:ext>
            </a:extLst>
          </p:cNvPr>
          <p:cNvSpPr/>
          <p:nvPr/>
        </p:nvSpPr>
        <p:spPr>
          <a:xfrm>
            <a:off x="260470" y="3429001"/>
            <a:ext cx="11671060" cy="54783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21608D-2570-2FE7-BA47-FDF560A7AC4A}"/>
              </a:ext>
            </a:extLst>
          </p:cNvPr>
          <p:cNvSpPr/>
          <p:nvPr/>
        </p:nvSpPr>
        <p:spPr>
          <a:xfrm>
            <a:off x="261407" y="1779796"/>
            <a:ext cx="11671060" cy="1470397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91163" y="1053155"/>
            <a:ext cx="11813732" cy="48315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FC012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There are 4 key steps for the successful implementation of an effective EMS</a:t>
            </a:r>
          </a:p>
          <a:p>
            <a:endParaRPr lang="en-GB" sz="1800" dirty="0">
              <a:solidFill>
                <a:schemeClr val="tx1"/>
              </a:solidFill>
            </a:endParaRPr>
          </a:p>
          <a:p>
            <a:pPr marL="450850" lvl="1" indent="-273050"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Design</a:t>
            </a:r>
          </a:p>
          <a:p>
            <a:pPr marL="863600" lvl="2" indent="-285750">
              <a:buFont typeface="Wingdings" panose="05000000000000000000" pitchFamily="2" charset="2"/>
              <a:buChar char="q"/>
            </a:pPr>
            <a:r>
              <a:rPr lang="en-GB" sz="1800" dirty="0">
                <a:latin typeface="+mn-lt"/>
              </a:rPr>
              <a:t>Regulations – Typically Part L &amp; TM39</a:t>
            </a:r>
          </a:p>
          <a:p>
            <a:pPr marL="863600" lvl="2" indent="-285750">
              <a:buFont typeface="Wingdings" panose="05000000000000000000" pitchFamily="2" charset="2"/>
              <a:buChar char="q"/>
            </a:pPr>
            <a:r>
              <a:rPr lang="en-GB" sz="1800" dirty="0">
                <a:latin typeface="+mn-lt"/>
              </a:rPr>
              <a:t>Hardware selection</a:t>
            </a:r>
          </a:p>
          <a:p>
            <a:pPr marL="863600" lvl="2" indent="-285750">
              <a:buFont typeface="Wingdings" panose="05000000000000000000" pitchFamily="2" charset="2"/>
              <a:buChar char="q"/>
            </a:pPr>
            <a:r>
              <a:rPr lang="en-GB" sz="1800" dirty="0">
                <a:latin typeface="+mn-lt"/>
              </a:rPr>
              <a:t>Software</a:t>
            </a:r>
          </a:p>
          <a:p>
            <a:pPr marL="850900" lvl="2" indent="-2730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E00"/>
              </a:solidFill>
              <a:latin typeface="+mn-lt"/>
            </a:endParaRPr>
          </a:p>
          <a:p>
            <a:pPr marL="450850" lvl="1" indent="-273050"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Installation</a:t>
            </a:r>
            <a:r>
              <a:rPr lang="en-GB" sz="1800" dirty="0">
                <a:latin typeface="+mn-lt"/>
              </a:rPr>
              <a:t> – By a specialist/competent person</a:t>
            </a:r>
          </a:p>
          <a:p>
            <a:pPr marL="450850" lvl="1" indent="-273050"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450850" lvl="1" indent="-273050"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Commissioning &amp; verification </a:t>
            </a:r>
            <a:r>
              <a:rPr lang="en-GB" sz="1800" dirty="0">
                <a:latin typeface="+mn-lt"/>
              </a:rPr>
              <a:t>– This is vital, ensure the system is accurate and the meters are monitoring the correct loads, as per documentation</a:t>
            </a:r>
          </a:p>
          <a:p>
            <a:pPr marL="450850" lvl="1" indent="-273050">
              <a:buFont typeface="Arial" panose="020B0604020202020204" pitchFamily="34" charset="0"/>
              <a:buChar char="•"/>
            </a:pPr>
            <a:endParaRPr lang="en-GB" sz="1800" dirty="0">
              <a:latin typeface="+mn-lt"/>
            </a:endParaRPr>
          </a:p>
          <a:p>
            <a:pPr marL="450850" lvl="1" indent="-273050"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</a:rPr>
              <a:t>System integration </a:t>
            </a:r>
            <a:r>
              <a:rPr lang="en-GB" sz="1800" dirty="0">
                <a:latin typeface="+mn-lt"/>
              </a:rPr>
              <a:t>– EMS &amp; BMS (BEMS)</a:t>
            </a:r>
            <a:endParaRPr lang="en-GB" sz="2400" dirty="0"/>
          </a:p>
          <a:p>
            <a:r>
              <a:rPr lang="en-GB" sz="2000" dirty="0"/>
              <a:t>	</a:t>
            </a:r>
            <a:endParaRPr lang="en-GB" sz="3200" dirty="0">
              <a:solidFill>
                <a:schemeClr val="tx1"/>
              </a:solidFill>
            </a:endParaRPr>
          </a:p>
          <a:p>
            <a:pPr marL="0" indent="0"/>
            <a:endParaRPr lang="en-GB" sz="3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800" kern="0" dirty="0">
              <a:solidFill>
                <a:schemeClr val="tx1"/>
              </a:solidFill>
            </a:endParaRPr>
          </a:p>
        </p:txBody>
      </p:sp>
      <p:sp>
        <p:nvSpPr>
          <p:cNvPr id="4" name="Title 9"/>
          <p:cNvSpPr txBox="1">
            <a:spLocks/>
          </p:cNvSpPr>
          <p:nvPr/>
        </p:nvSpPr>
        <p:spPr>
          <a:xfrm>
            <a:off x="108264" y="229371"/>
            <a:ext cx="8915400" cy="6340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Take control of your building's energy</a:t>
            </a:r>
          </a:p>
        </p:txBody>
      </p:sp>
    </p:spTree>
    <p:extLst>
      <p:ext uri="{BB962C8B-B14F-4D97-AF65-F5344CB8AC3E}">
        <p14:creationId xmlns:p14="http://schemas.microsoft.com/office/powerpoint/2010/main" val="1918185397"/>
      </p:ext>
    </p:extLst>
  </p:cSld>
  <p:clrMapOvr>
    <a:masterClrMapping/>
  </p:clrMapOvr>
  <p:transition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B7DEDC9-BF93-3064-EB01-A6C8B53F1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37" y="925765"/>
            <a:ext cx="11649089" cy="4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marL="266700" indent="-2667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dirty="0"/>
              <a:t>What is the MID</a:t>
            </a:r>
            <a:endParaRPr lang="en-GB" altLang="en-US" sz="15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▼"/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A European Union (EU) directive to create a single market for measuring instruments across the EU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The MID took effect on October 30th, 2006, as directive 2004/22/EC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Scope: is to guarantee users a high level of safety and reliability of the measuring instruments </a:t>
            </a:r>
            <a:r>
              <a:rPr lang="en-GB" altLang="en-US" sz="1200" b="0" dirty="0">
                <a:solidFill>
                  <a:srgbClr val="000000"/>
                </a:solidFill>
                <a:cs typeface="Times New Roman" panose="02020603050405020304" pitchFamily="18" charset="0"/>
              </a:rPr>
              <a:t>(protected against data corruption, ensuring in the meantime the free circulation of certified measuring instruments within the EU)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Annexes define how the instruments can be declared as compliant to MID</a:t>
            </a:r>
          </a:p>
          <a:p>
            <a:pPr marL="0" indent="0" algn="just">
              <a:lnSpc>
                <a:spcPct val="150000"/>
              </a:lnSpc>
              <a:buClr>
                <a:srgbClr val="FF0000"/>
              </a:buClr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Notified Bodies are authorized to carry out testing, and the certification issued by one of the Bodies shall be accepted within all EU without any limitations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altLang="en-US" sz="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MID directive updated with formal modifications (Excluding any technical aspect), effective April 20</a:t>
            </a:r>
            <a:r>
              <a:rPr lang="en-GB" altLang="en-US" sz="1500" b="0" baseline="30000" dirty="0">
                <a:solidFill>
                  <a:srgbClr val="000000"/>
                </a:solidFill>
                <a:cs typeface="Times New Roman" panose="02020603050405020304" pitchFamily="18" charset="0"/>
              </a:rPr>
              <a:t>th</a:t>
            </a:r>
            <a:r>
              <a:rPr lang="en-GB" altLang="en-US" sz="1500" b="0" dirty="0">
                <a:solidFill>
                  <a:srgbClr val="000000"/>
                </a:solidFill>
                <a:cs typeface="Times New Roman" panose="02020603050405020304" pitchFamily="18" charset="0"/>
              </a:rPr>
              <a:t>, 2016, as directive 2014/32/EU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8FD2CA3-6E51-A841-A7AC-89044D73E4EA}"/>
              </a:ext>
            </a:extLst>
          </p:cNvPr>
          <p:cNvSpPr txBox="1">
            <a:spLocks/>
          </p:cNvSpPr>
          <p:nvPr/>
        </p:nvSpPr>
        <p:spPr>
          <a:xfrm>
            <a:off x="108264" y="229371"/>
            <a:ext cx="8915400" cy="6340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MID – Measuring Instrument Directive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7E17ED5-220B-F787-4926-16B0C8BCD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58" y="1259111"/>
            <a:ext cx="9345613" cy="433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marL="266700" indent="-2667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C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it-IT" sz="2400" dirty="0"/>
              <a:t>What is the MID</a:t>
            </a:r>
            <a:endParaRPr lang="en-GB" altLang="it-IT" sz="1600" b="0" u="sng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▼"/>
            </a:pPr>
            <a:endParaRPr lang="en-GB" altLang="it-IT" sz="1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87000"/>
              </a:lnSpc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GB" altLang="it-IT" sz="1800" u="sng" dirty="0">
                <a:solidFill>
                  <a:srgbClr val="000000"/>
                </a:solidFill>
                <a:cs typeface="Times New Roman" panose="02020603050405020304" pitchFamily="18" charset="0"/>
              </a:rPr>
              <a:t>Accuracy</a:t>
            </a:r>
            <a:endParaRPr lang="en-GB" altLang="it-IT" sz="1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alt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The accuracy requirements for active energy meters are defined in 3 classes:</a:t>
            </a:r>
          </a:p>
          <a:p>
            <a:pPr>
              <a:lnSpc>
                <a:spcPct val="87000"/>
              </a:lnSpc>
            </a:pPr>
            <a:r>
              <a:rPr lang="en-GB" alt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altLang="it-IT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en-GB" alt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 (~ Class 2 IEC)</a:t>
            </a:r>
          </a:p>
          <a:p>
            <a:pPr algn="ctr">
              <a:lnSpc>
                <a:spcPct val="150000"/>
              </a:lnSpc>
            </a:pPr>
            <a:r>
              <a:rPr lang="en-GB" altLang="it-IT" sz="1800" dirty="0">
                <a:solidFill>
                  <a:srgbClr val="063DE8"/>
                </a:solidFill>
                <a:cs typeface="Times New Roman" panose="02020603050405020304" pitchFamily="18" charset="0"/>
              </a:rPr>
              <a:t>B</a:t>
            </a:r>
            <a:r>
              <a:rPr lang="en-GB" altLang="it-IT" sz="1800" b="0" dirty="0">
                <a:solidFill>
                  <a:srgbClr val="063DE8"/>
                </a:solidFill>
                <a:cs typeface="Times New Roman" panose="02020603050405020304" pitchFamily="18" charset="0"/>
              </a:rPr>
              <a:t> (~ Class 1 IEC)</a:t>
            </a:r>
          </a:p>
          <a:p>
            <a:pPr algn="ctr">
              <a:lnSpc>
                <a:spcPct val="150000"/>
              </a:lnSpc>
            </a:pPr>
            <a:r>
              <a:rPr lang="en-GB" altLang="it-IT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 C</a:t>
            </a:r>
            <a:r>
              <a:rPr lang="en-GB" alt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 (~ Class 0.5 IEC)</a:t>
            </a:r>
          </a:p>
          <a:p>
            <a:pPr>
              <a:lnSpc>
                <a:spcPct val="87000"/>
              </a:lnSpc>
            </a:pPr>
            <a:endParaRPr lang="en-GB" altLang="it-IT" sz="1800" b="0" u="sng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▼"/>
            </a:pPr>
            <a:endParaRPr lang="en-GB" altLang="it-IT" sz="1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Carlo Gavazzi meters are all designed according to “class B”</a:t>
            </a:r>
          </a:p>
          <a:p>
            <a:pPr marL="285750" indent="-285750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GB" altLang="it-IT" sz="1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sz="1800" dirty="0"/>
              <a:t>«</a:t>
            </a:r>
            <a:r>
              <a:rPr lang="it-IT" sz="1800" b="0" dirty="0">
                <a:solidFill>
                  <a:srgbClr val="000000"/>
                </a:solidFill>
                <a:cs typeface="Times New Roman" panose="02020603050405020304" pitchFamily="18" charset="0"/>
              </a:rPr>
              <a:t>class» specifies the permissible error range for MID, while also taking into consideration the effects of the temperature, diplacement and frequency.</a:t>
            </a:r>
            <a:endParaRPr lang="en-GB" altLang="it-IT" sz="18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991E0B2A-BB92-36EC-4E57-910CACBC362E}"/>
              </a:ext>
            </a:extLst>
          </p:cNvPr>
          <p:cNvSpPr/>
          <p:nvPr/>
        </p:nvSpPr>
        <p:spPr>
          <a:xfrm>
            <a:off x="4075757" y="3248818"/>
            <a:ext cx="2233613" cy="360363"/>
          </a:xfrm>
          <a:prstGeom prst="roundRect">
            <a:avLst/>
          </a:prstGeom>
          <a:solidFill>
            <a:srgbClr val="C0FEF9">
              <a:alpha val="20000"/>
            </a:srgbClr>
          </a:solidFill>
          <a:ln>
            <a:solidFill>
              <a:srgbClr val="063D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4341" name="Immagine 3">
            <a:extLst>
              <a:ext uri="{FF2B5EF4-FFF2-40B4-BE49-F238E27FC236}">
                <a16:creationId xmlns:a16="http://schemas.microsoft.com/office/drawing/2014/main" id="{A1C6CD42-8B20-54C4-5A7F-DF1ACFA07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06" y="3217068"/>
            <a:ext cx="4587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CAABE2F7-E1EA-135C-7D29-0436680A43EE}"/>
              </a:ext>
            </a:extLst>
          </p:cNvPr>
          <p:cNvSpPr txBox="1">
            <a:spLocks/>
          </p:cNvSpPr>
          <p:nvPr/>
        </p:nvSpPr>
        <p:spPr>
          <a:xfrm>
            <a:off x="108264" y="229371"/>
            <a:ext cx="8915400" cy="63408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MID – Measuring Instrument Directive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5eb4e3-684d-4aa5-86ec-573e7cb7bf61" xsi:nil="true"/>
    <lcf76f155ced4ddcb4097134ff3c332f xmlns="dc1f5f8c-4c80-4772-9653-4b5b4d723276">
      <Terms xmlns="http://schemas.microsoft.com/office/infopath/2007/PartnerControls"/>
    </lcf76f155ced4ddcb4097134ff3c332f>
    <DONE xmlns="dc1f5f8c-4c80-4772-9653-4b5b4d72327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93A85F7E5C74E826B30A3B72F2EBF" ma:contentTypeVersion="19" ma:contentTypeDescription="Create a new document." ma:contentTypeScope="" ma:versionID="a5fe7e5c956e529f78b5254871144b9d">
  <xsd:schema xmlns:xsd="http://www.w3.org/2001/XMLSchema" xmlns:xs="http://www.w3.org/2001/XMLSchema" xmlns:p="http://schemas.microsoft.com/office/2006/metadata/properties" xmlns:ns2="dc1f5f8c-4c80-4772-9653-4b5b4d723276" xmlns:ns3="8d5eb4e3-684d-4aa5-86ec-573e7cb7bf61" targetNamespace="http://schemas.microsoft.com/office/2006/metadata/properties" ma:root="true" ma:fieldsID="44c0eaa1678e6112a596471321d4eae0" ns2:_="" ns3:_="">
    <xsd:import namespace="dc1f5f8c-4c80-4772-9653-4b5b4d723276"/>
    <xsd:import namespace="8d5eb4e3-684d-4aa5-86ec-573e7cb7b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DON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f5f8c-4c80-4772-9653-4b5b4d7232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83c64a-7913-40cc-aea5-1b6d56500e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ONE" ma:index="25" nillable="true" ma:displayName="DONE" ma:format="Dropdown" ma:internalName="DONE">
      <xsd:simpleType>
        <xsd:restriction base="dms:Choice">
          <xsd:enumeration value="DONE"/>
          <xsd:enumeration value="Choice 2"/>
          <xsd:enumeration value="Choice 3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eb4e3-684d-4aa5-86ec-573e7cb7b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892721-0fd8-480b-8e5c-bb881955d2e1}" ma:internalName="TaxCatchAll" ma:showField="CatchAllData" ma:web="8d5eb4e3-684d-4aa5-86ec-573e7cb7bf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20D5E6-3789-4077-AF97-3F36F8342E14}">
  <ds:schemaRefs>
    <ds:schemaRef ds:uri="http://schemas.microsoft.com/office/infopath/2007/PartnerControls"/>
    <ds:schemaRef ds:uri="5219ee15-3bae-4bd5-9b22-bebbc645204f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ce327949-d798-4db9-b364-bdad579a8f8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D49591E-8FCC-42D8-841A-E2D9A3D4A6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FDE13B-82A9-4932-A344-283FC0E54464}"/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1688</Words>
  <Application>Microsoft Office PowerPoint</Application>
  <PresentationFormat>Widescreen</PresentationFormat>
  <Paragraphs>309</Paragraphs>
  <Slides>23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Tema di Office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Viviana Sandon</dc:creator>
  <cp:lastModifiedBy>Mark Rimell</cp:lastModifiedBy>
  <cp:revision>13</cp:revision>
  <cp:lastPrinted>2023-06-20T14:53:13Z</cp:lastPrinted>
  <dcterms:created xsi:type="dcterms:W3CDTF">2022-06-29T15:00:20Z</dcterms:created>
  <dcterms:modified xsi:type="dcterms:W3CDTF">2024-10-14T20:01:34Z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0x010100F13D4CF4B0E268458160354CA5431B83</vt:lpwstr>
  </property>
  <property fmtid="{D5CDD505-2E9C-101B-9397-08002B2CF9AE}" pid="3" name="MediaServiceImageTags">
    <vt:lpwstr/>
  </property>
</Properties>
</file>