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0"/>
  </p:notesMasterIdLst>
  <p:sldIdLst>
    <p:sldId id="256" r:id="rId4"/>
    <p:sldId id="285" r:id="rId5"/>
    <p:sldId id="352" r:id="rId6"/>
    <p:sldId id="384" r:id="rId7"/>
    <p:sldId id="280" r:id="rId8"/>
    <p:sldId id="286" r:id="rId9"/>
    <p:sldId id="379" r:id="rId10"/>
    <p:sldId id="380" r:id="rId11"/>
    <p:sldId id="391" r:id="rId12"/>
    <p:sldId id="392" r:id="rId13"/>
    <p:sldId id="393" r:id="rId14"/>
    <p:sldId id="394" r:id="rId15"/>
    <p:sldId id="386" r:id="rId16"/>
    <p:sldId id="382" r:id="rId17"/>
    <p:sldId id="354" r:id="rId18"/>
    <p:sldId id="349" r:id="rId19"/>
    <p:sldId id="378" r:id="rId20"/>
    <p:sldId id="353" r:id="rId21"/>
    <p:sldId id="459" r:id="rId22"/>
    <p:sldId id="370" r:id="rId23"/>
    <p:sldId id="440" r:id="rId24"/>
    <p:sldId id="441" r:id="rId25"/>
    <p:sldId id="442" r:id="rId26"/>
    <p:sldId id="460" r:id="rId27"/>
    <p:sldId id="461" r:id="rId28"/>
    <p:sldId id="462" r:id="rId29"/>
    <p:sldId id="463" r:id="rId30"/>
    <p:sldId id="464" r:id="rId31"/>
    <p:sldId id="465" r:id="rId32"/>
    <p:sldId id="466" r:id="rId33"/>
    <p:sldId id="467" r:id="rId34"/>
    <p:sldId id="297" r:id="rId35"/>
    <p:sldId id="387" r:id="rId36"/>
    <p:sldId id="314" r:id="rId37"/>
    <p:sldId id="300" r:id="rId38"/>
    <p:sldId id="290" r:id="rId3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C90"/>
    <a:srgbClr val="152042"/>
    <a:srgbClr val="1E2342"/>
    <a:srgbClr val="13932E"/>
    <a:srgbClr val="19AAE7"/>
    <a:srgbClr val="58A7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71" autoAdjust="0"/>
    <p:restoredTop sz="67658" autoAdjust="0"/>
  </p:normalViewPr>
  <p:slideViewPr>
    <p:cSldViewPr snapToGrid="0" snapToObjects="1">
      <p:cViewPr>
        <p:scale>
          <a:sx n="105" d="100"/>
          <a:sy n="105" d="100"/>
        </p:scale>
        <p:origin x="270" y="5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US"/>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422D780B-6F3B-8E46-AFC8-6C38FEBA9BAA}" type="datetimeFigureOut">
              <a:rPr lang="en-US" smtClean="0"/>
              <a:pPr/>
              <a:t>5/22/2020</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2" tIns="47781" rIns="95562" bIns="4778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3DCF2705-1224-FD48-9B18-6F55AD44CD4A}" type="slidenum">
              <a:rPr lang="en-US" smtClean="0"/>
              <a:pPr/>
              <a:t>‹#›</a:t>
            </a:fld>
            <a:endParaRPr lang="en-US"/>
          </a:p>
        </p:txBody>
      </p:sp>
    </p:spTree>
    <p:extLst>
      <p:ext uri="{BB962C8B-B14F-4D97-AF65-F5344CB8AC3E}">
        <p14:creationId xmlns:p14="http://schemas.microsoft.com/office/powerpoint/2010/main" val="10038849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1</a:t>
            </a:fld>
            <a:endParaRPr lang="en-US"/>
          </a:p>
        </p:txBody>
      </p:sp>
    </p:spTree>
    <p:extLst>
      <p:ext uri="{BB962C8B-B14F-4D97-AF65-F5344CB8AC3E}">
        <p14:creationId xmlns:p14="http://schemas.microsoft.com/office/powerpoint/2010/main" val="30853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UPS systems are able to supply loads with a wide range of Power</a:t>
            </a:r>
            <a:r>
              <a:rPr lang="en-GB" baseline="0" dirty="0"/>
              <a:t> Factors</a:t>
            </a:r>
            <a:endParaRPr lang="en-GB" dirty="0"/>
          </a:p>
        </p:txBody>
      </p:sp>
      <p:sp>
        <p:nvSpPr>
          <p:cNvPr id="4" name="Slide Number Placeholder 3"/>
          <p:cNvSpPr>
            <a:spLocks noGrp="1"/>
          </p:cNvSpPr>
          <p:nvPr>
            <p:ph type="sldNum" sz="quarter" idx="10"/>
          </p:nvPr>
        </p:nvSpPr>
        <p:spPr/>
        <p:txBody>
          <a:bodyPr/>
          <a:lstStyle/>
          <a:p>
            <a:fld id="{F8A77C46-6930-3B49-8452-D47D18C2A2C1}" type="slidenum">
              <a:rPr lang="fr-FR" smtClean="0"/>
              <a:pPr/>
              <a:t>10</a:t>
            </a:fld>
            <a:endParaRPr lang="fr-FR"/>
          </a:p>
        </p:txBody>
      </p:sp>
    </p:spTree>
    <p:extLst>
      <p:ext uri="{BB962C8B-B14F-4D97-AF65-F5344CB8AC3E}">
        <p14:creationId xmlns:p14="http://schemas.microsoft.com/office/powerpoint/2010/main" val="503299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a:t>
            </a:r>
            <a:r>
              <a:rPr lang="en-GB" baseline="0" dirty="0"/>
              <a:t> is this important?</a:t>
            </a:r>
          </a:p>
          <a:p>
            <a:r>
              <a:rPr lang="en-US" dirty="0"/>
              <a:t>This curve (called circle diagram) gives the feature of a </a:t>
            </a:r>
            <a:r>
              <a:rPr lang="en-US" dirty="0" err="1"/>
              <a:t>genset</a:t>
            </a:r>
            <a:r>
              <a:rPr lang="en-US" dirty="0"/>
              <a:t> depending on the displacement power factor (DPF) of the load.</a:t>
            </a:r>
          </a:p>
          <a:p>
            <a:endParaRPr lang="en-US" dirty="0"/>
          </a:p>
          <a:p>
            <a:r>
              <a:rPr lang="en-US" sz="1200" b="0" i="0" kern="1200" dirty="0">
                <a:solidFill>
                  <a:schemeClr val="tx1"/>
                </a:solidFill>
                <a:effectLst/>
                <a:latin typeface="+mn-lt"/>
                <a:ea typeface="+mn-ea"/>
                <a:cs typeface="+mn-cs"/>
              </a:rPr>
              <a:t>Displacement Power Factor contain the fundamental harmonic order only and True Power Factor take into consideration the entire spectrum of frequencies with all the harmonic orders.</a:t>
            </a:r>
            <a:endParaRPr lang="en-US" dirty="0"/>
          </a:p>
          <a:p>
            <a:endParaRPr lang="en-US" dirty="0"/>
          </a:p>
          <a:p>
            <a:r>
              <a:rPr lang="en-US" dirty="0"/>
              <a:t>The left side of the diagram concerns the leading loads. As soon as the PF is lower than 0.95, the </a:t>
            </a:r>
            <a:r>
              <a:rPr lang="en-US" dirty="0" err="1"/>
              <a:t>derating</a:t>
            </a:r>
            <a:r>
              <a:rPr lang="en-US" dirty="0"/>
              <a:t> of the </a:t>
            </a:r>
            <a:r>
              <a:rPr lang="en-US" dirty="0" err="1"/>
              <a:t>genset</a:t>
            </a:r>
            <a:r>
              <a:rPr lang="en-US" dirty="0"/>
              <a:t> is strong.</a:t>
            </a:r>
          </a:p>
          <a:p>
            <a:r>
              <a:rPr lang="en-US" dirty="0"/>
              <a:t>For PF = 0.9, the </a:t>
            </a:r>
            <a:r>
              <a:rPr lang="en-US" dirty="0" err="1"/>
              <a:t>derating</a:t>
            </a:r>
            <a:r>
              <a:rPr lang="en-US" dirty="0"/>
              <a:t> is around 40%.</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fr-FR" altLang="en-US" sz="1200" dirty="0" err="1"/>
              <a:t>Each</a:t>
            </a:r>
            <a:r>
              <a:rPr lang="fr-FR" altLang="en-US" sz="1200" dirty="0"/>
              <a:t> </a:t>
            </a:r>
            <a:r>
              <a:rPr lang="fr-FR" altLang="en-US" sz="1200" dirty="0" err="1"/>
              <a:t>genset</a:t>
            </a:r>
            <a:r>
              <a:rPr lang="fr-FR" altLang="en-US" sz="1200" dirty="0"/>
              <a:t> has </a:t>
            </a:r>
            <a:r>
              <a:rPr lang="fr-FR" altLang="en-US" sz="1200" dirty="0" err="1"/>
              <a:t>its</a:t>
            </a:r>
            <a:r>
              <a:rPr lang="fr-FR" altLang="en-US" sz="1200" dirty="0"/>
              <a:t> </a:t>
            </a:r>
            <a:r>
              <a:rPr lang="fr-FR" altLang="en-US" sz="1200" dirty="0" err="1"/>
              <a:t>own</a:t>
            </a:r>
            <a:r>
              <a:rPr lang="fr-FR" altLang="en-US" sz="1200" dirty="0"/>
              <a:t> </a:t>
            </a:r>
            <a:r>
              <a:rPr lang="fr-FR" altLang="en-US" sz="1200" dirty="0" err="1"/>
              <a:t>curve</a:t>
            </a:r>
            <a:r>
              <a:rPr lang="fr-FR" altLang="en-US" sz="1200" dirty="0"/>
              <a:t>. This one </a:t>
            </a:r>
            <a:r>
              <a:rPr lang="fr-FR" altLang="en-US" sz="1200" dirty="0" err="1"/>
              <a:t>is</a:t>
            </a:r>
            <a:r>
              <a:rPr lang="fr-FR" altLang="en-US" sz="1200" dirty="0"/>
              <a:t> an </a:t>
            </a:r>
            <a:r>
              <a:rPr lang="fr-FR" altLang="en-US" sz="1200" dirty="0" err="1"/>
              <a:t>example</a:t>
            </a:r>
            <a:r>
              <a:rPr lang="fr-FR" altLang="en-US" sz="1200" dirty="0"/>
              <a:t> and </a:t>
            </a:r>
            <a:r>
              <a:rPr lang="fr-FR" altLang="en-US" sz="1200" dirty="0" err="1"/>
              <a:t>you</a:t>
            </a:r>
            <a:r>
              <a:rPr lang="fr-FR" altLang="en-US" sz="1200" dirty="0"/>
              <a:t> </a:t>
            </a:r>
            <a:r>
              <a:rPr lang="fr-FR" altLang="en-US" sz="1200" dirty="0" err="1"/>
              <a:t>can</a:t>
            </a:r>
            <a:r>
              <a:rPr lang="fr-FR" altLang="en-US" sz="1200" dirty="0"/>
              <a:t> </a:t>
            </a:r>
            <a:r>
              <a:rPr lang="fr-FR" altLang="en-US" sz="1200" dirty="0" err="1"/>
              <a:t>find</a:t>
            </a:r>
            <a:r>
              <a:rPr lang="fr-FR" altLang="en-US" sz="1200" dirty="0"/>
              <a:t> </a:t>
            </a:r>
            <a:r>
              <a:rPr lang="fr-FR" altLang="en-US" sz="1200" dirty="0" err="1"/>
              <a:t>others</a:t>
            </a:r>
            <a:r>
              <a:rPr lang="fr-FR" altLang="en-US" sz="1200" dirty="0"/>
              <a:t>  </a:t>
            </a:r>
            <a:r>
              <a:rPr lang="fr-FR" altLang="en-US" sz="1200" dirty="0" err="1"/>
              <a:t>with</a:t>
            </a:r>
            <a:r>
              <a:rPr lang="fr-FR" altLang="en-US" sz="1200" dirty="0"/>
              <a:t> </a:t>
            </a:r>
            <a:r>
              <a:rPr lang="fr-FR" altLang="en-US" sz="1200" dirty="0" err="1"/>
              <a:t>better</a:t>
            </a:r>
            <a:r>
              <a:rPr lang="fr-FR" altLang="en-US" sz="1200" dirty="0"/>
              <a:t> or </a:t>
            </a:r>
            <a:r>
              <a:rPr lang="fr-FR" altLang="en-US" sz="1200" dirty="0" err="1"/>
              <a:t>worse</a:t>
            </a:r>
            <a:r>
              <a:rPr lang="fr-FR" altLang="en-US" sz="1200" dirty="0"/>
              <a:t> </a:t>
            </a:r>
            <a:r>
              <a:rPr lang="fr-FR" altLang="en-US" sz="1200" dirty="0" err="1"/>
              <a:t>features</a:t>
            </a:r>
            <a:r>
              <a:rPr lang="fr-FR" altLang="en-US" sz="1200" dirty="0"/>
              <a:t>.</a:t>
            </a:r>
          </a:p>
          <a:p>
            <a:endParaRPr lang="en-US" dirty="0"/>
          </a:p>
          <a:p>
            <a:endParaRPr lang="en-GB" dirty="0"/>
          </a:p>
        </p:txBody>
      </p:sp>
      <p:sp>
        <p:nvSpPr>
          <p:cNvPr id="4" name="Slide Number Placeholder 3"/>
          <p:cNvSpPr>
            <a:spLocks noGrp="1"/>
          </p:cNvSpPr>
          <p:nvPr>
            <p:ph type="sldNum" sz="quarter" idx="10"/>
          </p:nvPr>
        </p:nvSpPr>
        <p:spPr/>
        <p:txBody>
          <a:bodyPr/>
          <a:lstStyle/>
          <a:p>
            <a:fld id="{F8A77C46-6930-3B49-8452-D47D18C2A2C1}" type="slidenum">
              <a:rPr lang="fr-FR" smtClean="0"/>
              <a:pPr/>
              <a:t>11</a:t>
            </a:fld>
            <a:endParaRPr lang="fr-FR"/>
          </a:p>
        </p:txBody>
      </p:sp>
    </p:spTree>
    <p:extLst>
      <p:ext uri="{BB962C8B-B14F-4D97-AF65-F5344CB8AC3E}">
        <p14:creationId xmlns:p14="http://schemas.microsoft.com/office/powerpoint/2010/main" val="1292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fld id="{85C9AA2B-E5A5-4DE9-9DDC-96C1A04459B5}" type="slidenum">
              <a:rPr lang="en-GB" altLang="en-US">
                <a:solidFill>
                  <a:schemeClr val="tx1"/>
                </a:solidFill>
              </a:rPr>
              <a:pPr eaLnBrk="1" hangingPunct="1"/>
              <a:t>12</a:t>
            </a:fld>
            <a:endParaRPr lang="en-GB" altLang="en-US">
              <a:solidFill>
                <a:schemeClr val="tx1"/>
              </a:solidFill>
            </a:endParaRPr>
          </a:p>
        </p:txBody>
      </p:sp>
      <p:sp>
        <p:nvSpPr>
          <p:cNvPr id="97283" name="Rectangle 2"/>
          <p:cNvSpPr>
            <a:spLocks noGrp="1" noRot="1" noChangeAspect="1" noChangeArrowheads="1" noTextEdit="1"/>
          </p:cNvSpPr>
          <p:nvPr>
            <p:ph type="sldImg"/>
          </p:nvPr>
        </p:nvSpPr>
        <p:spPr>
          <a:xfrm>
            <a:off x="917575" y="744538"/>
            <a:ext cx="4964113" cy="3722687"/>
          </a:xfrm>
          <a:ln/>
        </p:spPr>
      </p:sp>
      <p:sp>
        <p:nvSpPr>
          <p:cNvPr id="97284" name="Rectangle 3"/>
          <p:cNvSpPr>
            <a:spLocks noGrp="1" noChangeArrowheads="1"/>
          </p:cNvSpPr>
          <p:nvPr>
            <p:ph type="body" idx="1"/>
          </p:nvPr>
        </p:nvSpPr>
        <p:spPr>
          <a:xfrm>
            <a:off x="903288" y="4716463"/>
            <a:ext cx="4972050" cy="4468812"/>
          </a:xfrm>
          <a:noFill/>
        </p:spPr>
        <p:txBody>
          <a:bodyPr/>
          <a:lstStyle/>
          <a:p>
            <a:pPr eaLnBrk="1" hangingPunct="1"/>
            <a:r>
              <a:rPr lang="fr-FR" altLang="en-US" sz="900" dirty="0"/>
              <a:t>In </a:t>
            </a:r>
            <a:r>
              <a:rPr lang="fr-FR" altLang="en-US" sz="900" dirty="0" err="1"/>
              <a:t>this</a:t>
            </a:r>
            <a:r>
              <a:rPr lang="fr-FR" altLang="en-US" sz="900" dirty="0"/>
              <a:t> </a:t>
            </a:r>
            <a:r>
              <a:rPr lang="fr-FR" altLang="en-US" sz="900" dirty="0" err="1"/>
              <a:t>example</a:t>
            </a:r>
            <a:r>
              <a:rPr lang="fr-FR" altLang="en-US" sz="900" dirty="0"/>
              <a:t>, a </a:t>
            </a:r>
            <a:r>
              <a:rPr lang="fr-FR" altLang="en-US" sz="900" dirty="0" err="1"/>
              <a:t>genset</a:t>
            </a:r>
            <a:r>
              <a:rPr lang="fr-FR" altLang="en-US" sz="900" dirty="0"/>
              <a:t> of 500kVA </a:t>
            </a:r>
            <a:r>
              <a:rPr lang="fr-FR" altLang="en-US" sz="900" dirty="0" err="1"/>
              <a:t>feeds</a:t>
            </a:r>
            <a:r>
              <a:rPr lang="fr-FR" altLang="en-US" sz="900" dirty="0"/>
              <a:t> a UPS of 400kVA.</a:t>
            </a:r>
          </a:p>
          <a:p>
            <a:pPr eaLnBrk="1" hangingPunct="1"/>
            <a:r>
              <a:rPr lang="fr-FR" altLang="en-US" sz="900" dirty="0" err="1"/>
              <a:t>Its</a:t>
            </a:r>
            <a:r>
              <a:rPr lang="fr-FR" altLang="en-US" sz="900" dirty="0"/>
              <a:t> capacitive </a:t>
            </a:r>
            <a:r>
              <a:rPr lang="fr-FR" altLang="en-US" sz="900" dirty="0" err="1"/>
              <a:t>reactive</a:t>
            </a:r>
            <a:r>
              <a:rPr lang="fr-FR" altLang="en-US" sz="900" dirty="0"/>
              <a:t> power </a:t>
            </a:r>
            <a:r>
              <a:rPr lang="fr-FR" altLang="en-US" sz="900" dirty="0" err="1"/>
              <a:t>is</a:t>
            </a:r>
            <a:r>
              <a:rPr lang="fr-FR" altLang="en-US" sz="900" dirty="0"/>
              <a:t> 115kVAR (</a:t>
            </a:r>
            <a:r>
              <a:rPr lang="fr-FR" altLang="en-US" sz="900" dirty="0" err="1"/>
              <a:t>given</a:t>
            </a:r>
            <a:r>
              <a:rPr lang="fr-FR" altLang="en-US" sz="900" dirty="0"/>
              <a:t> by the manufacturer).</a:t>
            </a:r>
          </a:p>
          <a:p>
            <a:pPr eaLnBrk="1" hangingPunct="1"/>
            <a:endParaRPr lang="fr-FR" altLang="en-US" sz="900" dirty="0"/>
          </a:p>
          <a:p>
            <a:pPr eaLnBrk="1" hangingPunct="1"/>
            <a:r>
              <a:rPr lang="fr-FR" altLang="en-US" sz="900" dirty="0"/>
              <a:t>Main </a:t>
            </a:r>
            <a:r>
              <a:rPr lang="fr-FR" altLang="en-US" sz="900" dirty="0" err="1"/>
              <a:t>features</a:t>
            </a:r>
            <a:r>
              <a:rPr lang="fr-FR" altLang="en-US" sz="900" dirty="0"/>
              <a:t> of the </a:t>
            </a:r>
            <a:r>
              <a:rPr lang="fr-FR" altLang="en-US" sz="900" dirty="0" err="1"/>
              <a:t>load</a:t>
            </a:r>
            <a:r>
              <a:rPr lang="fr-FR" altLang="en-US" sz="900" dirty="0"/>
              <a:t> :</a:t>
            </a:r>
          </a:p>
          <a:p>
            <a:pPr eaLnBrk="1" hangingPunct="1"/>
            <a:r>
              <a:rPr lang="fr-FR" altLang="en-US" sz="900" dirty="0"/>
              <a:t>            PF = 0.9 </a:t>
            </a:r>
            <a:r>
              <a:rPr lang="fr-FR" altLang="en-US" sz="900" dirty="0" err="1"/>
              <a:t>leading</a:t>
            </a:r>
            <a:endParaRPr lang="fr-FR" altLang="en-US" sz="900" dirty="0"/>
          </a:p>
          <a:p>
            <a:pPr eaLnBrk="1" hangingPunct="1"/>
            <a:r>
              <a:rPr lang="fr-FR" altLang="en-US" sz="900" dirty="0"/>
              <a:t>            P = 320kW</a:t>
            </a:r>
          </a:p>
          <a:p>
            <a:pPr eaLnBrk="1" hangingPunct="1"/>
            <a:r>
              <a:rPr lang="fr-FR" altLang="en-US" sz="900" dirty="0"/>
              <a:t>            THDI &lt; 20%</a:t>
            </a:r>
          </a:p>
          <a:p>
            <a:pPr eaLnBrk="1" hangingPunct="1"/>
            <a:r>
              <a:rPr lang="fr-FR" altLang="en-US" sz="900" dirty="0"/>
              <a:t>            </a:t>
            </a:r>
            <a:r>
              <a:rPr lang="fr-FR" altLang="en-US" sz="900" dirty="0">
                <a:sym typeface="Symbol" pitchFamily="18" charset="2"/>
              </a:rPr>
              <a:t> </a:t>
            </a:r>
            <a:r>
              <a:rPr lang="fr-FR" altLang="en-US" sz="900" dirty="0" err="1">
                <a:sym typeface="Symbol" pitchFamily="18" charset="2"/>
              </a:rPr>
              <a:t>Reactive</a:t>
            </a:r>
            <a:r>
              <a:rPr lang="fr-FR" altLang="en-US" sz="900" dirty="0">
                <a:sym typeface="Symbol" pitchFamily="18" charset="2"/>
              </a:rPr>
              <a:t> power = 155kVAR capacitive</a:t>
            </a:r>
          </a:p>
          <a:p>
            <a:pPr eaLnBrk="1" hangingPunct="1"/>
            <a:r>
              <a:rPr lang="fr-FR" altLang="en-US" sz="900" dirty="0">
                <a:sym typeface="Symbol" pitchFamily="18" charset="2"/>
              </a:rPr>
              <a:t>So, the </a:t>
            </a:r>
            <a:r>
              <a:rPr lang="fr-FR" altLang="en-US" sz="900" dirty="0" err="1">
                <a:sym typeface="Symbol" pitchFamily="18" charset="2"/>
              </a:rPr>
              <a:t>genset</a:t>
            </a:r>
            <a:r>
              <a:rPr lang="fr-FR" altLang="en-US" sz="900" dirty="0">
                <a:sym typeface="Symbol" pitchFamily="18" charset="2"/>
              </a:rPr>
              <a:t> </a:t>
            </a:r>
            <a:r>
              <a:rPr lang="fr-FR" altLang="en-US" sz="900" dirty="0" err="1">
                <a:sym typeface="Symbol" pitchFamily="18" charset="2"/>
              </a:rPr>
              <a:t>can</a:t>
            </a:r>
            <a:r>
              <a:rPr lang="fr-FR" altLang="en-US" sz="900" dirty="0">
                <a:sym typeface="Symbol" pitchFamily="18" charset="2"/>
              </a:rPr>
              <a:t> ’t </a:t>
            </a:r>
            <a:r>
              <a:rPr lang="fr-FR" altLang="en-US" sz="900" dirty="0" err="1">
                <a:sym typeface="Symbol" pitchFamily="18" charset="2"/>
              </a:rPr>
              <a:t>feed</a:t>
            </a:r>
            <a:r>
              <a:rPr lang="fr-FR" altLang="en-US" sz="900" dirty="0">
                <a:sym typeface="Symbol" pitchFamily="18" charset="2"/>
              </a:rPr>
              <a:t> the </a:t>
            </a:r>
            <a:r>
              <a:rPr lang="fr-FR" altLang="en-US" sz="900" dirty="0" err="1">
                <a:sym typeface="Symbol" pitchFamily="18" charset="2"/>
              </a:rPr>
              <a:t>load</a:t>
            </a:r>
            <a:r>
              <a:rPr lang="fr-FR" altLang="en-US" sz="900" dirty="0">
                <a:sym typeface="Symbol" pitchFamily="18" charset="2"/>
              </a:rPr>
              <a:t>. In a few cycles, </a:t>
            </a:r>
            <a:r>
              <a:rPr lang="fr-FR" altLang="en-US" sz="900" dirty="0" err="1">
                <a:sym typeface="Symbol" pitchFamily="18" charset="2"/>
              </a:rPr>
              <a:t>it</a:t>
            </a:r>
            <a:r>
              <a:rPr lang="fr-FR" altLang="en-US" sz="900" dirty="0">
                <a:sym typeface="Symbol" pitchFamily="18" charset="2"/>
              </a:rPr>
              <a:t> </a:t>
            </a:r>
            <a:r>
              <a:rPr lang="fr-FR" altLang="en-US" sz="900" dirty="0" err="1">
                <a:sym typeface="Symbol" pitchFamily="18" charset="2"/>
              </a:rPr>
              <a:t>will</a:t>
            </a:r>
            <a:r>
              <a:rPr lang="fr-FR" altLang="en-US" sz="900" dirty="0">
                <a:sym typeface="Symbol" pitchFamily="18" charset="2"/>
              </a:rPr>
              <a:t> stop due to an </a:t>
            </a:r>
            <a:r>
              <a:rPr lang="fr-FR" altLang="en-US" sz="900" dirty="0" err="1">
                <a:sym typeface="Symbol" pitchFamily="18" charset="2"/>
              </a:rPr>
              <a:t>overvoltage</a:t>
            </a:r>
            <a:r>
              <a:rPr lang="fr-FR" altLang="en-US" sz="900" dirty="0">
                <a:sym typeface="Symbol" pitchFamily="18" charset="2"/>
              </a:rPr>
              <a:t> </a:t>
            </a:r>
            <a:r>
              <a:rPr lang="fr-FR" altLang="en-US" sz="900" dirty="0" err="1">
                <a:sym typeface="Symbol" pitchFamily="18" charset="2"/>
              </a:rPr>
              <a:t>detection</a:t>
            </a:r>
            <a:r>
              <a:rPr lang="fr-FR" altLang="en-US" sz="900" dirty="0">
                <a:sym typeface="Symbol" pitchFamily="18" charset="2"/>
              </a:rPr>
              <a:t> </a:t>
            </a:r>
            <a:r>
              <a:rPr lang="fr-FR" altLang="en-US" sz="900" dirty="0" err="1">
                <a:sym typeface="Symbol" pitchFamily="18" charset="2"/>
              </a:rPr>
              <a:t>causing</a:t>
            </a:r>
            <a:r>
              <a:rPr lang="fr-FR" altLang="en-US" sz="900" dirty="0">
                <a:sym typeface="Symbol" pitchFamily="18" charset="2"/>
              </a:rPr>
              <a:t> a </a:t>
            </a:r>
            <a:r>
              <a:rPr lang="fr-FR" altLang="en-US" sz="900" dirty="0" err="1">
                <a:sym typeface="Symbol" pitchFamily="18" charset="2"/>
              </a:rPr>
              <a:t>load</a:t>
            </a:r>
            <a:r>
              <a:rPr lang="fr-FR" altLang="en-US" sz="900" dirty="0">
                <a:sym typeface="Symbol" pitchFamily="18" charset="2"/>
              </a:rPr>
              <a:t> </a:t>
            </a:r>
            <a:r>
              <a:rPr lang="fr-FR" altLang="en-US" sz="900" dirty="0" err="1">
                <a:sym typeface="Symbol" pitchFamily="18" charset="2"/>
              </a:rPr>
              <a:t>loss</a:t>
            </a:r>
            <a:r>
              <a:rPr lang="fr-FR" altLang="en-US" sz="900" dirty="0">
                <a:sym typeface="Symbol" pitchFamily="18" charset="2"/>
              </a:rPr>
              <a:t>.</a:t>
            </a:r>
          </a:p>
          <a:p>
            <a:pPr eaLnBrk="1" hangingPunct="1"/>
            <a:endParaRPr lang="fr-FR" altLang="en-US" sz="900" dirty="0">
              <a:sym typeface="Symbol" pitchFamily="18" charset="2"/>
            </a:endParaRPr>
          </a:p>
          <a:p>
            <a:pPr eaLnBrk="1" hangingPunct="1"/>
            <a:r>
              <a:rPr lang="fr-FR" altLang="en-US" sz="900" dirty="0" err="1">
                <a:sym typeface="Symbol" pitchFamily="18" charset="2"/>
              </a:rPr>
              <a:t>What</a:t>
            </a:r>
            <a:r>
              <a:rPr lang="fr-FR" altLang="en-US" sz="900" dirty="0">
                <a:sym typeface="Symbol" pitchFamily="18" charset="2"/>
              </a:rPr>
              <a:t> are the possible solutions ?</a:t>
            </a:r>
          </a:p>
          <a:p>
            <a:pPr eaLnBrk="1" hangingPunct="1"/>
            <a:r>
              <a:rPr lang="fr-FR" altLang="en-US" sz="900" dirty="0">
                <a:sym typeface="Symbol" pitchFamily="18" charset="2"/>
              </a:rPr>
              <a:t>   - To </a:t>
            </a:r>
            <a:r>
              <a:rPr lang="fr-FR" altLang="en-US" sz="900" dirty="0" err="1">
                <a:sym typeface="Symbol" pitchFamily="18" charset="2"/>
              </a:rPr>
              <a:t>guarantee</a:t>
            </a:r>
            <a:r>
              <a:rPr lang="fr-FR" altLang="en-US" sz="900" dirty="0">
                <a:sym typeface="Symbol" pitchFamily="18" charset="2"/>
              </a:rPr>
              <a:t> the compatibility </a:t>
            </a:r>
            <a:r>
              <a:rPr lang="fr-FR" altLang="en-US" sz="900" dirty="0" err="1">
                <a:sym typeface="Symbol" pitchFamily="18" charset="2"/>
              </a:rPr>
              <a:t>between</a:t>
            </a:r>
            <a:r>
              <a:rPr lang="fr-FR" altLang="en-US" sz="900" dirty="0">
                <a:sym typeface="Symbol" pitchFamily="18" charset="2"/>
              </a:rPr>
              <a:t> </a:t>
            </a:r>
            <a:r>
              <a:rPr lang="fr-FR" altLang="en-US" sz="900" dirty="0" err="1">
                <a:sym typeface="Symbol" pitchFamily="18" charset="2"/>
              </a:rPr>
              <a:t>genset</a:t>
            </a:r>
            <a:r>
              <a:rPr lang="fr-FR" altLang="en-US" sz="900" dirty="0">
                <a:sym typeface="Symbol" pitchFamily="18" charset="2"/>
              </a:rPr>
              <a:t> and </a:t>
            </a:r>
            <a:r>
              <a:rPr lang="fr-FR" altLang="en-US" sz="900" dirty="0" err="1">
                <a:sym typeface="Symbol" pitchFamily="18" charset="2"/>
              </a:rPr>
              <a:t>load</a:t>
            </a:r>
            <a:r>
              <a:rPr lang="fr-FR" altLang="en-US" sz="900" dirty="0">
                <a:sym typeface="Symbol" pitchFamily="18" charset="2"/>
              </a:rPr>
              <a:t>, the first solution </a:t>
            </a:r>
            <a:r>
              <a:rPr lang="fr-FR" altLang="en-US" sz="900" dirty="0" err="1">
                <a:sym typeface="Symbol" pitchFamily="18" charset="2"/>
              </a:rPr>
              <a:t>consists</a:t>
            </a:r>
            <a:r>
              <a:rPr lang="fr-FR" altLang="en-US" sz="900" dirty="0">
                <a:sym typeface="Symbol" pitchFamily="18" charset="2"/>
              </a:rPr>
              <a:t> in </a:t>
            </a:r>
            <a:r>
              <a:rPr lang="fr-FR" altLang="en-US" sz="900" dirty="0" err="1">
                <a:sym typeface="Symbol" pitchFamily="18" charset="2"/>
              </a:rPr>
              <a:t>oversizing</a:t>
            </a:r>
            <a:r>
              <a:rPr lang="fr-FR" altLang="en-US" sz="900" dirty="0">
                <a:sym typeface="Symbol" pitchFamily="18" charset="2"/>
              </a:rPr>
              <a:t> the </a:t>
            </a:r>
            <a:r>
              <a:rPr lang="fr-FR" altLang="en-US" sz="900" dirty="0" err="1">
                <a:sym typeface="Symbol" pitchFamily="18" charset="2"/>
              </a:rPr>
              <a:t>genset</a:t>
            </a:r>
            <a:r>
              <a:rPr lang="fr-FR" altLang="en-US" sz="900" dirty="0">
                <a:sym typeface="Symbol" pitchFamily="18" charset="2"/>
              </a:rPr>
              <a:t> by 35% ; </a:t>
            </a:r>
            <a:r>
              <a:rPr lang="fr-FR" altLang="en-US" sz="900" dirty="0" err="1">
                <a:sym typeface="Symbol" pitchFamily="18" charset="2"/>
              </a:rPr>
              <a:t>what</a:t>
            </a:r>
            <a:r>
              <a:rPr lang="fr-FR" altLang="en-US" sz="900" dirty="0">
                <a:sym typeface="Symbol" pitchFamily="18" charset="2"/>
              </a:rPr>
              <a:t> </a:t>
            </a:r>
            <a:r>
              <a:rPr lang="fr-FR" altLang="en-US" sz="900" dirty="0" err="1">
                <a:sym typeface="Symbol" pitchFamily="18" charset="2"/>
              </a:rPr>
              <a:t>is</a:t>
            </a:r>
            <a:r>
              <a:rPr lang="fr-FR" altLang="en-US" sz="900" dirty="0">
                <a:sym typeface="Symbol" pitchFamily="18" charset="2"/>
              </a:rPr>
              <a:t> </a:t>
            </a:r>
            <a:r>
              <a:rPr lang="fr-FR" altLang="en-US" sz="900" dirty="0" err="1">
                <a:sym typeface="Symbol" pitchFamily="18" charset="2"/>
              </a:rPr>
              <a:t>most</a:t>
            </a:r>
            <a:r>
              <a:rPr lang="fr-FR" altLang="en-US" sz="900" dirty="0">
                <a:sym typeface="Symbol" pitchFamily="18" charset="2"/>
              </a:rPr>
              <a:t> of the time impossible </a:t>
            </a:r>
            <a:r>
              <a:rPr lang="fr-FR" altLang="en-US" sz="900" dirty="0" err="1">
                <a:sym typeface="Symbol" pitchFamily="18" charset="2"/>
              </a:rPr>
              <a:t>because</a:t>
            </a:r>
            <a:r>
              <a:rPr lang="fr-FR" altLang="en-US" sz="900" dirty="0">
                <a:sym typeface="Symbol" pitchFamily="18" charset="2"/>
              </a:rPr>
              <a:t> of the </a:t>
            </a:r>
            <a:r>
              <a:rPr lang="fr-FR" altLang="en-US" sz="900" dirty="0" err="1">
                <a:sym typeface="Symbol" pitchFamily="18" charset="2"/>
              </a:rPr>
              <a:t>cost</a:t>
            </a:r>
            <a:r>
              <a:rPr lang="fr-FR" altLang="en-US" sz="900" dirty="0">
                <a:sym typeface="Symbol" pitchFamily="18" charset="2"/>
              </a:rPr>
              <a:t>.</a:t>
            </a:r>
          </a:p>
          <a:p>
            <a:pPr eaLnBrk="1" hangingPunct="1"/>
            <a:r>
              <a:rPr lang="fr-FR" altLang="en-US" sz="900" dirty="0">
                <a:sym typeface="Symbol" pitchFamily="18" charset="2"/>
              </a:rPr>
              <a:t>   - </a:t>
            </a:r>
            <a:r>
              <a:rPr lang="fr-FR" altLang="en-US" sz="900" dirty="0" err="1">
                <a:sym typeface="Symbol" pitchFamily="18" charset="2"/>
              </a:rPr>
              <a:t>Another</a:t>
            </a:r>
            <a:r>
              <a:rPr lang="fr-FR" altLang="en-US" sz="900" dirty="0">
                <a:sym typeface="Symbol" pitchFamily="18" charset="2"/>
              </a:rPr>
              <a:t> solution </a:t>
            </a:r>
            <a:r>
              <a:rPr lang="fr-FR" altLang="en-US" sz="900" dirty="0" err="1">
                <a:sym typeface="Symbol" pitchFamily="18" charset="2"/>
              </a:rPr>
              <a:t>consists</a:t>
            </a:r>
            <a:r>
              <a:rPr lang="fr-FR" altLang="en-US" sz="900" dirty="0">
                <a:sym typeface="Symbol" pitchFamily="18" charset="2"/>
              </a:rPr>
              <a:t> of </a:t>
            </a:r>
            <a:r>
              <a:rPr lang="fr-FR" altLang="en-US" sz="900" dirty="0" err="1">
                <a:sym typeface="Symbol" pitchFamily="18" charset="2"/>
              </a:rPr>
              <a:t>using</a:t>
            </a:r>
            <a:r>
              <a:rPr lang="fr-FR" altLang="en-US" sz="900" dirty="0">
                <a:sym typeface="Symbol" pitchFamily="18" charset="2"/>
              </a:rPr>
              <a:t> PFC to </a:t>
            </a:r>
            <a:r>
              <a:rPr lang="fr-FR" altLang="en-US" sz="900" dirty="0" err="1">
                <a:sym typeface="Symbol" pitchFamily="18" charset="2"/>
              </a:rPr>
              <a:t>decrease</a:t>
            </a:r>
            <a:r>
              <a:rPr lang="fr-FR" altLang="en-US" sz="900" dirty="0">
                <a:sym typeface="Symbol" pitchFamily="18" charset="2"/>
              </a:rPr>
              <a:t> the capacitive </a:t>
            </a:r>
            <a:r>
              <a:rPr lang="fr-FR" altLang="en-US" sz="900" dirty="0" err="1">
                <a:sym typeface="Symbol" pitchFamily="18" charset="2"/>
              </a:rPr>
              <a:t>current</a:t>
            </a:r>
            <a:r>
              <a:rPr lang="fr-FR" altLang="en-US" sz="900" dirty="0">
                <a:sym typeface="Symbol" pitchFamily="18" charset="2"/>
              </a:rPr>
              <a:t> </a:t>
            </a:r>
            <a:r>
              <a:rPr lang="fr-FR" altLang="en-US" sz="900" dirty="0" err="1">
                <a:sym typeface="Symbol" pitchFamily="18" charset="2"/>
              </a:rPr>
              <a:t>seen</a:t>
            </a:r>
            <a:r>
              <a:rPr lang="fr-FR" altLang="en-US" sz="900" dirty="0">
                <a:sym typeface="Symbol" pitchFamily="18" charset="2"/>
              </a:rPr>
              <a:t> by the </a:t>
            </a:r>
            <a:r>
              <a:rPr lang="fr-FR" altLang="en-US" sz="900" dirty="0" err="1">
                <a:sym typeface="Symbol" pitchFamily="18" charset="2"/>
              </a:rPr>
              <a:t>genset</a:t>
            </a:r>
            <a:r>
              <a:rPr lang="fr-FR" altLang="en-US" sz="900" dirty="0">
                <a:sym typeface="Symbol" pitchFamily="18" charset="2"/>
              </a:rPr>
              <a:t>. This active </a:t>
            </a:r>
            <a:r>
              <a:rPr lang="fr-FR" altLang="en-US" sz="900" dirty="0" err="1">
                <a:sym typeface="Symbol" pitchFamily="18" charset="2"/>
              </a:rPr>
              <a:t>filter</a:t>
            </a:r>
            <a:r>
              <a:rPr lang="fr-FR" altLang="en-US" sz="900" dirty="0">
                <a:sym typeface="Symbol" pitchFamily="18" charset="2"/>
              </a:rPr>
              <a:t> </a:t>
            </a:r>
            <a:r>
              <a:rPr lang="fr-FR" altLang="en-US" sz="900" dirty="0" err="1">
                <a:sym typeface="Symbol" pitchFamily="18" charset="2"/>
              </a:rPr>
              <a:t>can</a:t>
            </a:r>
            <a:r>
              <a:rPr lang="fr-FR" altLang="en-US" sz="900" dirty="0">
                <a:sym typeface="Symbol" pitchFamily="18" charset="2"/>
              </a:rPr>
              <a:t> </a:t>
            </a:r>
            <a:r>
              <a:rPr lang="fr-FR" altLang="en-US" sz="900" dirty="0" err="1">
                <a:sym typeface="Symbol" pitchFamily="18" charset="2"/>
              </a:rPr>
              <a:t>compensate</a:t>
            </a:r>
            <a:r>
              <a:rPr lang="fr-FR" altLang="en-US" sz="900" dirty="0">
                <a:sym typeface="Symbol" pitchFamily="18" charset="2"/>
              </a:rPr>
              <a:t> about 40kVAR </a:t>
            </a:r>
            <a:r>
              <a:rPr lang="fr-FR" altLang="en-US" sz="900" dirty="0" err="1">
                <a:sym typeface="Symbol" pitchFamily="18" charset="2"/>
              </a:rPr>
              <a:t>which</a:t>
            </a:r>
            <a:r>
              <a:rPr lang="fr-FR" altLang="en-US" sz="900" dirty="0">
                <a:sym typeface="Symbol" pitchFamily="18" charset="2"/>
              </a:rPr>
              <a:t> </a:t>
            </a:r>
            <a:r>
              <a:rPr lang="fr-FR" altLang="en-US" sz="900" dirty="0" err="1">
                <a:sym typeface="Symbol" pitchFamily="18" charset="2"/>
              </a:rPr>
              <a:t>is</a:t>
            </a:r>
            <a:r>
              <a:rPr lang="fr-FR" altLang="en-US" sz="900" dirty="0">
                <a:sym typeface="Symbol" pitchFamily="18" charset="2"/>
              </a:rPr>
              <a:t> </a:t>
            </a:r>
            <a:r>
              <a:rPr lang="fr-FR" altLang="en-US" sz="900" dirty="0" err="1">
                <a:sym typeface="Symbol" pitchFamily="18" charset="2"/>
              </a:rPr>
              <a:t>enough</a:t>
            </a:r>
            <a:r>
              <a:rPr lang="fr-FR" altLang="en-US" sz="900" dirty="0">
                <a:sym typeface="Symbol" pitchFamily="18" charset="2"/>
              </a:rPr>
              <a:t> to </a:t>
            </a:r>
            <a:r>
              <a:rPr lang="fr-FR" altLang="en-US" sz="900" dirty="0" err="1">
                <a:sym typeface="Symbol" pitchFamily="18" charset="2"/>
              </a:rPr>
              <a:t>avoid</a:t>
            </a:r>
            <a:r>
              <a:rPr lang="fr-FR" altLang="en-US" sz="900" dirty="0">
                <a:sym typeface="Symbol" pitchFamily="18" charset="2"/>
              </a:rPr>
              <a:t> the voltage trouble.</a:t>
            </a:r>
          </a:p>
          <a:p>
            <a:pPr eaLnBrk="1" hangingPunct="1"/>
            <a:endParaRPr lang="fr-FR" altLang="en-US" sz="900" dirty="0"/>
          </a:p>
        </p:txBody>
      </p:sp>
    </p:spTree>
    <p:extLst>
      <p:ext uri="{BB962C8B-B14F-4D97-AF65-F5344CB8AC3E}">
        <p14:creationId xmlns:p14="http://schemas.microsoft.com/office/powerpoint/2010/main" val="2556165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sizing an AC power source it's important to understand the load being supplied not only the required </a:t>
            </a:r>
            <a:r>
              <a:rPr lang="en-GB" dirty="0" err="1"/>
              <a:t>rms</a:t>
            </a:r>
            <a:r>
              <a:rPr lang="en-GB" dirty="0"/>
              <a:t> current but also the Crest factor.</a:t>
            </a:r>
          </a:p>
        </p:txBody>
      </p:sp>
      <p:sp>
        <p:nvSpPr>
          <p:cNvPr id="4" name="Slide Number Placeholder 3"/>
          <p:cNvSpPr>
            <a:spLocks noGrp="1"/>
          </p:cNvSpPr>
          <p:nvPr>
            <p:ph type="sldNum" sz="quarter" idx="10"/>
          </p:nvPr>
        </p:nvSpPr>
        <p:spPr/>
        <p:txBody>
          <a:bodyPr/>
          <a:lstStyle/>
          <a:p>
            <a:fld id="{F8A77C46-6930-3B49-8452-D47D18C2A2C1}" type="slidenum">
              <a:rPr lang="fr-FR" smtClean="0"/>
              <a:pPr/>
              <a:t>14</a:t>
            </a:fld>
            <a:endParaRPr lang="fr-FR"/>
          </a:p>
        </p:txBody>
      </p:sp>
    </p:spTree>
    <p:extLst>
      <p:ext uri="{BB962C8B-B14F-4D97-AF65-F5344CB8AC3E}">
        <p14:creationId xmlns:p14="http://schemas.microsoft.com/office/powerpoint/2010/main" val="241086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15</a:t>
            </a:fld>
            <a:endParaRPr lang="en-US"/>
          </a:p>
        </p:txBody>
      </p:sp>
    </p:spTree>
    <p:extLst>
      <p:ext uri="{BB962C8B-B14F-4D97-AF65-F5344CB8AC3E}">
        <p14:creationId xmlns:p14="http://schemas.microsoft.com/office/powerpoint/2010/main" val="276097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16</a:t>
            </a:fld>
            <a:endParaRPr lang="en-US"/>
          </a:p>
        </p:txBody>
      </p:sp>
    </p:spTree>
    <p:extLst>
      <p:ext uri="{BB962C8B-B14F-4D97-AF65-F5344CB8AC3E}">
        <p14:creationId xmlns:p14="http://schemas.microsoft.com/office/powerpoint/2010/main" val="2662232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17</a:t>
            </a:fld>
            <a:endParaRPr lang="en-US"/>
          </a:p>
        </p:txBody>
      </p:sp>
    </p:spTree>
    <p:extLst>
      <p:ext uri="{BB962C8B-B14F-4D97-AF65-F5344CB8AC3E}">
        <p14:creationId xmlns:p14="http://schemas.microsoft.com/office/powerpoint/2010/main" val="1885832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18</a:t>
            </a:fld>
            <a:endParaRPr lang="en-US"/>
          </a:p>
        </p:txBody>
      </p:sp>
    </p:spTree>
    <p:extLst>
      <p:ext uri="{BB962C8B-B14F-4D97-AF65-F5344CB8AC3E}">
        <p14:creationId xmlns:p14="http://schemas.microsoft.com/office/powerpoint/2010/main" val="156732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E+I Engineering Group</a:t>
            </a:r>
            <a:endParaRPr lang="en-GB" dirty="0"/>
          </a:p>
        </p:txBody>
      </p:sp>
      <p:sp>
        <p:nvSpPr>
          <p:cNvPr id="5" name="Slide Number Placeholder 4"/>
          <p:cNvSpPr>
            <a:spLocks noGrp="1"/>
          </p:cNvSpPr>
          <p:nvPr>
            <p:ph type="sldNum" sz="quarter" idx="11"/>
          </p:nvPr>
        </p:nvSpPr>
        <p:spPr/>
        <p:txBody>
          <a:bodyPr/>
          <a:lstStyle/>
          <a:p>
            <a:fld id="{7307DED0-01DC-4F79-B2B2-EF39D5926D1C}" type="slidenum">
              <a:rPr lang="en-GB" smtClean="0"/>
              <a:pPr/>
              <a:t>19</a:t>
            </a:fld>
            <a:endParaRPr lang="en-GB" dirty="0"/>
          </a:p>
        </p:txBody>
      </p:sp>
    </p:spTree>
    <p:extLst>
      <p:ext uri="{BB962C8B-B14F-4D97-AF65-F5344CB8AC3E}">
        <p14:creationId xmlns:p14="http://schemas.microsoft.com/office/powerpoint/2010/main" val="3868273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a:p>
        </p:txBody>
      </p:sp>
      <p:sp>
        <p:nvSpPr>
          <p:cNvPr id="122884" name="Slide Number Placeholder 3"/>
          <p:cNvSpPr>
            <a:spLocks noGrp="1"/>
          </p:cNvSpPr>
          <p:nvPr>
            <p:ph type="sldNum" sz="quarter" idx="5"/>
          </p:nvPr>
        </p:nvSpPr>
        <p:spPr>
          <a:noFill/>
        </p:spPr>
        <p:txBody>
          <a:bodyPr/>
          <a:lstStyle/>
          <a:p>
            <a:fld id="{36505AF8-5D4C-4852-B159-D9714E19C54B}"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Typical overhead installation</a:t>
            </a:r>
          </a:p>
          <a:p>
            <a:endParaRPr lang="en-GB" sz="1300" dirty="0"/>
          </a:p>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2</a:t>
            </a:fld>
            <a:endParaRPr lang="en-US"/>
          </a:p>
        </p:txBody>
      </p:sp>
    </p:spTree>
    <p:extLst>
      <p:ext uri="{BB962C8B-B14F-4D97-AF65-F5344CB8AC3E}">
        <p14:creationId xmlns:p14="http://schemas.microsoft.com/office/powerpoint/2010/main" val="2145205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a:p>
        </p:txBody>
      </p:sp>
      <p:sp>
        <p:nvSpPr>
          <p:cNvPr id="122884" name="Slide Number Placeholder 3"/>
          <p:cNvSpPr>
            <a:spLocks noGrp="1"/>
          </p:cNvSpPr>
          <p:nvPr>
            <p:ph type="sldNum" sz="quarter" idx="5"/>
          </p:nvPr>
        </p:nvSpPr>
        <p:spPr>
          <a:noFill/>
        </p:spPr>
        <p:txBody>
          <a:bodyPr/>
          <a:lstStyle/>
          <a:p>
            <a:fld id="{36505AF8-5D4C-4852-B159-D9714E19C54B}"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a:p>
        </p:txBody>
      </p:sp>
      <p:sp>
        <p:nvSpPr>
          <p:cNvPr id="122884" name="Slide Number Placeholder 3"/>
          <p:cNvSpPr>
            <a:spLocks noGrp="1"/>
          </p:cNvSpPr>
          <p:nvPr>
            <p:ph type="sldNum" sz="quarter" idx="5"/>
          </p:nvPr>
        </p:nvSpPr>
        <p:spPr>
          <a:noFill/>
        </p:spPr>
        <p:txBody>
          <a:bodyPr/>
          <a:lstStyle/>
          <a:p>
            <a:fld id="{36505AF8-5D4C-4852-B159-D9714E19C54B}"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a:p>
        </p:txBody>
      </p:sp>
      <p:sp>
        <p:nvSpPr>
          <p:cNvPr id="122884" name="Slide Number Placeholder 3"/>
          <p:cNvSpPr>
            <a:spLocks noGrp="1"/>
          </p:cNvSpPr>
          <p:nvPr>
            <p:ph type="sldNum" sz="quarter" idx="5"/>
          </p:nvPr>
        </p:nvSpPr>
        <p:spPr>
          <a:noFill/>
        </p:spPr>
        <p:txBody>
          <a:bodyPr/>
          <a:lstStyle/>
          <a:p>
            <a:fld id="{36505AF8-5D4C-4852-B159-D9714E19C54B}"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32</a:t>
            </a:fld>
            <a:endParaRPr lang="en-US"/>
          </a:p>
        </p:txBody>
      </p:sp>
    </p:spTree>
    <p:extLst>
      <p:ext uri="{BB962C8B-B14F-4D97-AF65-F5344CB8AC3E}">
        <p14:creationId xmlns:p14="http://schemas.microsoft.com/office/powerpoint/2010/main" val="2122424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33</a:t>
            </a:fld>
            <a:endParaRPr lang="en-US"/>
          </a:p>
        </p:txBody>
      </p:sp>
    </p:spTree>
    <p:extLst>
      <p:ext uri="{BB962C8B-B14F-4D97-AF65-F5344CB8AC3E}">
        <p14:creationId xmlns:p14="http://schemas.microsoft.com/office/powerpoint/2010/main" val="593563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676275" y="809625"/>
            <a:ext cx="5384800" cy="40401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73788" y="5119544"/>
            <a:ext cx="5390304" cy="4850093"/>
          </a:xfrm>
          <a:prstGeom prst="rect">
            <a:avLst/>
          </a:prstGeom>
          <a:noFill/>
          <a:ln>
            <a:noFill/>
          </a:ln>
        </p:spPr>
        <p:txBody>
          <a:bodyPr lIns="99856" tIns="49916" rIns="99856" bIns="49916" anchor="t" anchorCtr="0">
            <a:noAutofit/>
          </a:bodyPr>
          <a:lstStyle/>
          <a:p>
            <a:pPr>
              <a:buSzPct val="25000"/>
            </a:pPr>
            <a:endParaRPr/>
          </a:p>
        </p:txBody>
      </p:sp>
      <p:sp>
        <p:nvSpPr>
          <p:cNvPr id="166" name="Shape 166"/>
          <p:cNvSpPr txBox="1">
            <a:spLocks noGrp="1"/>
          </p:cNvSpPr>
          <p:nvPr>
            <p:ph type="sldNum" idx="12"/>
          </p:nvPr>
        </p:nvSpPr>
        <p:spPr>
          <a:xfrm>
            <a:off x="3816573" y="10237215"/>
            <a:ext cx="2919748" cy="538901"/>
          </a:xfrm>
          <a:prstGeom prst="rect">
            <a:avLst/>
          </a:prstGeom>
          <a:noFill/>
          <a:ln>
            <a:noFill/>
          </a:ln>
        </p:spPr>
        <p:txBody>
          <a:bodyPr lIns="99856" tIns="49916" rIns="99856" bIns="49916" anchor="b" anchorCtr="0">
            <a:noAutofit/>
          </a:bodyPr>
          <a:lstStyle/>
          <a:p>
            <a:pPr defTabSz="955613">
              <a:buSzPct val="25000"/>
              <a:defRPr/>
            </a:pPr>
            <a:fld id="{00000000-1234-1234-1234-123412341234}" type="slidenum">
              <a:rPr lang="en-US" sz="1400" kern="0">
                <a:solidFill>
                  <a:srgbClr val="000000"/>
                </a:solidFill>
                <a:latin typeface="Calibri"/>
                <a:ea typeface="Calibri"/>
                <a:cs typeface="Calibri"/>
                <a:sym typeface="Calibri"/>
              </a:rPr>
              <a:pPr defTabSz="955613">
                <a:buSzPct val="25000"/>
                <a:defRPr/>
              </a:pPr>
              <a:t>34</a:t>
            </a:fld>
            <a:endParaRPr lang="en-US" sz="14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73024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36</a:t>
            </a:fld>
            <a:endParaRPr lang="en-US"/>
          </a:p>
        </p:txBody>
      </p:sp>
    </p:spTree>
    <p:extLst>
      <p:ext uri="{BB962C8B-B14F-4D97-AF65-F5344CB8AC3E}">
        <p14:creationId xmlns:p14="http://schemas.microsoft.com/office/powerpoint/2010/main" val="333172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3</a:t>
            </a:fld>
            <a:endParaRPr lang="en-US"/>
          </a:p>
        </p:txBody>
      </p:sp>
    </p:spTree>
    <p:extLst>
      <p:ext uri="{BB962C8B-B14F-4D97-AF65-F5344CB8AC3E}">
        <p14:creationId xmlns:p14="http://schemas.microsoft.com/office/powerpoint/2010/main" val="295940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At sub-distribution (often located in risers) we will find MID approved meters for multi-tenanted buildings or more basic kWh meters.</a:t>
            </a:r>
          </a:p>
          <a:p>
            <a:pPr eaLnBrk="1" hangingPunct="1">
              <a:spcBef>
                <a:spcPct val="0"/>
              </a:spcBef>
            </a:pPr>
            <a:r>
              <a:rPr lang="en-US" altLang="en-US" dirty="0"/>
              <a:t>At this level it is important to split the consumption between different uses (lighting, heating, IT, small power) to comply with part L</a:t>
            </a:r>
          </a:p>
        </p:txBody>
      </p:sp>
      <p:sp>
        <p:nvSpPr>
          <p:cNvPr id="119812"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16798" indent="-275692">
              <a:defRPr>
                <a:solidFill>
                  <a:schemeClr val="tx1"/>
                </a:solidFill>
                <a:latin typeface="Arial" pitchFamily="34" charset="0"/>
              </a:defRPr>
            </a:lvl2pPr>
            <a:lvl3pPr marL="1102766" indent="-220553">
              <a:defRPr>
                <a:solidFill>
                  <a:schemeClr val="tx1"/>
                </a:solidFill>
                <a:latin typeface="Arial" pitchFamily="34" charset="0"/>
              </a:defRPr>
            </a:lvl3pPr>
            <a:lvl4pPr marL="1543873" indent="-220553">
              <a:defRPr>
                <a:solidFill>
                  <a:schemeClr val="tx1"/>
                </a:solidFill>
                <a:latin typeface="Arial" pitchFamily="34" charset="0"/>
              </a:defRPr>
            </a:lvl4pPr>
            <a:lvl5pPr marL="1984980" indent="-220553">
              <a:defRPr>
                <a:solidFill>
                  <a:schemeClr val="tx1"/>
                </a:solidFill>
                <a:latin typeface="Arial" pitchFamily="34" charset="0"/>
              </a:defRPr>
            </a:lvl5pPr>
            <a:lvl6pPr marL="2426086" indent="-220553" defTabSz="441107" fontAlgn="base">
              <a:spcBef>
                <a:spcPct val="0"/>
              </a:spcBef>
              <a:spcAft>
                <a:spcPct val="0"/>
              </a:spcAft>
              <a:defRPr>
                <a:solidFill>
                  <a:schemeClr val="tx1"/>
                </a:solidFill>
                <a:latin typeface="Arial" pitchFamily="34" charset="0"/>
              </a:defRPr>
            </a:lvl6pPr>
            <a:lvl7pPr marL="2867193" indent="-220553" defTabSz="441107" fontAlgn="base">
              <a:spcBef>
                <a:spcPct val="0"/>
              </a:spcBef>
              <a:spcAft>
                <a:spcPct val="0"/>
              </a:spcAft>
              <a:defRPr>
                <a:solidFill>
                  <a:schemeClr val="tx1"/>
                </a:solidFill>
                <a:latin typeface="Arial" pitchFamily="34" charset="0"/>
              </a:defRPr>
            </a:lvl7pPr>
            <a:lvl8pPr marL="3308299" indent="-220553" defTabSz="441107" fontAlgn="base">
              <a:spcBef>
                <a:spcPct val="0"/>
              </a:spcBef>
              <a:spcAft>
                <a:spcPct val="0"/>
              </a:spcAft>
              <a:defRPr>
                <a:solidFill>
                  <a:schemeClr val="tx1"/>
                </a:solidFill>
                <a:latin typeface="Arial" pitchFamily="34" charset="0"/>
              </a:defRPr>
            </a:lvl8pPr>
            <a:lvl9pPr marL="3749406" indent="-220553" defTabSz="441107"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C115D676-6C62-4035-8C3E-CDCF53D3FD5B}" type="slidenum">
              <a:rPr lang="fr-FR" altLang="en-US" smtClean="0">
                <a:latin typeface="Calibri" pitchFamily="34" charset="0"/>
              </a:rPr>
              <a:pPr fontAlgn="base">
                <a:spcBef>
                  <a:spcPct val="0"/>
                </a:spcBef>
                <a:spcAft>
                  <a:spcPct val="0"/>
                </a:spcAft>
                <a:defRPr/>
              </a:pPr>
              <a:t>4</a:t>
            </a:fld>
            <a:endParaRPr lang="fr-FR" altLang="en-US">
              <a:latin typeface="Calibri" pitchFamily="34" charset="0"/>
            </a:endParaRPr>
          </a:p>
        </p:txBody>
      </p:sp>
    </p:spTree>
    <p:extLst>
      <p:ext uri="{BB962C8B-B14F-4D97-AF65-F5344CB8AC3E}">
        <p14:creationId xmlns:p14="http://schemas.microsoft.com/office/powerpoint/2010/main" val="396518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Advanced options:</a:t>
            </a:r>
          </a:p>
          <a:p>
            <a:r>
              <a:rPr lang="en-GB" sz="1300" dirty="0"/>
              <a:t>- Voltage total harmonic distortion</a:t>
            </a:r>
          </a:p>
          <a:p>
            <a:r>
              <a:rPr lang="en-GB" sz="1300" dirty="0"/>
              <a:t>- Overvoltage/ </a:t>
            </a:r>
            <a:r>
              <a:rPr lang="en-GB" sz="1300" dirty="0" err="1"/>
              <a:t>undervoltage</a:t>
            </a:r>
            <a:r>
              <a:rPr lang="en-GB" sz="1300" dirty="0"/>
              <a:t> alarm threshold</a:t>
            </a:r>
          </a:p>
          <a:p>
            <a:r>
              <a:rPr lang="en-GB" sz="1300" dirty="0"/>
              <a:t>- Minimum and maximum current</a:t>
            </a:r>
          </a:p>
          <a:p>
            <a:r>
              <a:rPr lang="en-GB" sz="1300" dirty="0"/>
              <a:t>- Demand and percentage load current</a:t>
            </a:r>
          </a:p>
          <a:p>
            <a:r>
              <a:rPr lang="en-GB" sz="1300" dirty="0"/>
              <a:t>- Crest factor</a:t>
            </a:r>
          </a:p>
          <a:p>
            <a:r>
              <a:rPr lang="en-GB" sz="1300" dirty="0"/>
              <a:t>- Warning and alarm threshold</a:t>
            </a:r>
          </a:p>
          <a:p>
            <a:endParaRPr lang="en-GB" sz="1300" dirty="0"/>
          </a:p>
          <a:p>
            <a:r>
              <a:rPr lang="en-GB" sz="1300" dirty="0"/>
              <a:t>It is also possible to monitor closed and trip status for each MCB. The status signals are fed back to the end feed using the integrated Ethernet cabling. The modules run in a daisy chain from meter to meter utilising the side channel in the housing for cabling. Push in side strips along the channel.</a:t>
            </a:r>
          </a:p>
          <a:p>
            <a:endParaRPr lang="en-GB" sz="1300" dirty="0"/>
          </a:p>
          <a:p>
            <a:r>
              <a:rPr lang="en-GB" sz="1300" dirty="0"/>
              <a:t>Plug and play technology – no additional cabling necessary</a:t>
            </a:r>
          </a:p>
          <a:p>
            <a:endParaRPr lang="en-GB" sz="1300" dirty="0"/>
          </a:p>
          <a:p>
            <a:r>
              <a:rPr lang="en-GB" sz="1300" dirty="0"/>
              <a:t>Protocols available: Modbus RTU, SNMP, TCP IP</a:t>
            </a:r>
          </a:p>
          <a:p>
            <a:endParaRPr lang="en-GB" sz="1300"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5</a:t>
            </a:fld>
            <a:endParaRPr lang="en-US"/>
          </a:p>
        </p:txBody>
      </p:sp>
    </p:spTree>
    <p:extLst>
      <p:ext uri="{BB962C8B-B14F-4D97-AF65-F5344CB8AC3E}">
        <p14:creationId xmlns:p14="http://schemas.microsoft.com/office/powerpoint/2010/main" val="2567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Highest kA – 25</a:t>
            </a:r>
            <a:r>
              <a:rPr lang="en-GB" baseline="0" dirty="0"/>
              <a:t> kA RMS for 1 second for 160/250A – 50kAIC conditional</a:t>
            </a:r>
          </a:p>
          <a:p>
            <a:r>
              <a:rPr lang="en-GB" baseline="0" dirty="0"/>
              <a:t>		30kA RMS for 1 second for 400A – 50kAIC</a:t>
            </a:r>
          </a:p>
          <a:p>
            <a:endParaRPr lang="en-GB" baseline="0" dirty="0"/>
          </a:p>
          <a:p>
            <a:r>
              <a:rPr lang="en-GB" baseline="0" dirty="0"/>
              <a:t>Lengths available – 3/5/6/10/12/13’</a:t>
            </a:r>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6</a:t>
            </a:fld>
            <a:endParaRPr lang="en-US"/>
          </a:p>
        </p:txBody>
      </p:sp>
    </p:spTree>
    <p:extLst>
      <p:ext uri="{BB962C8B-B14F-4D97-AF65-F5344CB8AC3E}">
        <p14:creationId xmlns:p14="http://schemas.microsoft.com/office/powerpoint/2010/main" val="2131844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CF2705-1224-FD48-9B18-6F55AD44CD4A}" type="slidenum">
              <a:rPr lang="en-US" smtClean="0"/>
              <a:pPr/>
              <a:t>7</a:t>
            </a:fld>
            <a:endParaRPr lang="en-US"/>
          </a:p>
        </p:txBody>
      </p:sp>
    </p:spTree>
    <p:extLst>
      <p:ext uri="{BB962C8B-B14F-4D97-AF65-F5344CB8AC3E}">
        <p14:creationId xmlns:p14="http://schemas.microsoft.com/office/powerpoint/2010/main" val="188865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Networks Association Document G5/4 states the maximum permissible current for each harmonic.</a:t>
            </a:r>
          </a:p>
          <a:p>
            <a:r>
              <a:rPr lang="en-US" dirty="0"/>
              <a:t>How do we measure Harmonics?</a:t>
            </a:r>
            <a:endParaRPr lang="en-GB" dirty="0"/>
          </a:p>
        </p:txBody>
      </p:sp>
      <p:sp>
        <p:nvSpPr>
          <p:cNvPr id="4" name="Slide Number Placeholder 3"/>
          <p:cNvSpPr>
            <a:spLocks noGrp="1"/>
          </p:cNvSpPr>
          <p:nvPr>
            <p:ph type="sldNum" sz="quarter" idx="10"/>
          </p:nvPr>
        </p:nvSpPr>
        <p:spPr/>
        <p:txBody>
          <a:bodyPr/>
          <a:lstStyle/>
          <a:p>
            <a:fld id="{F8A77C46-6930-3B49-8452-D47D18C2A2C1}" type="slidenum">
              <a:rPr lang="fr-FR" smtClean="0"/>
              <a:pPr/>
              <a:t>8</a:t>
            </a:fld>
            <a:endParaRPr lang="fr-FR"/>
          </a:p>
        </p:txBody>
      </p:sp>
    </p:spTree>
    <p:extLst>
      <p:ext uri="{BB962C8B-B14F-4D97-AF65-F5344CB8AC3E}">
        <p14:creationId xmlns:p14="http://schemas.microsoft.com/office/powerpoint/2010/main" val="94868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Switch mode power supplies have an input filter to improve the ‘load’ as presented</a:t>
            </a:r>
            <a:r>
              <a:rPr lang="en-GB" baseline="0" dirty="0"/>
              <a:t> to the supply.</a:t>
            </a:r>
          </a:p>
          <a:p>
            <a:r>
              <a:rPr lang="en-GB" baseline="0" dirty="0"/>
              <a:t>The LC filter will improve THDI, improve the PF and provide a leading PF</a:t>
            </a:r>
            <a:endParaRPr lang="en-GB" dirty="0"/>
          </a:p>
        </p:txBody>
      </p:sp>
      <p:sp>
        <p:nvSpPr>
          <p:cNvPr id="4" name="Slide Number Placeholder 3"/>
          <p:cNvSpPr>
            <a:spLocks noGrp="1"/>
          </p:cNvSpPr>
          <p:nvPr>
            <p:ph type="sldNum" sz="quarter" idx="10"/>
          </p:nvPr>
        </p:nvSpPr>
        <p:spPr/>
        <p:txBody>
          <a:bodyPr/>
          <a:lstStyle/>
          <a:p>
            <a:fld id="{F8A77C46-6930-3B49-8452-D47D18C2A2C1}" type="slidenum">
              <a:rPr lang="fr-FR" smtClean="0"/>
              <a:pPr/>
              <a:t>9</a:t>
            </a:fld>
            <a:endParaRPr lang="fr-FR"/>
          </a:p>
        </p:txBody>
      </p:sp>
    </p:spTree>
    <p:extLst>
      <p:ext uri="{BB962C8B-B14F-4D97-AF65-F5344CB8AC3E}">
        <p14:creationId xmlns:p14="http://schemas.microsoft.com/office/powerpoint/2010/main" val="377959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316889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14384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2412803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rporate-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05754" y="156956"/>
            <a:ext cx="8280000" cy="900000"/>
          </a:xfrm>
          <a:prstGeom prst="rect">
            <a:avLst/>
          </a:prstGeom>
        </p:spPr>
        <p:txBody>
          <a:bodyPr/>
          <a:lstStyle>
            <a:lvl1pPr>
              <a:defRPr/>
            </a:lvl1pPr>
          </a:lstStyle>
          <a:p>
            <a:r>
              <a:rPr lang="fr-FR" dirty="0" err="1"/>
              <a:t>Title</a:t>
            </a:r>
            <a:endParaRPr lang="fr-FR" dirty="0"/>
          </a:p>
        </p:txBody>
      </p:sp>
      <p:sp>
        <p:nvSpPr>
          <p:cNvPr id="5" name="Espace réservé du texte 2"/>
          <p:cNvSpPr>
            <a:spLocks noGrp="1"/>
          </p:cNvSpPr>
          <p:nvPr>
            <p:ph idx="1" hasCustomPrompt="1"/>
          </p:nvPr>
        </p:nvSpPr>
        <p:spPr>
          <a:xfrm>
            <a:off x="705754" y="1339656"/>
            <a:ext cx="8280000" cy="4680000"/>
          </a:xfrm>
          <a:prstGeom prst="rect">
            <a:avLst/>
          </a:prstGeom>
        </p:spPr>
        <p:txBody>
          <a:bodyPr vert="horz" lIns="91440" tIns="45720" rIns="91440" bIns="0" rtlCol="0" anchor="t" anchorCtr="0">
            <a:normAutofit/>
          </a:bodyPr>
          <a:lstStyle>
            <a:lvl1pPr>
              <a:defRPr/>
            </a:lvl1pPr>
            <a:lvl2pPr>
              <a:defRPr/>
            </a:lvl2pPr>
            <a:lvl3pPr>
              <a:defRPr/>
            </a:lvl3pPr>
            <a:lvl4pPr>
              <a:defRPr/>
            </a:lvl4pPr>
          </a:lstStyle>
          <a:p>
            <a:pPr lvl="0"/>
            <a:r>
              <a:rPr lang="fr-FR" dirty="0" err="1"/>
              <a:t>Text</a:t>
            </a:r>
            <a:endParaRPr lang="fr-FR" dirty="0"/>
          </a:p>
          <a:p>
            <a:pPr lvl="1"/>
            <a:r>
              <a:rPr lang="fr-FR" dirty="0" err="1"/>
              <a:t>Text</a:t>
            </a:r>
            <a:endParaRPr lang="fr-FR" dirty="0"/>
          </a:p>
          <a:p>
            <a:pPr lvl="2"/>
            <a:r>
              <a:rPr lang="fr-FR" dirty="0" err="1"/>
              <a:t>Text</a:t>
            </a:r>
            <a:endParaRPr lang="fr-FR" dirty="0"/>
          </a:p>
          <a:p>
            <a:pPr lvl="3"/>
            <a:r>
              <a:rPr lang="fr-FR" dirty="0" err="1"/>
              <a:t>Text</a:t>
            </a:r>
            <a:endParaRPr lang="fr-FR" dirty="0"/>
          </a:p>
        </p:txBody>
      </p:sp>
    </p:spTree>
    <p:extLst>
      <p:ext uri="{BB962C8B-B14F-4D97-AF65-F5344CB8AC3E}">
        <p14:creationId xmlns:p14="http://schemas.microsoft.com/office/powerpoint/2010/main" val="268291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1800" y="115888"/>
            <a:ext cx="82804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31800" y="1773238"/>
            <a:ext cx="4064000" cy="4525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773238"/>
            <a:ext cx="4064000" cy="21859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111625"/>
            <a:ext cx="40640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1909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892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387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893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079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74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1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3664387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112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021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336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49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803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892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387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893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0794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7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351E821-CE3F-AE42-BF5C-53441797203C}"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3001893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16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112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02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336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49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80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351E821-CE3F-AE42-BF5C-53441797203C}"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212907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351E821-CE3F-AE42-BF5C-53441797203C}" type="datetimeFigureOut">
              <a:rPr lang="en-US" smtClean="0"/>
              <a:pPr/>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17497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351E821-CE3F-AE42-BF5C-53441797203C}" type="datetimeFigureOut">
              <a:rPr lang="en-US" smtClean="0"/>
              <a:pPr/>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61016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1E821-CE3F-AE42-BF5C-53441797203C}" type="datetimeFigureOut">
              <a:rPr lang="en-US" smtClean="0"/>
              <a:pPr/>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748112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351E821-CE3F-AE42-BF5C-53441797203C}"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2017021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351E821-CE3F-AE42-BF5C-53441797203C}"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772F4-E329-064B-90D4-287567B0DB9B}" type="slidenum">
              <a:rPr lang="en-US" smtClean="0"/>
              <a:pPr/>
              <a:t>‹#›</a:t>
            </a:fld>
            <a:endParaRPr lang="en-US"/>
          </a:p>
        </p:txBody>
      </p:sp>
    </p:spTree>
    <p:extLst>
      <p:ext uri="{BB962C8B-B14F-4D97-AF65-F5344CB8AC3E}">
        <p14:creationId xmlns:p14="http://schemas.microsoft.com/office/powerpoint/2010/main" val="1787336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1E821-CE3F-AE42-BF5C-53441797203C}" type="datetimeFigureOut">
              <a:rPr lang="en-US" smtClean="0"/>
              <a:pPr/>
              <a:t>5/22/2020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772F4-E329-064B-90D4-287567B0DB9B}" type="slidenum">
              <a:rPr lang="en-US" smtClean="0"/>
              <a:pPr/>
              <a:t>‹#›</a:t>
            </a:fld>
            <a:endParaRPr lang="en-US"/>
          </a:p>
        </p:txBody>
      </p:sp>
    </p:spTree>
    <p:extLst>
      <p:ext uri="{BB962C8B-B14F-4D97-AF65-F5344CB8AC3E}">
        <p14:creationId xmlns:p14="http://schemas.microsoft.com/office/powerpoint/2010/main" val="3299579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 id="2147483697"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579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1E821-CE3F-AE42-BF5C-53441797203C}"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772F4-E329-064B-90D4-287567B0DB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5791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cid:image001.png@01D00404.48756DA0" TargetMode="Externa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cid:image001.png@01D00404.48756DA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cid:image001.png@01D00404.48756DA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cid:image001.png@01D00404.48756DA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mailto:dbradley@e-i-eng.com"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google.fr/url?sa=i&amp;rct=j&amp;q=&amp;esrc=s&amp;source=images&amp;cd=&amp;cad=rja&amp;uact=8&amp;ved=0ahUKEwjHwMmw1ovXAhWDXRoKHedzA-IQjRwIBw&amp;url=https://www.youtube.com/watch?v%3DgfOtZhc0duY&amp;psig=AOvVaw0RH4ONjggaoU3nc9vBVzuO&amp;ust=1509017411536122" TargetMode="Externa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385" y="2252383"/>
            <a:ext cx="8542297" cy="1995643"/>
          </a:xfrm>
          <a:prstGeom prst="rect">
            <a:avLst/>
          </a:prstGeom>
          <a:solidFill>
            <a:schemeClr val="tx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t>System Control, Data Acquisition &amp; Smart Buildings</a:t>
            </a:r>
            <a:endParaRPr lang="en-US" sz="4000" b="1" spc="90" dirty="0">
              <a:latin typeface="Arial"/>
              <a:cs typeface="Arial"/>
            </a:endParaRPr>
          </a:p>
          <a:p>
            <a:pPr algn="ctr"/>
            <a:endParaRPr lang="en-US" sz="1600" b="1" spc="90" dirty="0">
              <a:latin typeface="Arial"/>
              <a:cs typeface="Arial"/>
            </a:endParaRPr>
          </a:p>
          <a:p>
            <a:pPr algn="ctr"/>
            <a:r>
              <a:rPr lang="en-US" sz="1600" b="1" spc="90" dirty="0">
                <a:latin typeface="Arial"/>
                <a:cs typeface="Arial"/>
              </a:rPr>
              <a:t>Presented by </a:t>
            </a:r>
          </a:p>
          <a:p>
            <a:pPr algn="ctr"/>
            <a:r>
              <a:rPr lang="en-US" sz="2000" b="1" spc="90" dirty="0">
                <a:latin typeface="Arial"/>
                <a:cs typeface="Arial"/>
              </a:rPr>
              <a:t>David Bradley </a:t>
            </a:r>
            <a:r>
              <a:rPr lang="en-GB" sz="1200" dirty="0" err="1"/>
              <a:t>B.Eng</a:t>
            </a:r>
            <a:r>
              <a:rPr lang="en-GB" sz="1200" dirty="0"/>
              <a:t> (Hons), MBA, </a:t>
            </a:r>
            <a:r>
              <a:rPr lang="en-GB" sz="1200" dirty="0" err="1"/>
              <a:t>C.Eng</a:t>
            </a:r>
            <a:r>
              <a:rPr lang="en-GB" sz="1200" dirty="0"/>
              <a:t>, MIET, MCIBSE</a:t>
            </a:r>
            <a:endParaRPr lang="en-US" sz="2000" b="1" spc="90" dirty="0">
              <a:latin typeface="Arial"/>
              <a:cs typeface="Arial"/>
            </a:endParaRPr>
          </a:p>
        </p:txBody>
      </p:sp>
      <p:pic>
        <p:nvPicPr>
          <p:cNvPr id="5" name="Picture 4">
            <a:extLst>
              <a:ext uri="{FF2B5EF4-FFF2-40B4-BE49-F238E27FC236}">
                <a16:creationId xmlns:a16="http://schemas.microsoft.com/office/drawing/2014/main" id="{83DC606D-B089-403E-AF41-C454F126ED43}"/>
              </a:ext>
            </a:extLst>
          </p:cNvPr>
          <p:cNvPicPr>
            <a:picLocks noChangeAspect="1"/>
          </p:cNvPicPr>
          <p:nvPr/>
        </p:nvPicPr>
        <p:blipFill>
          <a:blip r:embed="rId3"/>
          <a:stretch>
            <a:fillRect/>
          </a:stretch>
        </p:blipFill>
        <p:spPr>
          <a:xfrm>
            <a:off x="4937974" y="81585"/>
            <a:ext cx="4138427" cy="1246797"/>
          </a:xfrm>
          <a:prstGeom prst="rect">
            <a:avLst/>
          </a:prstGeom>
        </p:spPr>
      </p:pic>
    </p:spTree>
    <p:extLst>
      <p:ext uri="{BB962C8B-B14F-4D97-AF65-F5344CB8AC3E}">
        <p14:creationId xmlns:p14="http://schemas.microsoft.com/office/powerpoint/2010/main" val="604865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xfrm>
            <a:off x="1677971" y="0"/>
            <a:ext cx="7197742" cy="1150070"/>
          </a:xfrm>
        </p:spPr>
        <p:txBody>
          <a:bodyPr>
            <a:noAutofit/>
          </a:bodyPr>
          <a:lstStyle/>
          <a:p>
            <a:pPr eaLnBrk="1" hangingPunct="1"/>
            <a:r>
              <a:rPr lang="fr-FR" altLang="en-US" sz="3600" b="1" dirty="0">
                <a:solidFill>
                  <a:schemeClr val="tx2"/>
                </a:solidFill>
              </a:rPr>
              <a:t>Backup </a:t>
            </a:r>
            <a:r>
              <a:rPr lang="fr-FR" altLang="en-US" sz="3600" b="1" dirty="0" err="1">
                <a:solidFill>
                  <a:schemeClr val="tx2"/>
                </a:solidFill>
              </a:rPr>
              <a:t>Systems</a:t>
            </a:r>
            <a:r>
              <a:rPr lang="fr-FR" altLang="en-US" sz="3600" b="1" dirty="0">
                <a:solidFill>
                  <a:schemeClr val="tx2"/>
                </a:solidFill>
              </a:rPr>
              <a:t> </a:t>
            </a:r>
            <a:r>
              <a:rPr lang="fr-FR" altLang="en-US" sz="3600" b="1" dirty="0" err="1">
                <a:solidFill>
                  <a:schemeClr val="tx2"/>
                </a:solidFill>
              </a:rPr>
              <a:t>with</a:t>
            </a:r>
            <a:r>
              <a:rPr lang="fr-FR" altLang="en-US" sz="3600" b="1" dirty="0">
                <a:solidFill>
                  <a:schemeClr val="tx2"/>
                </a:solidFill>
              </a:rPr>
              <a:t> UPS and </a:t>
            </a:r>
            <a:r>
              <a:rPr lang="fr-FR" altLang="en-US" sz="3600" b="1" dirty="0" err="1">
                <a:solidFill>
                  <a:schemeClr val="tx2"/>
                </a:solidFill>
              </a:rPr>
              <a:t>Genset</a:t>
            </a:r>
            <a:endParaRPr lang="fr-FR" altLang="en-US" sz="3600" b="1" dirty="0">
              <a:solidFill>
                <a:schemeClr val="tx2"/>
              </a:solidFill>
            </a:endParaRPr>
          </a:p>
        </p:txBody>
      </p:sp>
      <p:pic>
        <p:nvPicPr>
          <p:cNvPr id="7229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284984"/>
            <a:ext cx="4154487" cy="252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082" y="1052736"/>
            <a:ext cx="2961829" cy="198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23460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706090"/>
          </a:xfrm>
        </p:spPr>
        <p:txBody>
          <a:bodyPr>
            <a:normAutofit fontScale="90000"/>
          </a:bodyPr>
          <a:lstStyle/>
          <a:p>
            <a:r>
              <a:rPr lang="en-GB" b="1" dirty="0">
                <a:solidFill>
                  <a:schemeClr val="tx2"/>
                </a:solidFill>
              </a:rPr>
              <a:t>Backup </a:t>
            </a:r>
            <a:r>
              <a:rPr lang="en-GB" b="1" dirty="0" err="1">
                <a:solidFill>
                  <a:schemeClr val="tx2"/>
                </a:solidFill>
              </a:rPr>
              <a:t>Genset</a:t>
            </a:r>
            <a:endParaRPr lang="en-GB" b="1" dirty="0">
              <a:solidFill>
                <a:schemeClr val="tx2"/>
              </a:solidFill>
            </a:endParaRPr>
          </a:p>
        </p:txBody>
      </p:sp>
      <p:sp>
        <p:nvSpPr>
          <p:cNvPr id="4" name="Slide Number Placeholder 3"/>
          <p:cNvSpPr>
            <a:spLocks noGrp="1"/>
          </p:cNvSpPr>
          <p:nvPr>
            <p:ph type="sldNum" sz="quarter" idx="12"/>
          </p:nvPr>
        </p:nvSpPr>
        <p:spPr/>
        <p:txBody>
          <a:bodyPr/>
          <a:lstStyle/>
          <a:p>
            <a:pPr defTabSz="457200" fontAlgn="auto">
              <a:spcBef>
                <a:spcPts val="0"/>
              </a:spcBef>
              <a:spcAft>
                <a:spcPts val="0"/>
              </a:spcAft>
              <a:defRPr/>
            </a:pPr>
            <a:fld id="{E134EC3F-1405-4C36-9243-87BECE7EDEFA}" type="slidenum">
              <a:rPr lang="en-US" smtClean="0">
                <a:solidFill>
                  <a:prstClr val="black">
                    <a:tint val="75000"/>
                  </a:prstClr>
                </a:solidFill>
                <a:latin typeface="Arial"/>
              </a:rPr>
              <a:pPr defTabSz="457200" fontAlgn="auto">
                <a:spcBef>
                  <a:spcPts val="0"/>
                </a:spcBef>
                <a:spcAft>
                  <a:spcPts val="0"/>
                </a:spcAft>
                <a:defRPr/>
              </a:pPr>
              <a:t>11</a:t>
            </a:fld>
            <a:endParaRPr lang="en-US" dirty="0">
              <a:solidFill>
                <a:prstClr val="black">
                  <a:tint val="75000"/>
                </a:prstClr>
              </a:solidFill>
              <a:latin typeface="Aria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949870"/>
            <a:ext cx="6507342" cy="399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87624" y="5157192"/>
            <a:ext cx="7499176" cy="811367"/>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kumimoji="0" lang="en-GB" sz="2400" b="0" i="0" u="none" strike="noStrike" kern="1200" cap="none" spc="0" normalizeH="0" baseline="0" noProof="0" dirty="0" err="1">
                <a:ln>
                  <a:noFill/>
                </a:ln>
                <a:solidFill>
                  <a:schemeClr val="tx1">
                    <a:lumMod val="75000"/>
                    <a:lumOff val="25000"/>
                  </a:schemeClr>
                </a:solidFill>
                <a:effectLst/>
                <a:uLnTx/>
                <a:uFillTx/>
                <a:ea typeface="+mj-ea"/>
                <a:cs typeface="+mj-cs"/>
              </a:rPr>
              <a:t>Gensets</a:t>
            </a:r>
            <a:r>
              <a:rPr kumimoji="0" lang="en-GB" sz="2400" b="0" i="0" u="none" strike="noStrike" kern="1200" cap="none" spc="0" normalizeH="0" baseline="0" noProof="0" dirty="0">
                <a:ln>
                  <a:noFill/>
                </a:ln>
                <a:solidFill>
                  <a:schemeClr val="tx1">
                    <a:lumMod val="75000"/>
                    <a:lumOff val="25000"/>
                  </a:schemeClr>
                </a:solidFill>
                <a:effectLst/>
                <a:uLnTx/>
                <a:uFillTx/>
                <a:ea typeface="+mj-ea"/>
                <a:cs typeface="+mj-cs"/>
              </a:rPr>
              <a:t> are not able to supply loads with large Leading Power Factors</a:t>
            </a:r>
          </a:p>
        </p:txBody>
      </p:sp>
    </p:spTree>
    <p:extLst>
      <p:ext uri="{BB962C8B-B14F-4D97-AF65-F5344CB8AC3E}">
        <p14:creationId xmlns:p14="http://schemas.microsoft.com/office/powerpoint/2010/main" val="2435809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91462" y="572168"/>
            <a:ext cx="8569932" cy="336551"/>
          </a:xfrm>
        </p:spPr>
        <p:txBody>
          <a:bodyPr>
            <a:normAutofit fontScale="90000"/>
          </a:bodyPr>
          <a:lstStyle/>
          <a:p>
            <a:pPr eaLnBrk="1" hangingPunct="1"/>
            <a:r>
              <a:rPr lang="fr-FR" altLang="en-US" sz="4000" b="1" dirty="0">
                <a:solidFill>
                  <a:schemeClr val="tx2"/>
                </a:solidFill>
              </a:rPr>
              <a:t>Importance of PF and </a:t>
            </a:r>
            <a:br>
              <a:rPr lang="fr-FR" altLang="en-US" sz="4000" b="1" dirty="0">
                <a:solidFill>
                  <a:schemeClr val="tx2"/>
                </a:solidFill>
              </a:rPr>
            </a:br>
            <a:r>
              <a:rPr lang="fr-FR" altLang="en-US" sz="4000" b="1" dirty="0">
                <a:solidFill>
                  <a:schemeClr val="tx2"/>
                </a:solidFill>
              </a:rPr>
              <a:t>UPS/</a:t>
            </a:r>
            <a:r>
              <a:rPr lang="fr-FR" altLang="en-US" sz="4000" b="1" dirty="0" err="1">
                <a:solidFill>
                  <a:schemeClr val="tx2"/>
                </a:solidFill>
              </a:rPr>
              <a:t>Genset</a:t>
            </a:r>
            <a:r>
              <a:rPr lang="fr-FR" altLang="en-US" sz="4000" b="1" dirty="0">
                <a:solidFill>
                  <a:schemeClr val="tx2"/>
                </a:solidFill>
              </a:rPr>
              <a:t> </a:t>
            </a:r>
            <a:r>
              <a:rPr lang="fr-FR" altLang="en-US" sz="4000" b="1" dirty="0" err="1">
                <a:solidFill>
                  <a:schemeClr val="tx2"/>
                </a:solidFill>
              </a:rPr>
              <a:t>operation</a:t>
            </a:r>
            <a:br>
              <a:rPr lang="fr-FR" altLang="en-US" sz="3200" dirty="0"/>
            </a:br>
            <a:endParaRPr lang="fr-FR" altLang="en-US" sz="3200" dirty="0"/>
          </a:p>
        </p:txBody>
      </p:sp>
      <p:sp>
        <p:nvSpPr>
          <p:cNvPr id="51206" name="Text Box 40"/>
          <p:cNvSpPr txBox="1">
            <a:spLocks noChangeArrowheads="1"/>
          </p:cNvSpPr>
          <p:nvPr/>
        </p:nvSpPr>
        <p:spPr bwMode="auto">
          <a:xfrm>
            <a:off x="800100" y="5689441"/>
            <a:ext cx="1371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algn="ctr">
              <a:spcBef>
                <a:spcPct val="50000"/>
              </a:spcBef>
            </a:pPr>
            <a:r>
              <a:rPr lang="fr-FR" altLang="en-US" sz="1400" dirty="0" err="1">
                <a:solidFill>
                  <a:schemeClr val="tx1"/>
                </a:solidFill>
              </a:rPr>
              <a:t>Leading</a:t>
            </a:r>
            <a:r>
              <a:rPr lang="fr-FR" altLang="en-US" sz="1400" dirty="0">
                <a:solidFill>
                  <a:schemeClr val="tx1"/>
                </a:solidFill>
              </a:rPr>
              <a:t> </a:t>
            </a:r>
            <a:r>
              <a:rPr lang="fr-FR" altLang="en-US" sz="1400" dirty="0" err="1">
                <a:solidFill>
                  <a:schemeClr val="tx1"/>
                </a:solidFill>
              </a:rPr>
              <a:t>load</a:t>
            </a:r>
            <a:br>
              <a:rPr lang="fr-FR" altLang="en-US" sz="1200" dirty="0">
                <a:solidFill>
                  <a:schemeClr val="tx1"/>
                </a:solidFill>
              </a:rPr>
            </a:br>
            <a:endParaRPr lang="fr-FR" altLang="en-US" sz="1200" dirty="0">
              <a:solidFill>
                <a:schemeClr val="tx1"/>
              </a:solidFill>
            </a:endParaRPr>
          </a:p>
        </p:txBody>
      </p:sp>
      <p:sp>
        <p:nvSpPr>
          <p:cNvPr id="51207" name="Text Box 41"/>
          <p:cNvSpPr txBox="1">
            <a:spLocks noChangeArrowheads="1"/>
          </p:cNvSpPr>
          <p:nvPr/>
        </p:nvSpPr>
        <p:spPr bwMode="auto">
          <a:xfrm>
            <a:off x="2353460" y="1722828"/>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algn="ctr">
              <a:spcBef>
                <a:spcPct val="50000"/>
              </a:spcBef>
            </a:pPr>
            <a:r>
              <a:rPr lang="fr-FR" altLang="en-US" sz="1600" b="1">
                <a:solidFill>
                  <a:schemeClr val="tx1"/>
                </a:solidFill>
              </a:rPr>
              <a:t>500kVA</a:t>
            </a:r>
            <a:endParaRPr lang="fr-FR" altLang="en-US" sz="1600">
              <a:solidFill>
                <a:schemeClr val="tx1"/>
              </a:solidFill>
            </a:endParaRPr>
          </a:p>
        </p:txBody>
      </p:sp>
      <p:sp>
        <p:nvSpPr>
          <p:cNvPr id="51209" name="Text Box 43"/>
          <p:cNvSpPr txBox="1">
            <a:spLocks noChangeArrowheads="1"/>
          </p:cNvSpPr>
          <p:nvPr/>
        </p:nvSpPr>
        <p:spPr bwMode="auto">
          <a:xfrm>
            <a:off x="2133600" y="5181600"/>
            <a:ext cx="1752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algn="ctr">
              <a:spcBef>
                <a:spcPct val="50000"/>
              </a:spcBef>
            </a:pPr>
            <a:r>
              <a:rPr lang="fr-FR" altLang="en-US" sz="1600" b="1">
                <a:solidFill>
                  <a:schemeClr val="tx1"/>
                </a:solidFill>
              </a:rPr>
              <a:t>320kW</a:t>
            </a:r>
            <a:br>
              <a:rPr lang="fr-FR" altLang="en-US" sz="1600" b="1">
                <a:solidFill>
                  <a:schemeClr val="tx1"/>
                </a:solidFill>
              </a:rPr>
            </a:br>
            <a:r>
              <a:rPr lang="fr-FR" altLang="en-US" sz="1600" b="1">
                <a:solidFill>
                  <a:schemeClr val="tx1"/>
                </a:solidFill>
              </a:rPr>
              <a:t>cos </a:t>
            </a:r>
            <a:r>
              <a:rPr lang="fr-FR" altLang="en-US" sz="2400">
                <a:solidFill>
                  <a:schemeClr val="tx1"/>
                </a:solidFill>
                <a:sym typeface="Symbol" pitchFamily="18" charset="2"/>
              </a:rPr>
              <a:t></a:t>
            </a:r>
            <a:r>
              <a:rPr lang="fr-FR" altLang="en-US" sz="1600" b="1">
                <a:solidFill>
                  <a:schemeClr val="tx1"/>
                </a:solidFill>
                <a:sym typeface="Symbol" pitchFamily="18" charset="2"/>
              </a:rPr>
              <a:t> = 0,9 Leading</a:t>
            </a:r>
          </a:p>
        </p:txBody>
      </p:sp>
      <p:sp>
        <p:nvSpPr>
          <p:cNvPr id="51210" name="Text Box 44"/>
          <p:cNvSpPr txBox="1">
            <a:spLocks noChangeArrowheads="1"/>
          </p:cNvSpPr>
          <p:nvPr/>
        </p:nvSpPr>
        <p:spPr bwMode="auto">
          <a:xfrm>
            <a:off x="4654708" y="1062560"/>
            <a:ext cx="34521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algn="ctr">
              <a:spcBef>
                <a:spcPct val="50000"/>
              </a:spcBef>
            </a:pPr>
            <a:r>
              <a:rPr lang="fr-FR" altLang="en-US" dirty="0" err="1">
                <a:solidFill>
                  <a:schemeClr val="tx1"/>
                </a:solidFill>
              </a:rPr>
              <a:t>Genset</a:t>
            </a:r>
            <a:r>
              <a:rPr lang="fr-FR" altLang="en-US" dirty="0">
                <a:solidFill>
                  <a:schemeClr val="tx1"/>
                </a:solidFill>
              </a:rPr>
              <a:t> Capacitive </a:t>
            </a:r>
            <a:r>
              <a:rPr lang="fr-FR" altLang="en-US" dirty="0" err="1">
                <a:solidFill>
                  <a:schemeClr val="tx1"/>
                </a:solidFill>
              </a:rPr>
              <a:t>reactive</a:t>
            </a:r>
            <a:r>
              <a:rPr lang="fr-FR" altLang="en-US" dirty="0">
                <a:solidFill>
                  <a:schemeClr val="tx1"/>
                </a:solidFill>
              </a:rPr>
              <a:t> power </a:t>
            </a:r>
            <a:r>
              <a:rPr lang="fr-FR" altLang="en-US" dirty="0" err="1">
                <a:solidFill>
                  <a:schemeClr val="tx1"/>
                </a:solidFill>
              </a:rPr>
              <a:t>available</a:t>
            </a:r>
            <a:r>
              <a:rPr lang="fr-FR" altLang="en-US" dirty="0">
                <a:solidFill>
                  <a:schemeClr val="tx1"/>
                </a:solidFill>
              </a:rPr>
              <a:t>:</a:t>
            </a:r>
            <a:br>
              <a:rPr lang="fr-FR" altLang="en-US" dirty="0">
                <a:solidFill>
                  <a:schemeClr val="tx1"/>
                </a:solidFill>
              </a:rPr>
            </a:br>
            <a:br>
              <a:rPr lang="fr-FR" altLang="en-US" dirty="0">
                <a:solidFill>
                  <a:schemeClr val="tx1"/>
                </a:solidFill>
              </a:rPr>
            </a:br>
            <a:r>
              <a:rPr lang="fr-FR" altLang="en-US" dirty="0">
                <a:solidFill>
                  <a:schemeClr val="tx1"/>
                </a:solidFill>
              </a:rPr>
              <a:t>115kVAR max</a:t>
            </a:r>
          </a:p>
        </p:txBody>
      </p:sp>
      <p:sp>
        <p:nvSpPr>
          <p:cNvPr id="51211" name="Text Box 45"/>
          <p:cNvSpPr txBox="1">
            <a:spLocks noChangeArrowheads="1"/>
          </p:cNvSpPr>
          <p:nvPr/>
        </p:nvSpPr>
        <p:spPr bwMode="auto">
          <a:xfrm>
            <a:off x="4735996" y="3453988"/>
            <a:ext cx="3276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algn="ctr">
              <a:spcBef>
                <a:spcPct val="50000"/>
              </a:spcBef>
            </a:pPr>
            <a:r>
              <a:rPr lang="fr-FR" altLang="en-US" dirty="0" err="1">
                <a:solidFill>
                  <a:schemeClr val="tx1"/>
                </a:solidFill>
              </a:rPr>
              <a:t>Load</a:t>
            </a:r>
            <a:r>
              <a:rPr lang="fr-FR" altLang="en-US" dirty="0">
                <a:solidFill>
                  <a:schemeClr val="tx1"/>
                </a:solidFill>
              </a:rPr>
              <a:t> </a:t>
            </a:r>
            <a:r>
              <a:rPr lang="fr-FR" altLang="en-US" dirty="0" err="1">
                <a:solidFill>
                  <a:schemeClr val="tx1"/>
                </a:solidFill>
              </a:rPr>
              <a:t>Demand</a:t>
            </a:r>
            <a:r>
              <a:rPr lang="fr-FR" altLang="en-US" dirty="0">
                <a:solidFill>
                  <a:schemeClr val="tx1"/>
                </a:solidFill>
              </a:rPr>
              <a:t> = 155kVAR</a:t>
            </a:r>
          </a:p>
        </p:txBody>
      </p:sp>
      <p:pic>
        <p:nvPicPr>
          <p:cNvPr id="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5699" y="2560479"/>
            <a:ext cx="2052788" cy="1378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76056" y="4175752"/>
            <a:ext cx="3951076" cy="2011695"/>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kumimoji="0" lang="en-GB"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Option</a:t>
            </a:r>
            <a:r>
              <a:rPr kumimoji="0" lang="en-GB" b="0"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to account for PF and </a:t>
            </a:r>
            <a:r>
              <a:rPr kumimoji="0" lang="en-GB" b="0" i="0" u="none" strike="noStrike" kern="1200" cap="none" spc="0" normalizeH="0" noProof="0" dirty="0" err="1">
                <a:ln>
                  <a:noFill/>
                </a:ln>
                <a:effectLst/>
                <a:uLnTx/>
                <a:uFillTx/>
                <a:latin typeface="Arial" panose="020B0604020202020204" pitchFamily="34" charset="0"/>
                <a:ea typeface="+mj-ea"/>
                <a:cs typeface="Arial" panose="020B0604020202020204" pitchFamily="34" charset="0"/>
              </a:rPr>
              <a:t>Genset</a:t>
            </a:r>
            <a:r>
              <a:rPr kumimoji="0" lang="en-GB" b="0"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Backup:</a:t>
            </a:r>
          </a:p>
          <a:p>
            <a:pPr marL="0" marR="0" indent="0" algn="l" defTabSz="457200" eaLnBrk="1" fontAlgn="auto" latinLnBrk="0" hangingPunct="1">
              <a:lnSpc>
                <a:spcPct val="100000"/>
              </a:lnSpc>
              <a:spcBef>
                <a:spcPct val="0"/>
              </a:spcBef>
              <a:spcAft>
                <a:spcPts val="0"/>
              </a:spcAft>
              <a:buClrTx/>
              <a:buSzTx/>
              <a:buFontTx/>
              <a:buNone/>
              <a:tabLst/>
            </a:pPr>
            <a:endParaRPr lang="en-GB" baseline="0" dirty="0">
              <a:latin typeface="Arial" panose="020B0604020202020204" pitchFamily="34" charset="0"/>
              <a:ea typeface="+mj-ea"/>
              <a:cs typeface="Arial" panose="020B0604020202020204" pitchFamily="34" charset="0"/>
            </a:endParaRPr>
          </a:p>
          <a:p>
            <a:pPr marL="285750" marR="0" indent="-285750" algn="l" defTabSz="457200" eaLnBrk="1" fontAlgn="auto" latinLnBrk="0" hangingPunct="1">
              <a:lnSpc>
                <a:spcPct val="100000"/>
              </a:lnSpc>
              <a:spcBef>
                <a:spcPct val="0"/>
              </a:spcBef>
              <a:spcAft>
                <a:spcPts val="0"/>
              </a:spcAft>
              <a:buClrTx/>
              <a:buSzTx/>
              <a:buFont typeface="Arial" panose="020B0604020202020204" pitchFamily="34" charset="0"/>
              <a:buChar char="•"/>
              <a:tabLst/>
            </a:pPr>
            <a:r>
              <a:rPr kumimoji="0" lang="en-GB" b="0"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Oversize the </a:t>
            </a:r>
            <a:r>
              <a:rPr kumimoji="0" lang="en-GB" b="0" i="0" u="none" strike="noStrike" kern="1200" cap="none" spc="0" normalizeH="0" noProof="0" dirty="0" err="1">
                <a:ln>
                  <a:noFill/>
                </a:ln>
                <a:effectLst/>
                <a:uLnTx/>
                <a:uFillTx/>
                <a:latin typeface="Arial" panose="020B0604020202020204" pitchFamily="34" charset="0"/>
                <a:ea typeface="+mj-ea"/>
                <a:cs typeface="Arial" panose="020B0604020202020204" pitchFamily="34" charset="0"/>
              </a:rPr>
              <a:t>Genset</a:t>
            </a:r>
            <a:endParaRPr kumimoji="0" lang="en-GB" b="0" i="0" u="none" strike="noStrike" kern="1200" cap="none" spc="0" normalizeH="0" noProof="0" dirty="0">
              <a:ln>
                <a:noFill/>
              </a:ln>
              <a:effectLst/>
              <a:uLnTx/>
              <a:uFillTx/>
              <a:latin typeface="Arial" panose="020B0604020202020204" pitchFamily="34" charset="0"/>
              <a:ea typeface="+mj-ea"/>
              <a:cs typeface="Arial" panose="020B0604020202020204" pitchFamily="34" charset="0"/>
            </a:endParaRPr>
          </a:p>
          <a:p>
            <a:pPr marL="285750" marR="0" indent="-285750" algn="l" defTabSz="457200" eaLnBrk="1" fontAlgn="auto" latinLnBrk="0" hangingPunct="1">
              <a:lnSpc>
                <a:spcPct val="100000"/>
              </a:lnSpc>
              <a:spcBef>
                <a:spcPct val="0"/>
              </a:spcBef>
              <a:spcAft>
                <a:spcPts val="0"/>
              </a:spcAft>
              <a:buClrTx/>
              <a:buSzTx/>
              <a:buFont typeface="Arial" panose="020B0604020202020204" pitchFamily="34" charset="0"/>
              <a:buChar char="•"/>
              <a:tabLst/>
            </a:pPr>
            <a:endParaRPr lang="en-GB" baseline="0" dirty="0">
              <a:latin typeface="Arial" panose="020B0604020202020204" pitchFamily="34" charset="0"/>
              <a:ea typeface="+mj-ea"/>
              <a:cs typeface="Arial" panose="020B0604020202020204" pitchFamily="34" charset="0"/>
            </a:endParaRPr>
          </a:p>
          <a:p>
            <a:pPr marL="285750" marR="0" indent="-285750" algn="l" defTabSz="457200" eaLnBrk="1" fontAlgn="auto" latinLnBrk="0" hangingPunct="1">
              <a:lnSpc>
                <a:spcPct val="100000"/>
              </a:lnSpc>
              <a:spcBef>
                <a:spcPct val="0"/>
              </a:spcBef>
              <a:spcAft>
                <a:spcPts val="0"/>
              </a:spcAft>
              <a:buClrTx/>
              <a:buSzTx/>
              <a:buFont typeface="Arial" panose="020B0604020202020204" pitchFamily="34" charset="0"/>
              <a:buChar char="•"/>
              <a:tabLst/>
            </a:pPr>
            <a:r>
              <a:rPr kumimoji="0" lang="en-GB" b="0"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Install Power Factor Correction (PFC)</a:t>
            </a:r>
            <a:endParaRPr kumimoji="0" lang="en-GB"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4" name="TextBox 3"/>
          <p:cNvSpPr txBox="1"/>
          <p:nvPr/>
        </p:nvSpPr>
        <p:spPr>
          <a:xfrm>
            <a:off x="4982097" y="2478806"/>
            <a:ext cx="3766367" cy="626701"/>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kumimoji="0" lang="en-GB" b="0" i="0" u="none" strike="noStrike" kern="1200" cap="none" spc="0" normalizeH="0" baseline="0" noProof="0" dirty="0">
                <a:ln>
                  <a:noFill/>
                </a:ln>
                <a:solidFill>
                  <a:schemeClr val="tx1">
                    <a:lumMod val="75000"/>
                    <a:lumOff val="25000"/>
                  </a:schemeClr>
                </a:solidFill>
                <a:effectLst/>
                <a:uLnTx/>
                <a:uFillTx/>
                <a:ea typeface="+mj-ea"/>
                <a:cs typeface="+mj-cs"/>
              </a:rPr>
              <a:t>Incompatibility between load and </a:t>
            </a:r>
            <a:r>
              <a:rPr kumimoji="0" lang="en-GB"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j-ea"/>
                <a:cs typeface="Arial" panose="020B0604020202020204" pitchFamily="34" charset="0"/>
              </a:rPr>
              <a:t>operation</a:t>
            </a:r>
            <a:r>
              <a:rPr kumimoji="0" lang="en-GB" b="0" i="0" u="none" strike="noStrike" kern="1200" cap="none" spc="0" normalizeH="0" baseline="0" noProof="0" dirty="0">
                <a:ln>
                  <a:noFill/>
                </a:ln>
                <a:solidFill>
                  <a:schemeClr val="tx1">
                    <a:lumMod val="75000"/>
                    <a:lumOff val="25000"/>
                  </a:schemeClr>
                </a:solidFill>
                <a:effectLst/>
                <a:uLnTx/>
                <a:uFillTx/>
                <a:ea typeface="+mj-ea"/>
                <a:cs typeface="+mj-cs"/>
              </a:rPr>
              <a:t> on backup </a:t>
            </a:r>
            <a:r>
              <a:rPr kumimoji="0" lang="en-GB" b="0" i="0" u="none" strike="noStrike" kern="1200" cap="none" spc="0" normalizeH="0" baseline="0" noProof="0" dirty="0" err="1">
                <a:ln>
                  <a:noFill/>
                </a:ln>
                <a:solidFill>
                  <a:schemeClr val="tx1">
                    <a:lumMod val="75000"/>
                    <a:lumOff val="25000"/>
                  </a:schemeClr>
                </a:solidFill>
                <a:effectLst/>
                <a:uLnTx/>
                <a:uFillTx/>
                <a:ea typeface="+mj-ea"/>
                <a:cs typeface="+mj-cs"/>
              </a:rPr>
              <a:t>Genset</a:t>
            </a:r>
            <a:endParaRPr kumimoji="0" lang="en-GB" b="0" i="0" u="none" strike="noStrike" kern="1200" cap="none" spc="0" normalizeH="0" baseline="0" noProof="0" dirty="0">
              <a:ln>
                <a:noFill/>
              </a:ln>
              <a:solidFill>
                <a:schemeClr val="tx1">
                  <a:lumMod val="75000"/>
                  <a:lumOff val="25000"/>
                </a:schemeClr>
              </a:solidFill>
              <a:effectLst/>
              <a:uLnTx/>
              <a:uFillTx/>
              <a:ea typeface="+mj-ea"/>
              <a:cs typeface="+mj-cs"/>
            </a:endParaRPr>
          </a:p>
        </p:txBody>
      </p:sp>
      <p:pic>
        <p:nvPicPr>
          <p:cNvPr id="7204"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879" y="1123657"/>
            <a:ext cx="1469157" cy="108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06"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588153"/>
            <a:ext cx="2086124" cy="1066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3504084" y="1965325"/>
            <a:ext cx="1372344" cy="0"/>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078425" y="3823320"/>
            <a:ext cx="1657571" cy="901824"/>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87487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57" y="609600"/>
            <a:ext cx="9927771" cy="447356"/>
          </a:xfrm>
        </p:spPr>
        <p:txBody>
          <a:bodyPr>
            <a:noAutofit/>
          </a:bodyPr>
          <a:lstStyle/>
          <a:p>
            <a:r>
              <a:rPr lang="en-GB" sz="3600" b="1" dirty="0">
                <a:solidFill>
                  <a:schemeClr val="accent1">
                    <a:lumMod val="75000"/>
                  </a:schemeClr>
                </a:solidFill>
              </a:rPr>
              <a:t>Skin Effect</a:t>
            </a:r>
          </a:p>
        </p:txBody>
      </p:sp>
      <p:sp>
        <p:nvSpPr>
          <p:cNvPr id="3" name="Content Placeholder 2"/>
          <p:cNvSpPr>
            <a:spLocks noGrp="1"/>
          </p:cNvSpPr>
          <p:nvPr>
            <p:ph idx="1"/>
          </p:nvPr>
        </p:nvSpPr>
        <p:spPr/>
        <p:txBody>
          <a:bodyPr/>
          <a:lstStyle/>
          <a:p>
            <a:endParaRPr lang="en-GB" dirty="0"/>
          </a:p>
        </p:txBody>
      </p:sp>
      <p:pic>
        <p:nvPicPr>
          <p:cNvPr id="11266" name="Picture 2" descr="C:\Users\DGB\Pictures\AAEAAQAAAAAAAAxCAAAAJDE4ZjY3YmQ4LWVjMDMtNDY2OS1hZTVkLTExYTVkNjdmNWFkM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9656"/>
            <a:ext cx="9131449" cy="551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96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754" y="156956"/>
            <a:ext cx="8844646" cy="900000"/>
          </a:xfrm>
        </p:spPr>
        <p:txBody>
          <a:bodyPr>
            <a:normAutofit/>
          </a:bodyPr>
          <a:lstStyle/>
          <a:p>
            <a:r>
              <a:rPr lang="en-GB" sz="4000" b="1" dirty="0">
                <a:solidFill>
                  <a:schemeClr val="tx2"/>
                </a:solidFill>
                <a:effectLst>
                  <a:outerShdw blurRad="38100" dist="38100" dir="2700000" algn="tl">
                    <a:srgbClr val="000000">
                      <a:alpha val="43137"/>
                    </a:srgbClr>
                  </a:outerShdw>
                </a:effectLst>
              </a:rPr>
              <a:t>Crest Factor</a:t>
            </a:r>
          </a:p>
        </p:txBody>
      </p:sp>
      <p:pic>
        <p:nvPicPr>
          <p:cNvPr id="4"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24960" y="1207670"/>
            <a:ext cx="3476427" cy="301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AACF1C27-E442-4699-844C-AE5CDD17A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0" y="1422400"/>
            <a:ext cx="9248018" cy="543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033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F99B1-DCF2-49EA-A881-5D711373E4F3}"/>
              </a:ext>
            </a:extLst>
          </p:cNvPr>
          <p:cNvPicPr>
            <a:picLocks noChangeAspect="1"/>
          </p:cNvPicPr>
          <p:nvPr/>
        </p:nvPicPr>
        <p:blipFill>
          <a:blip r:embed="rId3"/>
          <a:stretch>
            <a:fillRect/>
          </a:stretch>
        </p:blipFill>
        <p:spPr>
          <a:xfrm>
            <a:off x="-141194" y="-141194"/>
            <a:ext cx="9406218" cy="7227794"/>
          </a:xfrm>
          <a:prstGeom prst="rect">
            <a:avLst/>
          </a:prstGeom>
        </p:spPr>
      </p:pic>
      <p:sp>
        <p:nvSpPr>
          <p:cNvPr id="3" name="Rectangle 2">
            <a:extLst>
              <a:ext uri="{FF2B5EF4-FFF2-40B4-BE49-F238E27FC236}">
                <a16:creationId xmlns:a16="http://schemas.microsoft.com/office/drawing/2014/main" id="{A7A8CEED-3FA5-486C-B5CC-68AA464F813C}"/>
              </a:ext>
            </a:extLst>
          </p:cNvPr>
          <p:cNvSpPr/>
          <p:nvPr/>
        </p:nvSpPr>
        <p:spPr>
          <a:xfrm>
            <a:off x="1532964" y="60512"/>
            <a:ext cx="5923431" cy="839197"/>
          </a:xfrm>
          <a:prstGeom prst="rect">
            <a:avLst/>
          </a:prstGeom>
          <a:solidFill>
            <a:schemeClr val="tx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spc="90" dirty="0">
                <a:latin typeface="Arial"/>
                <a:cs typeface="Arial"/>
              </a:rPr>
              <a:t>High </a:t>
            </a:r>
            <a:r>
              <a:rPr lang="en-US" sz="3200" b="1" spc="90" dirty="0" err="1">
                <a:latin typeface="Arial"/>
                <a:cs typeface="Arial"/>
              </a:rPr>
              <a:t>Powerbar</a:t>
            </a:r>
            <a:endParaRPr lang="en-US" sz="3200" b="1" spc="90" dirty="0">
              <a:latin typeface="Arial"/>
              <a:cs typeface="Arial"/>
            </a:endParaRPr>
          </a:p>
        </p:txBody>
      </p:sp>
      <p:sp>
        <p:nvSpPr>
          <p:cNvPr id="5" name="TextBox 4">
            <a:extLst>
              <a:ext uri="{FF2B5EF4-FFF2-40B4-BE49-F238E27FC236}">
                <a16:creationId xmlns:a16="http://schemas.microsoft.com/office/drawing/2014/main" id="{6C660703-FD14-4F8C-A979-6EFE0DB7AD87}"/>
              </a:ext>
            </a:extLst>
          </p:cNvPr>
          <p:cNvSpPr txBox="1"/>
          <p:nvPr/>
        </p:nvSpPr>
        <p:spPr>
          <a:xfrm>
            <a:off x="4561915" y="1730997"/>
            <a:ext cx="4649321" cy="5262979"/>
          </a:xfrm>
          <a:prstGeom prst="rect">
            <a:avLst/>
          </a:prstGeom>
          <a:solidFill>
            <a:srgbClr val="152042"/>
          </a:solidFill>
        </p:spPr>
        <p:txBody>
          <a:bodyPr wrap="square" rtlCol="0">
            <a:spAutoFit/>
          </a:bodyPr>
          <a:lstStyle/>
          <a:p>
            <a:pPr marL="285750" lvl="0" indent="-285750">
              <a:buFont typeface="Wingdings" charset="2"/>
              <a:buChar char="§"/>
              <a:defRPr/>
            </a:pPr>
            <a:r>
              <a:rPr lang="en-GB" sz="1400" b="1" dirty="0">
                <a:solidFill>
                  <a:schemeClr val="bg1"/>
                </a:solidFill>
                <a:latin typeface="Arial"/>
                <a:cs typeface="Arial"/>
              </a:rPr>
              <a:t>Ingress Protection ratings of IP55 – IP68 available</a:t>
            </a:r>
          </a:p>
          <a:p>
            <a:pPr marL="285750" lvl="0" indent="-285750">
              <a:buFont typeface="Wingdings" charset="2"/>
              <a:buChar char="§"/>
              <a:defRPr/>
            </a:pPr>
            <a:endParaRPr lang="en-GB" sz="1400" b="1" dirty="0">
              <a:solidFill>
                <a:schemeClr val="bg1"/>
              </a:solidFill>
              <a:latin typeface="Arial"/>
              <a:cs typeface="Arial"/>
            </a:endParaRPr>
          </a:p>
          <a:p>
            <a:pPr marL="285750" lvl="0" indent="-285750">
              <a:buFont typeface="Wingdings" charset="2"/>
              <a:buChar char="§"/>
              <a:defRPr/>
            </a:pPr>
            <a:r>
              <a:rPr lang="en-GB" sz="1400" b="1" dirty="0">
                <a:solidFill>
                  <a:schemeClr val="bg1"/>
                </a:solidFill>
                <a:latin typeface="Arial"/>
                <a:cs typeface="Arial"/>
              </a:rPr>
              <a:t>1000V totally encased, non ventilated and low impedance busbar</a:t>
            </a:r>
          </a:p>
          <a:p>
            <a:pPr marL="285750" lvl="0" indent="-285750">
              <a:buFont typeface="Wingdings" charset="2"/>
              <a:buChar char="§"/>
              <a:defRPr/>
            </a:pPr>
            <a:endParaRPr lang="en-GB" sz="1400" b="1" dirty="0">
              <a:solidFill>
                <a:schemeClr val="bg1"/>
              </a:solidFill>
              <a:latin typeface="Arial"/>
              <a:cs typeface="Arial"/>
            </a:endParaRPr>
          </a:p>
          <a:p>
            <a:pPr marL="285750" lvl="0" indent="-285750">
              <a:buFont typeface="Wingdings" charset="2"/>
              <a:buChar char="§"/>
              <a:defRPr/>
            </a:pPr>
            <a:r>
              <a:rPr lang="en-GB" sz="1400" b="1" dirty="0">
                <a:solidFill>
                  <a:schemeClr val="bg1"/>
                </a:solidFill>
                <a:latin typeface="Arial"/>
                <a:cs typeface="Arial"/>
              </a:rPr>
              <a:t>Available in ratings from 800A – 6600A. </a:t>
            </a:r>
          </a:p>
          <a:p>
            <a:pPr lvl="0">
              <a:defRPr/>
            </a:pPr>
            <a:r>
              <a:rPr lang="en-GB" sz="1400" b="1" dirty="0">
                <a:solidFill>
                  <a:schemeClr val="bg1"/>
                </a:solidFill>
                <a:latin typeface="Arial"/>
                <a:cs typeface="Arial"/>
              </a:rPr>
              <a:t>     50 – 60Hz</a:t>
            </a:r>
          </a:p>
          <a:p>
            <a:pPr lvl="0">
              <a:defRPr/>
            </a:pPr>
            <a:endParaRPr lang="en-GB" sz="1400" b="1" dirty="0">
              <a:solidFill>
                <a:schemeClr val="bg1"/>
              </a:solidFill>
              <a:latin typeface="Arial"/>
              <a:cs typeface="Arial"/>
            </a:endParaRPr>
          </a:p>
          <a:p>
            <a:pPr marL="285750" indent="-285750">
              <a:buFont typeface="Arial" panose="020B0604020202020204" pitchFamily="34" charset="0"/>
              <a:buChar char="•"/>
              <a:defRPr/>
            </a:pPr>
            <a:r>
              <a:rPr lang="en-US" sz="1400" b="1" dirty="0">
                <a:solidFill>
                  <a:schemeClr val="bg2"/>
                </a:solidFill>
                <a:latin typeface="Arial"/>
                <a:cs typeface="Arial"/>
              </a:rPr>
              <a:t>kA rating </a:t>
            </a:r>
            <a:r>
              <a:rPr lang="en-US" sz="1400" b="1" dirty="0">
                <a:solidFill>
                  <a:srgbClr val="FF0000"/>
                </a:solidFill>
                <a:latin typeface="Arial"/>
                <a:cs typeface="Arial"/>
              </a:rPr>
              <a:t>(100kA/1 sec, 220kA Peak)</a:t>
            </a:r>
          </a:p>
          <a:p>
            <a:pPr lvl="0">
              <a:defRPr/>
            </a:pPr>
            <a:endParaRPr lang="en-GB" sz="1400" b="1" dirty="0">
              <a:solidFill>
                <a:schemeClr val="bg1"/>
              </a:solidFill>
              <a:latin typeface="Arial"/>
              <a:cs typeface="Arial"/>
            </a:endParaRPr>
          </a:p>
          <a:p>
            <a:pPr marL="285750" lvl="0" indent="-285750">
              <a:buFont typeface="Wingdings" charset="2"/>
              <a:buChar char="§"/>
              <a:defRPr/>
            </a:pPr>
            <a:r>
              <a:rPr lang="en-GB" sz="1400" b="1" dirty="0">
                <a:solidFill>
                  <a:schemeClr val="bg1"/>
                </a:solidFill>
                <a:latin typeface="Arial"/>
                <a:cs typeface="Arial"/>
              </a:rPr>
              <a:t>Type tested to 50°C ambient conditions</a:t>
            </a:r>
          </a:p>
          <a:p>
            <a:pPr marL="285750" lvl="0" indent="-285750">
              <a:buFont typeface="Wingdings" charset="2"/>
              <a:buChar char="§"/>
              <a:defRPr/>
            </a:pPr>
            <a:endParaRPr lang="en-GB" sz="1400" b="1" dirty="0">
              <a:solidFill>
                <a:schemeClr val="bg1"/>
              </a:solidFill>
              <a:latin typeface="Arial"/>
              <a:cs typeface="Arial"/>
            </a:endParaRPr>
          </a:p>
          <a:p>
            <a:pPr marL="285750" lvl="0" indent="-285750">
              <a:buFont typeface="Wingdings" charset="2"/>
              <a:buChar char="§"/>
              <a:defRPr/>
            </a:pPr>
            <a:r>
              <a:rPr lang="en-GB" sz="1400" b="1" dirty="0">
                <a:solidFill>
                  <a:schemeClr val="bg1"/>
                </a:solidFill>
                <a:latin typeface="Arial"/>
                <a:cs typeface="Arial"/>
              </a:rPr>
              <a:t>Available with a choice of 99.99% conductivity copper or 55% conductivity aluminium conductors to suit project specifications</a:t>
            </a:r>
          </a:p>
          <a:p>
            <a:pPr marL="285750" lvl="0" indent="-285750">
              <a:buFont typeface="Wingdings" charset="2"/>
              <a:buChar char="§"/>
              <a:defRPr/>
            </a:pPr>
            <a:endParaRPr lang="en-GB" sz="1400" b="1" dirty="0">
              <a:solidFill>
                <a:schemeClr val="bg1"/>
              </a:solidFill>
              <a:latin typeface="Arial"/>
              <a:cs typeface="Arial"/>
            </a:endParaRPr>
          </a:p>
          <a:p>
            <a:pPr marL="285750" lvl="0" indent="-285750">
              <a:buFont typeface="Wingdings" charset="2"/>
              <a:buChar char="§"/>
              <a:defRPr/>
            </a:pPr>
            <a:r>
              <a:rPr lang="en-GB" sz="1400" b="1" dirty="0">
                <a:solidFill>
                  <a:schemeClr val="bg1"/>
                </a:solidFill>
                <a:latin typeface="Arial"/>
                <a:cs typeface="Arial"/>
              </a:rPr>
              <a:t>Press Studs for Tap Offs (Not Welded)</a:t>
            </a:r>
          </a:p>
          <a:p>
            <a:pPr marL="285750" lvl="0" indent="-285750">
              <a:buFont typeface="Wingdings" charset="2"/>
              <a:buChar char="§"/>
              <a:defRPr/>
            </a:pPr>
            <a:endParaRPr lang="en-GB" sz="1400" b="1" dirty="0">
              <a:solidFill>
                <a:schemeClr val="bg1"/>
              </a:solidFill>
              <a:latin typeface="Arial"/>
              <a:cs typeface="Arial"/>
            </a:endParaRPr>
          </a:p>
          <a:p>
            <a:pPr marL="285750" lvl="0" indent="-285750">
              <a:buFont typeface="Wingdings" charset="2"/>
              <a:buChar char="§"/>
              <a:defRPr/>
            </a:pPr>
            <a:r>
              <a:rPr lang="en-GB" sz="1400" b="1" dirty="0">
                <a:solidFill>
                  <a:schemeClr val="bg1"/>
                </a:solidFill>
                <a:latin typeface="Arial"/>
                <a:cs typeface="Arial"/>
              </a:rPr>
              <a:t>No Mylar Wrapping needed between Conductors</a:t>
            </a:r>
          </a:p>
          <a:p>
            <a:pPr marL="285750" lvl="0" indent="-285750">
              <a:buFont typeface="Wingdings" charset="2"/>
              <a:buChar char="§"/>
              <a:defRPr/>
            </a:pPr>
            <a:endParaRPr lang="en-GB" sz="1400" b="1" dirty="0">
              <a:solidFill>
                <a:schemeClr val="bg1"/>
              </a:solidFill>
              <a:latin typeface="Arial"/>
              <a:cs typeface="Arial"/>
            </a:endParaRPr>
          </a:p>
          <a:p>
            <a:pPr marL="285750" lvl="0" indent="-285750">
              <a:buFont typeface="Wingdings" charset="2"/>
              <a:buChar char="§"/>
              <a:defRPr/>
            </a:pPr>
            <a:r>
              <a:rPr lang="en-GB" sz="1400" b="1" dirty="0">
                <a:solidFill>
                  <a:schemeClr val="bg1"/>
                </a:solidFill>
                <a:latin typeface="Arial"/>
                <a:cs typeface="Arial"/>
              </a:rPr>
              <a:t>Cast Resin </a:t>
            </a:r>
            <a:r>
              <a:rPr lang="en-GB" sz="1400" b="1" dirty="0" err="1">
                <a:solidFill>
                  <a:schemeClr val="bg1"/>
                </a:solidFill>
                <a:latin typeface="Arial"/>
                <a:cs typeface="Arial"/>
              </a:rPr>
              <a:t>Powerbar</a:t>
            </a:r>
            <a:r>
              <a:rPr lang="en-GB" sz="1400" b="1" dirty="0">
                <a:solidFill>
                  <a:schemeClr val="bg1"/>
                </a:solidFill>
                <a:latin typeface="Arial"/>
                <a:cs typeface="Arial"/>
              </a:rPr>
              <a:t> with IP68 available for outdoor solutions tested to 872°C for </a:t>
            </a:r>
          </a:p>
          <a:p>
            <a:pPr lvl="0">
              <a:defRPr/>
            </a:pPr>
            <a:r>
              <a:rPr lang="en-GB" sz="1400" b="1" dirty="0">
                <a:solidFill>
                  <a:schemeClr val="bg1"/>
                </a:solidFill>
                <a:latin typeface="Arial"/>
                <a:cs typeface="Arial"/>
              </a:rPr>
              <a:t>     3 hrs</a:t>
            </a:r>
          </a:p>
        </p:txBody>
      </p:sp>
    </p:spTree>
    <p:extLst>
      <p:ext uri="{BB962C8B-B14F-4D97-AF65-F5344CB8AC3E}">
        <p14:creationId xmlns:p14="http://schemas.microsoft.com/office/powerpoint/2010/main" val="2574737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B5E39D-7F66-49C9-B6EE-504A83B49942}"/>
              </a:ext>
            </a:extLst>
          </p:cNvPr>
          <p:cNvPicPr>
            <a:picLocks noChangeAspect="1"/>
          </p:cNvPicPr>
          <p:nvPr/>
        </p:nvPicPr>
        <p:blipFill>
          <a:blip r:embed="rId3"/>
          <a:stretch>
            <a:fillRect/>
          </a:stretch>
        </p:blipFill>
        <p:spPr>
          <a:xfrm>
            <a:off x="-840442" y="-73959"/>
            <a:ext cx="10670241" cy="7241241"/>
          </a:xfrm>
          <a:prstGeom prst="rect">
            <a:avLst/>
          </a:prstGeom>
        </p:spPr>
      </p:pic>
      <p:sp>
        <p:nvSpPr>
          <p:cNvPr id="3" name="Rectangle 2">
            <a:extLst>
              <a:ext uri="{FF2B5EF4-FFF2-40B4-BE49-F238E27FC236}">
                <a16:creationId xmlns:a16="http://schemas.microsoft.com/office/drawing/2014/main" id="{21F33BE6-E0C3-48D0-80FD-595C560FEDC4}"/>
              </a:ext>
            </a:extLst>
          </p:cNvPr>
          <p:cNvSpPr/>
          <p:nvPr/>
        </p:nvSpPr>
        <p:spPr>
          <a:xfrm>
            <a:off x="1633817" y="67235"/>
            <a:ext cx="5923431" cy="806823"/>
          </a:xfrm>
          <a:prstGeom prst="rect">
            <a:avLst/>
          </a:prstGeom>
          <a:solidFill>
            <a:schemeClr val="tx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spc="90" dirty="0">
                <a:latin typeface="Arial"/>
                <a:cs typeface="Arial"/>
              </a:rPr>
              <a:t>Low Voltage Switchgear</a:t>
            </a:r>
          </a:p>
        </p:txBody>
      </p:sp>
      <p:sp>
        <p:nvSpPr>
          <p:cNvPr id="4" name="Rectangle 3">
            <a:extLst>
              <a:ext uri="{FF2B5EF4-FFF2-40B4-BE49-F238E27FC236}">
                <a16:creationId xmlns:a16="http://schemas.microsoft.com/office/drawing/2014/main" id="{72BE22E4-7FE0-451E-A02A-F26D13DF101F}"/>
              </a:ext>
            </a:extLst>
          </p:cNvPr>
          <p:cNvSpPr/>
          <p:nvPr/>
        </p:nvSpPr>
        <p:spPr>
          <a:xfrm>
            <a:off x="4595532" y="2648687"/>
            <a:ext cx="4572000" cy="923330"/>
          </a:xfrm>
          <a:prstGeom prst="rect">
            <a:avLst/>
          </a:prstGeom>
        </p:spPr>
        <p:txBody>
          <a:bodyPr>
            <a:spAutoFit/>
          </a:bodyPr>
          <a:lstStyle/>
          <a:p>
            <a:pPr lvl="0">
              <a:defRPr/>
            </a:pPr>
            <a:endParaRPr lang="en-US" b="1" dirty="0">
              <a:solidFill>
                <a:srgbClr val="0A4C90"/>
              </a:solidFill>
              <a:latin typeface="Arial"/>
              <a:cs typeface="Arial"/>
            </a:endParaRPr>
          </a:p>
          <a:p>
            <a:pPr marL="285750" lvl="0" indent="-285750">
              <a:buFont typeface="Wingdings" charset="2"/>
              <a:buChar char="§"/>
              <a:defRPr/>
            </a:pPr>
            <a:endParaRPr lang="en-US" b="1" dirty="0">
              <a:solidFill>
                <a:srgbClr val="0A4C90"/>
              </a:solidFill>
              <a:latin typeface="Arial"/>
              <a:cs typeface="Arial"/>
            </a:endParaRPr>
          </a:p>
          <a:p>
            <a:pPr marL="285750" lvl="0" indent="-285750">
              <a:buFont typeface="Wingdings" charset="2"/>
              <a:buChar char="§"/>
              <a:defRPr/>
            </a:pPr>
            <a:endParaRPr lang="en-US" b="1" dirty="0">
              <a:solidFill>
                <a:srgbClr val="152042"/>
              </a:solidFill>
              <a:latin typeface="Arial"/>
              <a:cs typeface="Arial"/>
            </a:endParaRPr>
          </a:p>
        </p:txBody>
      </p:sp>
      <p:sp>
        <p:nvSpPr>
          <p:cNvPr id="5" name="TextBox 4">
            <a:extLst>
              <a:ext uri="{FF2B5EF4-FFF2-40B4-BE49-F238E27FC236}">
                <a16:creationId xmlns:a16="http://schemas.microsoft.com/office/drawing/2014/main" id="{76583310-D583-47E2-9694-41D1D8B3B71F}"/>
              </a:ext>
            </a:extLst>
          </p:cNvPr>
          <p:cNvSpPr txBox="1"/>
          <p:nvPr/>
        </p:nvSpPr>
        <p:spPr>
          <a:xfrm>
            <a:off x="4699748" y="1781351"/>
            <a:ext cx="4363570" cy="4770537"/>
          </a:xfrm>
          <a:prstGeom prst="rect">
            <a:avLst/>
          </a:prstGeom>
          <a:solidFill>
            <a:schemeClr val="tx2">
              <a:lumMod val="50000"/>
            </a:schemeClr>
          </a:solidFill>
        </p:spPr>
        <p:txBody>
          <a:bodyPr wrap="square" rtlCol="0">
            <a:spAutoFit/>
          </a:bodyPr>
          <a:lstStyle/>
          <a:p>
            <a:pPr marL="285750" lvl="0" indent="-285750">
              <a:buFont typeface="Wingdings" charset="2"/>
              <a:buChar char="§"/>
              <a:defRPr/>
            </a:pPr>
            <a:r>
              <a:rPr lang="en-US" sz="1600" b="1" dirty="0">
                <a:solidFill>
                  <a:schemeClr val="bg1"/>
                </a:solidFill>
                <a:latin typeface="Arial"/>
                <a:cs typeface="Arial"/>
              </a:rPr>
              <a:t>LV Switchgear available from 800A – 6300A</a:t>
            </a:r>
          </a:p>
          <a:p>
            <a:pPr lvl="0">
              <a:defRPr/>
            </a:pPr>
            <a:endParaRPr lang="en-US" sz="1600" b="1" dirty="0">
              <a:solidFill>
                <a:schemeClr val="bg1"/>
              </a:solidFill>
              <a:latin typeface="Arial"/>
              <a:cs typeface="Arial"/>
            </a:endParaRPr>
          </a:p>
          <a:p>
            <a:pPr marL="285750" lvl="0" indent="-285750">
              <a:buFont typeface="Wingdings" charset="2"/>
              <a:buChar char="§"/>
              <a:defRPr/>
            </a:pPr>
            <a:r>
              <a:rPr lang="en-US" sz="1600" b="1" dirty="0">
                <a:solidFill>
                  <a:schemeClr val="bg1"/>
                </a:solidFill>
                <a:latin typeface="Arial"/>
                <a:cs typeface="Arial"/>
              </a:rPr>
              <a:t>Type tested to BS EN61439-1</a:t>
            </a:r>
          </a:p>
          <a:p>
            <a:pPr lvl="0">
              <a:defRPr/>
            </a:pPr>
            <a:endParaRPr lang="en-US" sz="1600" b="1" dirty="0">
              <a:solidFill>
                <a:schemeClr val="bg1"/>
              </a:solidFill>
              <a:latin typeface="Arial"/>
              <a:cs typeface="Arial"/>
            </a:endParaRPr>
          </a:p>
          <a:p>
            <a:pPr marL="285750" lvl="0" indent="-285750">
              <a:buFont typeface="Wingdings" charset="2"/>
              <a:buChar char="§"/>
              <a:defRPr/>
            </a:pPr>
            <a:r>
              <a:rPr lang="en-US" sz="1600" b="1" dirty="0">
                <a:solidFill>
                  <a:schemeClr val="bg1"/>
                </a:solidFill>
                <a:latin typeface="Arial"/>
                <a:cs typeface="Arial"/>
              </a:rPr>
              <a:t>ASTA certified heat rise performance and ASTA certified short circuit ratings available up to 100kA/1 sec.</a:t>
            </a:r>
          </a:p>
          <a:p>
            <a:pPr lvl="0">
              <a:defRPr/>
            </a:pPr>
            <a:endParaRPr lang="en-US" sz="1600" b="1" dirty="0">
              <a:solidFill>
                <a:schemeClr val="bg1"/>
              </a:solidFill>
              <a:latin typeface="Arial"/>
              <a:cs typeface="Arial"/>
            </a:endParaRPr>
          </a:p>
          <a:p>
            <a:pPr marL="285750" lvl="0" indent="-285750">
              <a:buFont typeface="Wingdings" charset="2"/>
              <a:buChar char="§"/>
              <a:defRPr/>
            </a:pPr>
            <a:r>
              <a:rPr lang="en-US" sz="1600" b="1" dirty="0">
                <a:solidFill>
                  <a:schemeClr val="bg1"/>
                </a:solidFill>
                <a:latin typeface="Arial"/>
                <a:cs typeface="Arial"/>
              </a:rPr>
              <a:t>All Forms of Separation available up to Form 4 Type 7</a:t>
            </a:r>
          </a:p>
          <a:p>
            <a:pPr lvl="0">
              <a:defRPr/>
            </a:pPr>
            <a:endParaRPr lang="en-US" sz="1600" b="1" dirty="0">
              <a:solidFill>
                <a:schemeClr val="bg1"/>
              </a:solidFill>
              <a:latin typeface="Arial"/>
              <a:cs typeface="Arial"/>
            </a:endParaRPr>
          </a:p>
          <a:p>
            <a:pPr marL="285750" lvl="0" indent="-285750">
              <a:buFont typeface="Wingdings" charset="2"/>
              <a:buChar char="§"/>
              <a:defRPr/>
            </a:pPr>
            <a:r>
              <a:rPr lang="en-US" sz="1600" b="1" dirty="0">
                <a:solidFill>
                  <a:schemeClr val="bg1"/>
                </a:solidFill>
                <a:latin typeface="Arial"/>
                <a:cs typeface="Arial"/>
              </a:rPr>
              <a:t>100% and 200% neutral busbar options</a:t>
            </a:r>
          </a:p>
          <a:p>
            <a:pPr lvl="0">
              <a:defRPr/>
            </a:pPr>
            <a:endParaRPr lang="en-US" sz="1600" b="1" dirty="0">
              <a:solidFill>
                <a:schemeClr val="bg1"/>
              </a:solidFill>
              <a:latin typeface="Arial"/>
              <a:cs typeface="Arial"/>
            </a:endParaRPr>
          </a:p>
          <a:p>
            <a:pPr marL="285750" lvl="0" indent="-285750">
              <a:buFont typeface="Wingdings" charset="2"/>
              <a:buChar char="§"/>
              <a:defRPr/>
            </a:pPr>
            <a:r>
              <a:rPr lang="en-US" sz="1600" b="1" dirty="0">
                <a:solidFill>
                  <a:schemeClr val="bg1"/>
                </a:solidFill>
                <a:latin typeface="Arial"/>
                <a:cs typeface="Arial"/>
              </a:rPr>
              <a:t>Seismically tested and certified</a:t>
            </a:r>
          </a:p>
          <a:p>
            <a:pPr marL="285750" lvl="0" indent="-285750">
              <a:buFont typeface="Wingdings" charset="2"/>
              <a:buChar char="§"/>
              <a:defRPr/>
            </a:pPr>
            <a:endParaRPr lang="en-US" sz="1600" b="1" dirty="0">
              <a:solidFill>
                <a:schemeClr val="bg1"/>
              </a:solidFill>
              <a:latin typeface="Arial"/>
              <a:cs typeface="Arial"/>
            </a:endParaRPr>
          </a:p>
          <a:p>
            <a:pPr marL="285750" lvl="0" indent="-285750">
              <a:buFont typeface="Wingdings" charset="2"/>
              <a:buChar char="§"/>
              <a:defRPr/>
            </a:pPr>
            <a:endParaRPr lang="en-US" sz="1600" b="1" dirty="0">
              <a:solidFill>
                <a:schemeClr val="bg1"/>
              </a:solidFill>
              <a:latin typeface="Arial"/>
              <a:cs typeface="Arial"/>
            </a:endParaRPr>
          </a:p>
          <a:p>
            <a:pPr lvl="0">
              <a:defRPr/>
            </a:pPr>
            <a:endParaRPr lang="en-US" sz="1600" b="1" dirty="0">
              <a:solidFill>
                <a:schemeClr val="bg1"/>
              </a:solidFill>
              <a:latin typeface="Arial"/>
              <a:cs typeface="Arial"/>
            </a:endParaRPr>
          </a:p>
          <a:p>
            <a:pPr lvl="0">
              <a:defRPr/>
            </a:pPr>
            <a:endParaRPr lang="en-US" sz="1600" b="1" dirty="0">
              <a:solidFill>
                <a:schemeClr val="bg1"/>
              </a:solidFill>
              <a:latin typeface="Arial"/>
              <a:cs typeface="Arial"/>
            </a:endParaRPr>
          </a:p>
        </p:txBody>
      </p:sp>
    </p:spTree>
    <p:extLst>
      <p:ext uri="{BB962C8B-B14F-4D97-AF65-F5344CB8AC3E}">
        <p14:creationId xmlns:p14="http://schemas.microsoft.com/office/powerpoint/2010/main" val="921433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718054-97C5-4314-B5F5-60729F06E95F}"/>
              </a:ext>
            </a:extLst>
          </p:cNvPr>
          <p:cNvPicPr>
            <a:picLocks noChangeAspect="1"/>
          </p:cNvPicPr>
          <p:nvPr/>
        </p:nvPicPr>
        <p:blipFill>
          <a:blip r:embed="rId3"/>
          <a:stretch>
            <a:fillRect/>
          </a:stretch>
        </p:blipFill>
        <p:spPr>
          <a:xfrm>
            <a:off x="-389965" y="0"/>
            <a:ext cx="9533965" cy="7012641"/>
          </a:xfrm>
          <a:prstGeom prst="rect">
            <a:avLst/>
          </a:prstGeom>
        </p:spPr>
      </p:pic>
      <p:sp>
        <p:nvSpPr>
          <p:cNvPr id="3" name="Rectangle 2">
            <a:extLst>
              <a:ext uri="{FF2B5EF4-FFF2-40B4-BE49-F238E27FC236}">
                <a16:creationId xmlns:a16="http://schemas.microsoft.com/office/drawing/2014/main" id="{F12B94C1-C38E-4A28-A49A-8A32B3F24DA2}"/>
              </a:ext>
            </a:extLst>
          </p:cNvPr>
          <p:cNvSpPr/>
          <p:nvPr/>
        </p:nvSpPr>
        <p:spPr>
          <a:xfrm>
            <a:off x="1546411" y="194982"/>
            <a:ext cx="5923431" cy="806823"/>
          </a:xfrm>
          <a:prstGeom prst="rect">
            <a:avLst/>
          </a:prstGeom>
          <a:solidFill>
            <a:schemeClr val="tx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spc="90" dirty="0">
                <a:latin typeface="Arial"/>
                <a:cs typeface="Arial"/>
              </a:rPr>
              <a:t>Medium Voltage Switchgear</a:t>
            </a:r>
          </a:p>
        </p:txBody>
      </p:sp>
      <p:sp>
        <p:nvSpPr>
          <p:cNvPr id="7" name="TextBox 6">
            <a:extLst>
              <a:ext uri="{FF2B5EF4-FFF2-40B4-BE49-F238E27FC236}">
                <a16:creationId xmlns:a16="http://schemas.microsoft.com/office/drawing/2014/main" id="{40A49B1E-B6C0-4FF1-8B1C-63ACFACEF81C}"/>
              </a:ext>
            </a:extLst>
          </p:cNvPr>
          <p:cNvSpPr txBox="1"/>
          <p:nvPr/>
        </p:nvSpPr>
        <p:spPr>
          <a:xfrm>
            <a:off x="4773706" y="1633818"/>
            <a:ext cx="4235823" cy="4524315"/>
          </a:xfrm>
          <a:prstGeom prst="rect">
            <a:avLst/>
          </a:prstGeom>
          <a:solidFill>
            <a:schemeClr val="tx2">
              <a:lumMod val="50000"/>
            </a:schemeClr>
          </a:solidFill>
        </p:spPr>
        <p:txBody>
          <a:bodyPr wrap="square" rtlCol="0">
            <a:spAutoFit/>
          </a:bodyPr>
          <a:lstStyle/>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Client specific solutions</a:t>
            </a:r>
          </a:p>
          <a:p>
            <a:pPr marL="285750" indent="-285750">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Fault levels from 16kA – 40kA</a:t>
            </a:r>
          </a:p>
          <a:p>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Integration of internal arc prevention</a:t>
            </a:r>
          </a:p>
          <a:p>
            <a:pPr marL="285750" indent="-285750">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Comprehensive interlocks</a:t>
            </a:r>
          </a:p>
          <a:p>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Incorporation of all major supplier protection relays</a:t>
            </a:r>
          </a:p>
          <a:p>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Vacuum and SF6 Solutions</a:t>
            </a:r>
          </a:p>
          <a:p>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Gas/air insulated busbar solutions</a:t>
            </a:r>
          </a:p>
          <a:p>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G59/G10 design to facilitate connection to the utility distribution network</a:t>
            </a:r>
          </a:p>
        </p:txBody>
      </p:sp>
    </p:spTree>
    <p:extLst>
      <p:ext uri="{BB962C8B-B14F-4D97-AF65-F5344CB8AC3E}">
        <p14:creationId xmlns:p14="http://schemas.microsoft.com/office/powerpoint/2010/main" val="473345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FB649A-C663-4274-866A-452D7512CAB8}"/>
              </a:ext>
            </a:extLst>
          </p:cNvPr>
          <p:cNvPicPr>
            <a:picLocks noChangeAspect="1"/>
          </p:cNvPicPr>
          <p:nvPr/>
        </p:nvPicPr>
        <p:blipFill>
          <a:blip r:embed="rId3"/>
          <a:stretch>
            <a:fillRect/>
          </a:stretch>
        </p:blipFill>
        <p:spPr>
          <a:xfrm>
            <a:off x="-302559" y="-363071"/>
            <a:ext cx="9883588" cy="7221071"/>
          </a:xfrm>
          <a:prstGeom prst="rect">
            <a:avLst/>
          </a:prstGeom>
        </p:spPr>
      </p:pic>
      <p:sp>
        <p:nvSpPr>
          <p:cNvPr id="3" name="Rectangle 2">
            <a:extLst>
              <a:ext uri="{FF2B5EF4-FFF2-40B4-BE49-F238E27FC236}">
                <a16:creationId xmlns:a16="http://schemas.microsoft.com/office/drawing/2014/main" id="{2A4CCC11-2141-40B8-B25B-DB0749F821F2}"/>
              </a:ext>
            </a:extLst>
          </p:cNvPr>
          <p:cNvSpPr/>
          <p:nvPr/>
        </p:nvSpPr>
        <p:spPr>
          <a:xfrm>
            <a:off x="1371600" y="-53788"/>
            <a:ext cx="6810936" cy="825750"/>
          </a:xfrm>
          <a:prstGeom prst="rect">
            <a:avLst/>
          </a:prstGeom>
          <a:solidFill>
            <a:schemeClr val="tx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spc="90" dirty="0">
                <a:latin typeface="Arial"/>
                <a:cs typeface="Arial"/>
              </a:rPr>
              <a:t>Energy Management Systems</a:t>
            </a:r>
          </a:p>
        </p:txBody>
      </p:sp>
      <p:sp>
        <p:nvSpPr>
          <p:cNvPr id="4" name="TextBox 3">
            <a:extLst>
              <a:ext uri="{FF2B5EF4-FFF2-40B4-BE49-F238E27FC236}">
                <a16:creationId xmlns:a16="http://schemas.microsoft.com/office/drawing/2014/main" id="{672B23EA-519B-4FD6-B65E-1D51D85008DF}"/>
              </a:ext>
            </a:extLst>
          </p:cNvPr>
          <p:cNvSpPr txBox="1"/>
          <p:nvPr/>
        </p:nvSpPr>
        <p:spPr>
          <a:xfrm>
            <a:off x="80681" y="1452283"/>
            <a:ext cx="8881783" cy="1323439"/>
          </a:xfrm>
          <a:prstGeom prst="rect">
            <a:avLst/>
          </a:prstGeom>
          <a:solidFill>
            <a:schemeClr val="tx2">
              <a:lumMod val="50000"/>
            </a:schemeClr>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Built to client’s specification</a:t>
            </a:r>
          </a:p>
          <a:p>
            <a:endParaRPr lang="en-GB" sz="1600" b="1" dirty="0">
              <a:solidFill>
                <a:schemeClr val="bg1"/>
              </a:solidFill>
              <a:latin typeface="Arial" panose="020B0604020202020204" pitchFamily="34" charset="0"/>
              <a:cs typeface="Arial" panose="020B0604020202020204" pitchFamily="34" charset="0"/>
            </a:endParaRPr>
          </a:p>
          <a:p>
            <a:r>
              <a:rPr lang="en-GB" sz="1600" b="1" dirty="0">
                <a:solidFill>
                  <a:schemeClr val="bg1"/>
                </a:solidFill>
                <a:latin typeface="Arial" panose="020B0604020202020204" pitchFamily="34" charset="0"/>
                <a:cs typeface="Arial" panose="020B0604020202020204" pitchFamily="34" charset="0"/>
              </a:rPr>
              <a:t>Total Supervision &amp; Control</a:t>
            </a:r>
          </a:p>
          <a:p>
            <a:endParaRPr lang="en-GB" sz="1600" b="1" dirty="0">
              <a:solidFill>
                <a:schemeClr val="bg1"/>
              </a:solidFill>
              <a:latin typeface="Arial" panose="020B0604020202020204" pitchFamily="34" charset="0"/>
              <a:cs typeface="Arial" panose="020B0604020202020204" pitchFamily="34" charset="0"/>
            </a:endParaRPr>
          </a:p>
          <a:p>
            <a:r>
              <a:rPr lang="en-GB" sz="1600" b="1" dirty="0">
                <a:solidFill>
                  <a:schemeClr val="bg1"/>
                </a:solidFill>
                <a:latin typeface="Arial" panose="020B0604020202020204" pitchFamily="34" charset="0"/>
                <a:cs typeface="Arial" panose="020B0604020202020204" pitchFamily="34" charset="0"/>
              </a:rPr>
              <a:t>Reduce Energy Costs</a:t>
            </a:r>
          </a:p>
        </p:txBody>
      </p:sp>
      <p:sp>
        <p:nvSpPr>
          <p:cNvPr id="5" name="TextBox 4">
            <a:extLst>
              <a:ext uri="{FF2B5EF4-FFF2-40B4-BE49-F238E27FC236}">
                <a16:creationId xmlns:a16="http://schemas.microsoft.com/office/drawing/2014/main" id="{40BE780A-BA76-4982-974A-09F184789774}"/>
              </a:ext>
            </a:extLst>
          </p:cNvPr>
          <p:cNvSpPr txBox="1"/>
          <p:nvPr/>
        </p:nvSpPr>
        <p:spPr>
          <a:xfrm>
            <a:off x="80681" y="6125135"/>
            <a:ext cx="3065930" cy="338554"/>
          </a:xfrm>
          <a:prstGeom prst="rect">
            <a:avLst/>
          </a:prstGeom>
          <a:solidFill>
            <a:schemeClr val="bg1"/>
          </a:solidFill>
        </p:spPr>
        <p:txBody>
          <a:bodyPr wrap="square" rtlCol="0">
            <a:spAutoFit/>
          </a:bodyPr>
          <a:lstStyle/>
          <a:p>
            <a:r>
              <a:rPr lang="en-GB" sz="1600" b="1" dirty="0">
                <a:solidFill>
                  <a:schemeClr val="tx2">
                    <a:lumMod val="50000"/>
                  </a:schemeClr>
                </a:solidFill>
                <a:latin typeface="Arial" panose="020B0604020202020204" pitchFamily="34" charset="0"/>
                <a:cs typeface="Arial" panose="020B0604020202020204" pitchFamily="34" charset="0"/>
              </a:rPr>
              <a:t>Energy Management System</a:t>
            </a:r>
          </a:p>
        </p:txBody>
      </p:sp>
      <p:sp>
        <p:nvSpPr>
          <p:cNvPr id="6" name="TextBox 5">
            <a:extLst>
              <a:ext uri="{FF2B5EF4-FFF2-40B4-BE49-F238E27FC236}">
                <a16:creationId xmlns:a16="http://schemas.microsoft.com/office/drawing/2014/main" id="{95A014DF-31C2-4DF8-8FD7-510D5F66FA50}"/>
              </a:ext>
            </a:extLst>
          </p:cNvPr>
          <p:cNvSpPr txBox="1"/>
          <p:nvPr/>
        </p:nvSpPr>
        <p:spPr>
          <a:xfrm>
            <a:off x="3146611" y="6125135"/>
            <a:ext cx="2696135" cy="830997"/>
          </a:xfrm>
          <a:prstGeom prst="rect">
            <a:avLst/>
          </a:prstGeom>
          <a:solidFill>
            <a:schemeClr val="bg1"/>
          </a:solidFill>
        </p:spPr>
        <p:txBody>
          <a:bodyPr wrap="square" rtlCol="0">
            <a:spAutoFit/>
          </a:bodyPr>
          <a:lstStyle/>
          <a:p>
            <a:r>
              <a:rPr lang="en-GB" sz="1600" b="1" dirty="0">
                <a:solidFill>
                  <a:schemeClr val="tx2">
                    <a:lumMod val="50000"/>
                  </a:schemeClr>
                </a:solidFill>
                <a:latin typeface="Arial" panose="020B0604020202020204" pitchFamily="34" charset="0"/>
                <a:cs typeface="Arial" panose="020B0604020202020204" pitchFamily="34" charset="0"/>
              </a:rPr>
              <a:t>Supervisory Control and Data Acquisition</a:t>
            </a:r>
          </a:p>
          <a:p>
            <a:endParaRPr lang="en-GB" sz="1600" b="1" dirty="0">
              <a:solidFill>
                <a:schemeClr val="tx2">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1E6CF8-9515-46F0-BEB1-9FFF26835534}"/>
              </a:ext>
            </a:extLst>
          </p:cNvPr>
          <p:cNvSpPr txBox="1"/>
          <p:nvPr/>
        </p:nvSpPr>
        <p:spPr>
          <a:xfrm>
            <a:off x="6145305" y="6125135"/>
            <a:ext cx="2877671" cy="830997"/>
          </a:xfrm>
          <a:prstGeom prst="rect">
            <a:avLst/>
          </a:prstGeom>
          <a:solidFill>
            <a:schemeClr val="bg1"/>
          </a:solidFill>
        </p:spPr>
        <p:txBody>
          <a:bodyPr wrap="square" rtlCol="0">
            <a:spAutoFit/>
          </a:bodyPr>
          <a:lstStyle/>
          <a:p>
            <a:r>
              <a:rPr lang="en-GB" sz="1600" b="1" dirty="0">
                <a:solidFill>
                  <a:schemeClr val="tx2">
                    <a:lumMod val="50000"/>
                  </a:schemeClr>
                </a:solidFill>
                <a:latin typeface="Arial" panose="020B0604020202020204" pitchFamily="34" charset="0"/>
                <a:cs typeface="Arial" panose="020B0604020202020204" pitchFamily="34" charset="0"/>
              </a:rPr>
              <a:t>Data Centre Infrastructure Management</a:t>
            </a:r>
          </a:p>
          <a:p>
            <a:endParaRPr lang="en-GB" sz="1600" b="1"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463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042" y="274638"/>
            <a:ext cx="7112758" cy="1143000"/>
          </a:xfrm>
        </p:spPr>
        <p:txBody>
          <a:bodyPr>
            <a:normAutofit fontScale="90000"/>
          </a:bodyPr>
          <a:lstStyle/>
          <a:p>
            <a:r>
              <a:rPr lang="en-GB" sz="3900" b="1" dirty="0">
                <a:solidFill>
                  <a:srgbClr val="7030A0"/>
                </a:solidFill>
              </a:rPr>
              <a:t> </a:t>
            </a:r>
            <a:r>
              <a:rPr lang="en-GB" sz="3900" b="1" dirty="0">
                <a:solidFill>
                  <a:srgbClr val="00B050"/>
                </a:solidFill>
              </a:rPr>
              <a:t>Critical Power EcoXpert Master Status</a:t>
            </a:r>
            <a:endParaRPr lang="en-GB" sz="3900" dirty="0">
              <a:solidFill>
                <a:srgbClr val="00B050"/>
              </a:solidFill>
            </a:endParaRPr>
          </a:p>
        </p:txBody>
      </p:sp>
      <p:sp>
        <p:nvSpPr>
          <p:cNvPr id="3" name="Content Placeholder 2"/>
          <p:cNvSpPr>
            <a:spLocks noGrp="1"/>
          </p:cNvSpPr>
          <p:nvPr>
            <p:ph idx="1"/>
          </p:nvPr>
        </p:nvSpPr>
        <p:spPr>
          <a:xfrm>
            <a:off x="457200" y="1600201"/>
            <a:ext cx="8229600" cy="3268960"/>
          </a:xfrm>
        </p:spPr>
        <p:txBody>
          <a:bodyPr>
            <a:normAutofit fontScale="55000" lnSpcReduction="20000"/>
          </a:bodyPr>
          <a:lstStyle/>
          <a:p>
            <a:pPr algn="just"/>
            <a:r>
              <a:rPr lang="en-GB" dirty="0"/>
              <a:t>As an EcoXpert™ Master E+I Engineering staff have been trained and certified by Schneider Electric and have also demonstrated excellence through ongoing business accomplishments and professional development of staff. </a:t>
            </a:r>
          </a:p>
          <a:p>
            <a:pPr algn="just"/>
            <a:r>
              <a:rPr lang="en-GB" dirty="0" err="1"/>
              <a:t>EcoXpert</a:t>
            </a:r>
            <a:r>
              <a:rPr lang="en-GB" dirty="0"/>
              <a:t> ™ Critical Power Master companies have access to expert training on the latest range of Schneider Electric software which includes Power Monitoring Expert and Power SCADA.</a:t>
            </a:r>
          </a:p>
          <a:p>
            <a:pPr algn="just"/>
            <a:r>
              <a:rPr lang="en-GB" dirty="0"/>
              <a:t>This title recognizes E+I Engineering’s high level of electrical knowledge, including power measurement and power quality understanding.</a:t>
            </a:r>
          </a:p>
          <a:p>
            <a:pPr algn="just"/>
            <a:r>
              <a:rPr lang="en-GB" dirty="0"/>
              <a:t>E+I Engineering are one of just two companies in Europe, and twelve companies globally to be awarded this prestigious title.</a:t>
            </a:r>
          </a:p>
          <a:p>
            <a:endParaRPr lang="en-GB" dirty="0"/>
          </a:p>
        </p:txBody>
      </p:sp>
      <p:pic>
        <p:nvPicPr>
          <p:cNvPr id="1026" name="Picture 2" descr="EcoXpert_Critical Power_Master_v2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6565" y="4617902"/>
            <a:ext cx="3270870" cy="176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197976"/>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7065" y="1639061"/>
            <a:ext cx="9191065" cy="3153335"/>
          </a:xfrm>
          <a:prstGeom prst="rect">
            <a:avLst/>
          </a:prstGeom>
        </p:spPr>
      </p:pic>
      <p:sp>
        <p:nvSpPr>
          <p:cNvPr id="5" name="TextBox 4"/>
          <p:cNvSpPr txBox="1"/>
          <p:nvPr/>
        </p:nvSpPr>
        <p:spPr>
          <a:xfrm>
            <a:off x="658907" y="607812"/>
            <a:ext cx="8350624" cy="584775"/>
          </a:xfrm>
          <a:prstGeom prst="rect">
            <a:avLst/>
          </a:prstGeom>
          <a:noFill/>
        </p:spPr>
        <p:txBody>
          <a:bodyPr wrap="square" rtlCol="0">
            <a:spAutoFit/>
          </a:bodyPr>
          <a:lstStyle/>
          <a:p>
            <a:pPr algn="r"/>
            <a:r>
              <a:rPr lang="en-US" sz="3200" b="1" spc="50" dirty="0">
                <a:solidFill>
                  <a:schemeClr val="tx2"/>
                </a:solidFill>
                <a:latin typeface="Arial"/>
                <a:cs typeface="Arial"/>
              </a:rPr>
              <a:t>Critical Building Load </a:t>
            </a:r>
          </a:p>
        </p:txBody>
      </p:sp>
      <p:pic>
        <p:nvPicPr>
          <p:cNvPr id="7" name="Picture 6">
            <a:extLst>
              <a:ext uri="{FF2B5EF4-FFF2-40B4-BE49-F238E27FC236}">
                <a16:creationId xmlns:a16="http://schemas.microsoft.com/office/drawing/2014/main" id="{292EDC7B-194A-443F-ABBD-6AA6EAEADFAE}"/>
              </a:ext>
            </a:extLst>
          </p:cNvPr>
          <p:cNvPicPr>
            <a:picLocks noChangeAspect="1"/>
          </p:cNvPicPr>
          <p:nvPr/>
        </p:nvPicPr>
        <p:blipFill>
          <a:blip r:embed="rId4"/>
          <a:stretch>
            <a:fillRect/>
          </a:stretch>
        </p:blipFill>
        <p:spPr>
          <a:xfrm>
            <a:off x="220426" y="5300426"/>
            <a:ext cx="1876966" cy="1687632"/>
          </a:xfrm>
          <a:prstGeom prst="rect">
            <a:avLst/>
          </a:prstGeom>
        </p:spPr>
      </p:pic>
      <p:pic>
        <p:nvPicPr>
          <p:cNvPr id="10" name="Picture 9" descr="Z:\IMPB\Datacentre Dynamics\Renders\9.JPG">
            <a:extLst>
              <a:ext uri="{FF2B5EF4-FFF2-40B4-BE49-F238E27FC236}">
                <a16:creationId xmlns:a16="http://schemas.microsoft.com/office/drawing/2014/main" id="{78DD0B5A-E90A-4B15-B54B-C297FAFB840A}"/>
              </a:ext>
            </a:extLst>
          </p:cNvPr>
          <p:cNvPicPr/>
          <p:nvPr/>
        </p:nvPicPr>
        <p:blipFill>
          <a:blip r:embed="rId5" cstate="print"/>
          <a:srcRect/>
          <a:stretch>
            <a:fillRect/>
          </a:stretch>
        </p:blipFill>
        <p:spPr bwMode="auto">
          <a:xfrm>
            <a:off x="4438595" y="5224182"/>
            <a:ext cx="3622918" cy="675912"/>
          </a:xfrm>
          <a:prstGeom prst="rect">
            <a:avLst/>
          </a:prstGeom>
          <a:noFill/>
          <a:ln w="9525">
            <a:noFill/>
            <a:miter lim="800000"/>
            <a:headEnd/>
            <a:tailEnd/>
          </a:ln>
        </p:spPr>
      </p:pic>
      <p:pic>
        <p:nvPicPr>
          <p:cNvPr id="11" name="Picture 10" descr="Z:\IMPB\Datacentre Dynamics\Renders\11.JPG">
            <a:extLst>
              <a:ext uri="{FF2B5EF4-FFF2-40B4-BE49-F238E27FC236}">
                <a16:creationId xmlns:a16="http://schemas.microsoft.com/office/drawing/2014/main" id="{795D4270-9E49-4E49-BA0D-CA59E8D849C5}"/>
              </a:ext>
            </a:extLst>
          </p:cNvPr>
          <p:cNvPicPr/>
          <p:nvPr/>
        </p:nvPicPr>
        <p:blipFill>
          <a:blip r:embed="rId6" cstate="print"/>
          <a:srcRect/>
          <a:stretch>
            <a:fillRect/>
          </a:stretch>
        </p:blipFill>
        <p:spPr bwMode="auto">
          <a:xfrm>
            <a:off x="4438594" y="5900094"/>
            <a:ext cx="3622918" cy="637254"/>
          </a:xfrm>
          <a:prstGeom prst="rect">
            <a:avLst/>
          </a:prstGeom>
          <a:noFill/>
          <a:ln w="9525">
            <a:noFill/>
            <a:miter lim="800000"/>
            <a:headEnd/>
            <a:tailEnd/>
          </a:ln>
        </p:spPr>
      </p:pic>
      <p:pic>
        <p:nvPicPr>
          <p:cNvPr id="12" name="Picture 2">
            <a:extLst>
              <a:ext uri="{FF2B5EF4-FFF2-40B4-BE49-F238E27FC236}">
                <a16:creationId xmlns:a16="http://schemas.microsoft.com/office/drawing/2014/main" id="{5BF22502-DA36-4196-BCCA-F1A50403DB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6767" y="5300425"/>
            <a:ext cx="2509528" cy="162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3565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539552" y="1355678"/>
            <a:ext cx="7848872" cy="2470536"/>
          </a:xfrm>
          <a:prstGeom prst="rect">
            <a:avLst/>
          </a:prstGeom>
          <a:noFill/>
          <a:ln w="9525">
            <a:noFill/>
            <a:miter lim="800000"/>
            <a:headEnd/>
            <a:tailEnd/>
          </a:ln>
        </p:spPr>
        <p:txBody>
          <a:bodyPr/>
          <a:lstStyle/>
          <a:p>
            <a:pPr marL="342900" indent="-342900" algn="just" eaLnBrk="0" hangingPunct="0">
              <a:spcAft>
                <a:spcPts val="600"/>
              </a:spcAft>
              <a:buClr>
                <a:schemeClr val="tx1"/>
              </a:buClr>
              <a:buFont typeface="Arial" pitchFamily="34" charset="0"/>
              <a:buChar char="•"/>
            </a:pPr>
            <a:r>
              <a:rPr lang="en-US" dirty="0">
                <a:latin typeface="Calibri" pitchFamily="34" charset="0"/>
                <a:ea typeface="Calibri" pitchFamily="34" charset="0"/>
                <a:cs typeface="Calibri" pitchFamily="34" charset="0"/>
              </a:rPr>
              <a:t>What is the impact of a complete or partial power outage at your facility—safety, restart time, increased down time etc.?</a:t>
            </a:r>
          </a:p>
          <a:p>
            <a:pPr marL="342900" indent="-342900" algn="just" eaLnBrk="0" hangingPunct="0">
              <a:spcAft>
                <a:spcPts val="600"/>
              </a:spcAft>
              <a:buClr>
                <a:schemeClr val="tx1"/>
              </a:buClr>
              <a:buFont typeface="Arial" pitchFamily="34" charset="0"/>
              <a:buChar char="•"/>
            </a:pPr>
            <a:r>
              <a:rPr lang="en-US" dirty="0">
                <a:latin typeface="Calibri" pitchFamily="34" charset="0"/>
                <a:ea typeface="Calibri" pitchFamily="34" charset="0"/>
                <a:cs typeface="Calibri" pitchFamily="34" charset="0"/>
              </a:rPr>
              <a:t>Troubleshoot specific events and find root cause that led to a power outage</a:t>
            </a:r>
          </a:p>
          <a:p>
            <a:pPr marL="342900" indent="-342900" algn="just" eaLnBrk="0" hangingPunct="0">
              <a:spcAft>
                <a:spcPts val="600"/>
              </a:spcAft>
              <a:buClr>
                <a:schemeClr val="tx1"/>
              </a:buClr>
              <a:buFont typeface="Arial" pitchFamily="34" charset="0"/>
              <a:buChar char="•"/>
            </a:pPr>
            <a:r>
              <a:rPr lang="en-US" dirty="0">
                <a:latin typeface="Calibri" pitchFamily="34" charset="0"/>
                <a:ea typeface="Calibri" pitchFamily="34" charset="0"/>
                <a:cs typeface="Calibri" pitchFamily="34" charset="0"/>
              </a:rPr>
              <a:t>Improve your power system reliability and operational effectiveness</a:t>
            </a:r>
          </a:p>
          <a:p>
            <a:pPr marL="342900" indent="-342900" algn="just" eaLnBrk="0" hangingPunct="0">
              <a:spcAft>
                <a:spcPts val="600"/>
              </a:spcAft>
              <a:buClr>
                <a:schemeClr val="tx1"/>
              </a:buClr>
              <a:buFont typeface="Arial" pitchFamily="34" charset="0"/>
              <a:buChar char="•"/>
            </a:pPr>
            <a:r>
              <a:rPr lang="en-US" dirty="0">
                <a:latin typeface="Calibri" pitchFamily="34" charset="0"/>
                <a:ea typeface="Calibri" pitchFamily="34" charset="0"/>
                <a:cs typeface="Calibri" pitchFamily="34" charset="0"/>
              </a:rPr>
              <a:t>Prevent catastrophic events from happening again or more importantly from  happening at all!</a:t>
            </a:r>
          </a:p>
        </p:txBody>
      </p:sp>
      <p:sp>
        <p:nvSpPr>
          <p:cNvPr id="64515" name="AutoShape 2" descr="data:image/jpeg;base64,/9j/4AAQSkZJRgABAQAAAQABAAD/2wCEAAkGBhASEBQQEBQQEA8QEA8QEBQPDw8UDxQQFBAVFBUQFRQXGyYeFxkkGRUUHy8gIycpLCwsFR4xNTAqNSYrLCkBCQoKDgwOGg8PGikkHyQsLC8qLCwsKSwpKiwvLCkpLiksLCo1LCwsKSwpLCwsKSwsLCwsLCwsLCwpKSkpLCwpLf/AABEIANwA5QMBIgACEQEDEQH/xAAcAAABBQEBAQAAAAAAAAAAAAADAgQFBgcBAAj/xABSEAABAwICBgQICAkKBQUAAAABAAIDBBEFIQYHEjFBcRMiUWEyUoGRobHB0RQjJUJTk7PSJENEcnSjssLhFzNUYmNkc4KDlBUWkqLDdYTT4vD/xAAaAQACAwEBAAAAAAAAAAAAAAACAwEEBQAG/8QANhEAAgECBAMECQMEAwAAAAAAAAECAxEEBRIhEzFRQWFxgSIyM5GhscHR4RRCUhU0cvAkQ4L/2gAMAwEAAhEDEQA/ALm1icRNSGtR42rUbMyKFtCK0JLQitCWxqOgJYC8AlAIA0eASgF4BKAQNhoXGEdqGxqK0KpUZYiEASXhR2JaRQQW6SSKPauAZZGsBtvtfemJ03pPp6X/AHEfvVdjlCT3SZLvjXGQqK/5ypPpqX/cxe9LbpfS/S03+5i96CyJ4c+jJpjEtRDdJoDufCeU8aV/zFF40f10aIHS+hIvTWVB/wCMxns8j2lDdiLDu9bfeiQMkzkiA5GDw7dmhPCeitLYCUMlEcEghEJYlIci2SHhSQCJSUohcsoOOWUlhLesmAClcIbmuYcOZPM3Ly4F5cPKq0I0YQ2hGYFosooW0IrQkBFYlsYhQCWAuAJQCBjDwCI1qSAjMCXJhxQpoVb0w0yio4rnrPdcRsBs55HqYOJSNMtNIqOPPryOB6OMHNx8Y+KwdvHgsPxTE5aiV00zi57vMBwa0cAOxZ1arbZG5gMvdb05+r8z2LYvNUymaZ2092Q4Na3gxo4AJovWXLKje56qMVFWS2Ory4vLgrnrL1l5eXEHLcl6y9deUkFi0N0vfRS2N3U7z8Y0b2n6Rnf2jiPItmp6lkrBLGQ5jmhwLfBIPzh7uC+drK0aFaZOo39HJd1M83cBmWO+kaPWOPNPpVdOz5GNmOXqstcPW+f5NgcEjZRIZmyMEkZDmOAcC03aQdzgexeIWgnc8dKLi7MHZIcEUpLkQABzUghGIQyFBx5qmsIYoZgU9hTclA2BIEri44rqIaVtoRWhIaERoV9lJCwisQwisQMYgoCUAuBKCWxiFNCgdK9Jvg0RMbHzSHJjI2Pdc+M8tHVaPOeHc/ra75rVHXVOrUvsi3SSi05K/cYjiktTNK6acSGR5uS5jhyAFsgOATEtI7ua3wlJLb78+aouj3m/HOLK2j4/gwQFeut3dSMO9jDzY0+xBfhMB3wwnnDH7kPBfUYs5j2w+Jhy9ZbW7R+kO+np/qY/chu0Xoj+TweSNo9S7gsJZxT7Ysxiy5ZbG7RCh/o8Xk2h6ihO0KoD+IaOT5R+8o4TC/q9H+L+H3MhIXFrTtBaD6IjlLN95CdoDQ+I8cpZPeu4TJ/qtHo/cvuZUuWWou1fUXiy/Wn3IT9XtHw6b60fdXcNk/1Sh3+4gtBdNTSP6KYk0zzv39E473AcWniPL231xrmuaHsILXAHqm4sdxB4g8Cs8dq7pPGnH+oz7in8BpzSR9FG9747ktbMQ7ZvvaLAdU77KxSlKGz5GNmHAr+nT2l4cywuSCuskDmhzdx3jiD2fxXrK4tzBkmnZiCEkhFsubK4gGxqn8Ob1VDMap2jHVXDYBZCvJMpXlIZBNRGpDUtqvsqIWEZiEEViBhoM1VjTTTWOij2RZ9Q8fFx33D6R/Y3u4+ciz8PIvn7S8k4hU3u4/CJALm5sHWDfNYLOxVVxVkbeVYSGIqPXyW/iOf+fsQ+mHlhg+6ljT/EB+Mb5YIvurTtF9Daekjb1GvqNkdJI5oLtq2bWX8FoOWXlVhsqSpy7WaFTH4ZStGimuuy+hiI1i1/jxH/AEY0VusitG/oTzi9xC2SWkjeLPYx4O8OY1wPkIWWay9EI6fZqadoZE92xIxvgtksS1zRwBAOW4Ed6iUZRV7jsNiMLXnodJJvly/AzZrNq+LKc/5JB++ijWjUcYYfPL71oOHaL0ToIi6mpi4wwkkwx3JMbbkm29EfoVhx30sHkaR6ii0T6iHisFezpGft1pycYI/JI8ewog1pnjTjyTn7iu7tAcN/o0fkdKP3kCo1fYbsuIpwCGuItLPwBPjrtNTqRx8A/wDrf++ZUm60m8ad3kmH3EQa0IeMEo5SMPsVBoqOSWRsUTS+SQhrWjeSfVzWn4Tqmp2sBqXySyEZiN2xG09gyu7nlyQRlOXIu4nD4HD+uvJN3+YwGs2n+im88Z9q6NZdL9HOPJF99Tj9V+HEW2Zh3iY39IVR0s1bvp2Ganc6aFty9rgOlY3xssnN7cgRyzBPiLcq0o4CrLSrp95KfyjUnizj/JH99e/lDo+ycf6bfvLNVouG6rYpYIpTPK10kUchAjYQC9gdYZ96GM5y5Fivg8JQSc7q4U6f0XbMP9L+K4dPaLtl+qPvXXao4v6RJ9Sz7yDJqjHzak+WAex6L0ypowH8n8fsP8K1gUYkDdtzQ87J6RjgzPxjuA71dXxZBwza7cfWD3rDdJNFJqNw6TZfG+4ZIy+ySPmkHce5aPqqxSSSjfHIS8Me9jC7gGxte0X7rkcrBNo1HfSytj8DSVJVqTui0WXrJZC5ZXTz52MZqbp9yh4RmpiLcoGxESuzXkmbevLgiJCW1DCWFfKwQIzEFqNGEEhkUHI6p5FYFpA35UmHbWu+1X0AW9U8isDx4fK0v6d/5QsnF9h6TJdpT8DdHDM8z61kenelNZHXyxRTyxRx9GGtjdsjOJriTbebk71rrt55lZBrN0cnZVSVeyXU8vRnbbmGOEbWFr/Fzbkdxv2pVa+nYHKtDrWnbltfrdFv1Z4vPUUsjp3ulcycsa51trZ6NrrE8cyfOla0h8mv/wAWD9pZzo7pvU0UbooRCWuf0h6RjidrZDd4cMrNCPj+sGoq4DBKyBrS5j7xtkDrtOQzcQl8RaLF95fUWKVWKWm6Y8p9a9YxjWCOmIY1rRdkt7NAA/Gdy0LQrSCSspenkaxjhK+O0e1s2aGm/WJN+ssJWyaqG/J3Oom9TB7F1KTcrMnM8NRp0dUIpO5I6Z6QvoqcTMayRxlZHZ5cBZzXG+X5qpEmt2dzXNNPD1mubk+TiLXVg1un8CjHbVM+ylWQrqs2pWR2W4SjVo6pxu7vqaBqfoGumnmIu6KONjO7pC7aI77Mt5StB0ixgUtNJUFpf0YbZoNtpznBoF+GZVL1Nt6lUf61OPRKpzWc62Gyd8kA/WA+xMhtTuU8XHiY/RLleK8tiBwrWu6SeOOSBjWSSMjLmSOLm7TtkOsRnvC0RzeBz4EcOS+fcEbeqgHbUQD9a1fQnHy+1dSk5J3IzTD06Mo8NWuj52xaFrJ5mN8Fk0zW/mte4D0Bbtg7LU0A7KeAfqmrCMTftTSu7ZZT53krfqJloox2RRjzMAQUebLOb+zpp9/0ILSDTWnpJRDKJi4sEnxbGEbJLgN7hn1SnWBaQwVkZfCXWY7ZcHt2XA2uMrkZ81nWtJ34fbsgiHpcfap/VMz4ic9szB5o/wCKJTeuxWq4SnHCKqr32+JIaxY2nD5Cd7XQlvc7pWj1F3nTLVHf4PJ/jy/YMTrWa+1AR400I9Jd7ELVKz8Fce2ab7OMIo+0Qt/2Ev8AIuhC4AiELllfPOi4G5qVj3KNg3qRaclwyIGY5ryTKc15QSRQKW0oYS2q7cVYMxOYWpvG1PYWpE5joxCuHVPJfPGmJ+UKr9Il/aX0S/wTyXz1pTTufidRGwbT31TmNGQu5z7AXPeVl4l3SPRZLtUl4fUuGiWtEWbDXdzWzgfagftDyjitHY5j23Ba9j25EWcxzSPMQVhjtAcSH5NJ5HRH1ORMC0qrMNldEQSxryJYJDkHcdk/Md3jygpcajjtIs4nL6Va8sNJX6J7fj5eBb9K9VrH3lobRvzJhJtG7/DJ8A9xy5LMaqlfG8xyNdHI02c14IcD3gr6BwHG46uBtRFcNcSCHW2mvbvabf8A7MKq626CM0jJi0dKyZjGut1thzX3YTxFwD5O9dUpq2pA4HH1Y1FQq772719zI1tOq1vya3vmnP8A3AexYsts1Yj5Nj75Jz+tI9iGj6xbzj2C8V8mRuuA/gkI/vI9EUnvWSLV9cTvweAds7z5o/4rKUNb1hmVL/jLxfzNS1ON+JqT/awjzMd71Ja1HfJx754R+0fYmOp4fg05/t2+iIe9OdbLvwBo7amL9iQpy9kZNTfMf/S+SMy0ZZetph21VP8AatW/3WD6GMviFKP7xGfMb+xbrM6zXHsa4+YXUUeTDznepFd31PnKZ13OPaXHzr6JjFmgdjQPQvnWMXIHaQPOvo5wUUe0ZnX7F4/Qo+lWr99XUmcTNjBaxuy6NxI2W23gqW0S0a+BQuiL+kc+QyOIbsjwQ0AC57PSuYpp1RU8roZXSCRlg4Nic4ZtDhmO4hM36y8Pt4cp7hC+/pTPQTuUX+rqUlT0tx2tt7hlrWktRxt8aoZ6I5P4I2qltqIntlmPpjCo2mWlprZG7LSyCLa6NrrbRJtd7rZXyGXBX7Vg22H37Xy/agexRTd6g/FUpUcAoy53+5bS5J2kguSNpXzzA9pzmn4OSi6d2afh+S4YhMhzXkN7s15QcR4CNG1cDEaNiZKoMUAkbU6jQWBGYFVlO41II/wTyWE1g+XT/wCpR/btW7P8E8isB0gq+hxeWW1+irRJYcdmQOt6FWq8l4mzlKvKaX8TcrLBdNB8o1X6RJ61uWH4jFPGJYXtkjcMi0+gj5p7jmmWIaKUM7zJNBG+R1tpx2g42FhctI4AIqkda2EYHErC1G5p8rd5D6qh8nDvnnP7IQtbR+Tx+kxfsSK20NFHCxsULWxxt8FrBYC5ufLdZ1rb0gjcGUcZDnMf0s1jfZIaWsjP9brOJHDJRL0YWDwzdfG64rtv5GarbtWg+TIfzp/t3rEVuWrptsMp+Ux/XyJVH1jWzn2C/wAl8mV/XIfiqYf2sx/7Ge9ZatO1yu6lKP61QfREswQ1fXY7K/7WPn82a1qfH4JN+k/+JiXrdP4FH+lM+ylTDVDizNmalJAkL+nYD85uwGvA7xstPInsKvGN4LDVQmCYEsJDgWmzmuG5zTwOZ86fFaqdkYtefBxznNbXv5WMZ0BZfEqbukcfNG8+xbVib7QSnshmPmjcVCYFoFSUkvTR9K+QAhple0htxYkANGdiRn2o+muLMp6KZziNqSN8MY4ue9pblyBJPcF0I6Iu5GLrxxeIjw+5fEw/D23ljHbJEPO8L6Kk3nmV8+YIy9VAO2ogH61q+gnoaPaWc6fpQ8/oYZpy++I1P+LbzNaPYoFS+lr719Sf7zMPM8j2KISHzNqjtSiu5fI4tk1bn5OZ+dL9s5Y2to1fMthkXftnzzS+5Pw/rmVnL/4/n9GTxSV0lJWgeOHNOnm0mUBToFQMQl5Xlx5XlFwjrWIrWrjQlhVnItWFtCI1DBSwUNzgvBY9pVq8rJayeaMRujkkMgLpA052uCO4rYGpE9OHDv8AWpcVJWY/D4meHk5QMQpdAsTjO1E5sbu2Op2XHyhPf+F6QN3SznlWsPrctJlhLTY+Rc2T3+ZDwl3lt5pUlvKMX4r8mZT0ekBBa51UQd9qmPP/AKXqDfodiA308x5AH1FbSuKHRT7RkM2nDlCK8FYxF2i9aN9NU/USH1BTeGaQ4xTRNhjjlbHGCGh9ESQC4uOZbc5krU15cqNuTCnmvEVqlNMx7SLF6+rDPhMb/itvZ2aZ7PD2b3yz8EKBdTvG9rhza4Lf9o9p8690h7T5yodG/aHTzdQjpjTSXc/wYDDO5jg9jix7SC1zXFrgRxBGYVspda1exoa7oJSPnSRnaPPYcB6FqBN9+fNCfTsO9rDzY0+sLlSa5M6pmdKr7Slfz/BnZ1u1lv5ulv27Ev8A8iq2MY5UVUnSTvL3DJoyDGjxWtGQC2d2GwHfFAecER/dQXYJSnfT0x/9tB91c6cnzZ1LMMPSd40rMxnC6sRTxSkFwiljkIGRIY8OsD5FpA1vU/GCccnxn3KZdo7Rn8npvqIx6ggv0WoTvpoPI0j1FdGEo8mRXxuGxDTqQe3eZHi1WJZ5ZQCBLNLIAbXAe8uAPfmmi2B+h1AfyeMcnzD1PTeTQegP4m3Kaf2uQcKRaWa0ErWl8PuZMVuGhcRbhsAIIOw02Iscy8+pw86iKbQehje2YsdZpBaHvc5pdw6p39tu5Wps92jgBuHtPerNGjJJz7DKzPHQrwUILvOlcC7deAVkwRxAE6ATWFOmhA3YdFApF1FMN11L4iGaGeCUFwBKCSNOhLCQEoLjgrSlXQwul6YkCxri2FxzxOikG014seBvwIO8EcCFiGlOB1dBLs9JMYXk9FIJHi48V1jk4eneFub5VC6TyUppy2ssKd5a1zjuYSbNff5tifC4cro50HNbcy3g8b+nlvvF819TD2Y/VjdUVA/15fejs0srhuqajyyuPrTnSzRGWikz+Mgf/NSgZHjsutudbyEZjugFnvUnZnroKjVipRSafcTrNN8QH5RJ5RGfW1FZrAxEfjr84YD+6q6vLtUupLw1F84R9yLQ3WRiA3vjPOFnssit1nVvEU55xO9jlUkeGMFjyd4FxzXa5dQP0WHf7F7i1N1p1XGOnP8AllH76M3WpPxghPJ0g9pVKcTsc3AnyD+JSEXEl1FvAYd/sXxL63Wq/jTs8kzh+6UtutUcabzT/wD0Wfry7iS6gvLsN/H4v7miN1px8aeQcpWH91LGs+DjDMOToz7Qs4XWMJIaAS4kAAC5JOQAA3lTxJC3luG/j8WaQNZdMcujqL9zYj++rbSDaY2R7XR7QB2JLdIL8HAEgHuvzsq3oboO2mDaipG1UZGNm8Re9/fubwzVnxRx2bjhwC0cNh5VN58jzmNnQhLTR95HV0xMov4PzRwCeMqQHBnEpkx4k2XDeDmod2LXxNsQOQabra4acXHojKbLoxiUAhiVeEiw3UUdglG48iT2IJjCU8jKVUmnyLEI2DtavJvJKQvKq5q46x1qUENpStpPsALXNpILkJ7yiSIDmZCfOm5cUmxViERcmEMiresVm1hs/cy/mN1YQwqt6xp9jDpr/ObsjmTZXaXrIRIomgumsZj/AOG4iOko5OpE917wng0neGX3Hew925ppfojJQy8X08hPRSdvHYdbIOA8+8cQK1hFOXSNaMtogFx3Adq0jAtIYdl2HVtn0RAjjkkcdtjr5Z8GX3H5vLceNy/iLXT5mhl2YSw0rPeL5ozxeVvxLVhXMlc2FrZogbsf0sTSWnMXDnDP0dia/wAnGJfQj6+n++vOaJdD2KxlBq+te9FaTiJ1o38crelTv8nOJfQj6+n++o2uwyWn6SGZuxIA0kbTXZGxBu0kHJC4tc0Np16dRtQkn4NEafBHP2JN07oMLmnOxAx0jgC4hlrhuQv6Qnx0MxAfk0/kZf1Lkmzp1YRdnJLzIZeUo7RWuG+mqfqZPYEhujlYXBvweoBcQ0bUMgFybbyLBTZg8aH8l7xjBC57gxgLnuIa1rQS4k7gAtR0Y0WjoWiaYCSscLgXBbEOxp7e13MDiSfRvRZlAzbdsy1jm5n5sbT81vd2nee4JQkJlcXG5IzutXB4LV6c+R5rMcz13p0uXa+v4JOmrtp2f8OSd1JBaeSi2Qt4c0A1T+kLL5WWzpXYYAPDpLPf2C5VO0TmM+KyS7wC+3IGwVsxBwip5X7nbLlCat8J2A6Ym7nKwvUk/IB87GgJJkCBUTWTT4SvEYq8KjiWae25NQzp6yoVfgnUjGTZJjUZY1If/CguqLlJvuXVWniGnYPUiUD17pE26ReY/NeiVMrtkpBFdENOEKnkySX1OaPSBcOKUJXwUILahLE65HBPgwWX66MegEIo2namLmveBuYwG/W7z2LTXS5HkV8u47I91RK55LnmaTaLsybPI9ivYSnqlfoKqOyGscrrWFmN7eJU/o/itNDtGdhkvaz7E27k1wmaNnWcxhPbJ1j5ArJSYiHdVwY1hGW1Fdp8y3NLsIJvBtN4JCIo5i0DJrS5zcuAAUzieKSMhe8SyAhpsQ87+BVKxHQmGfrxOEUpHzR8WTy4JzRwVbQylnG2w9Rzt42e0OVXhQbvsHqZUqnWFiYfZtXOAMvCafWEWpxaWoaZZnF8jmsa5xtc7Nhw5ImK6ualsj3QmOSO5LQZWtkt2WPvRaXROs6PZ6LP/Eh7fzlg5hVouPouN9XZboz0OTXp1ZOey0vn4oldApXNe9zDZ2xbLsuO3vsrnS4zUE5vuAbHqM9yomEUlXSzBskUkUcg2TJIzqEg3DWv8G/uWqyYRE6l6ZjAyRgY4lm5wuASR5b37lGBxFFJUpR362QObwlKrxYvbZe5FP0o01qaWQWcCxwtbo4737dycUGmM8ke1ti5t+LZx8ip+s3+ciCjcLxVzBa+WW/uW/HD05L1V7jB1tdpdayvnp3iVxL2PILiTc3KlmVbHuDgN7UyZK2qoura4HpCg8Nr3ROs7wfBR6NS70RexcdkjMFNqWUmVxsl0c+0MswUqnbZ5KTyuEV/WJiOxShu4vcAuatGu+Due4nruyv2KE1m1G1LFFfcNpXPRek2KZjRl1QmPaFge0mpI+qmRZmnoGRHckQRXXj82jpqqXVF2krxFUsal6ZqBT06exx2WXC4SQTowuprNMQV5E5QuOUUC2kuMpLWpbWr021is4j+F2SHI5Li3IMpS2ckKbIliVAaisauRLXQcMcvmnSBtqqYdk832hX0vGvnvWJRdFiM7dwdJ0g5PAPrutHAy9NruK9VbFc2indPMMi4uJG4XyCZHtRGDt8q1lKzKxd8Fxq3zyAODw0jzjMK2UQ6QF4dwG51xxzComhOHskBqH+CHWiB9Lz3q/URJY4lzrWFrZ5W3Zry2ZZpGeqjTXmbWFwbjapJ+QDql2zcB1+J3o5pD41+ShaqAOOfXF72OR5pBiGVnTNt4s0uXpXnLGw495OVDHGnqIANrpIH7AdnaQZtcOwg2I5JejOIVUEUQq27MUrC1zZN5YOqSLZjf6VGYbUbD2uL5nm4HXky9ACmtOi7biO1droGlg8XM355rTy7D/qKuhtq2+3Mp4ys6NO1k7mc6YDbnYcyzbNr79m+V++yldItXogoPhgkBNmEstwcQMj25qs1tU8ziM5lryRdO9IsXnMIY9x2B4Ldo7I5Be2nGW2l2S5nnE12jzVziNpHQk5PBIBUlj9CWAi2RcSCoHRgsa+ORxDXA25rQsTpWywHid4Ut6JJkLdFZ0dxcg7B4blZ6eS9+F1nxBjkPCyuNLU/EdJ2NJ9CmrBc0cmZ/pNU9JiNuDXNb6VqEEoaxjQc9kepY8HbVSZL5mTaseIutPoq5kjA7cQ23oQSi7eZKZZqQ3HandPCqzopX7ReL3DXWCutLDcrzOc0vSj5l7D7phqeBOehyTmGHJLcxZcaVkN2IWop815Sb6e68kOhdhJkY2NdDUtdY3NbdwBxEzJBkiT+GPJe6FEKuRgjRQE8NOvGnUMnUCgCx3Xbhsraxk5b8TJC1rHAHwmk7TSe3MHktsiismWlGjkddSSUz7DbbeN3Fkg8F48voun0KnDmpCqnpI+W+zn6gh1smWwN7zbycVKYlgstNK6CcbMsRLXDh3OB4gixBUBVykS/mEDzLVxNW1JtdoinG8lc0/BKQRxMj/qjd22FyrTRHqEb79noVe0SxWCpDQHAPDbFpIuD2WVnjj2XFp7iOW5eClGSk7nqZzi0rETXOcCeqR5k1bWTjc2B3edse9O8TkLHEBrndu9NYqu/4iTyvjHtuoQzs5BqfpCQ6VkLWkjrNkkJGfZsp7psHNfGAdpohiMe++zne/ftbXoTfCqb4RUNgLOiBvm6UEeYNz86Tp1tRzujLtoRtjY02t1dgOse+7it7I4t12+77GXmbWhIzaocXVZJQMbebgXNu9Epnk1JNr713HbGxtYr1cvUZhj3FmARQyM6t2jd2q2aG49tx9G43I7VVo29JQDtjd6FE4biDoZA4HK+aZK0o7kLYuWlENn3G9xXccxIw0FhkXjZQsVn6aNkjc7b1F6TVJe2GEghpF7ncTZQ16KX+3OK/SN22Hxm5qXwjG3R2BJtxumEVE6F997SESlojIbjIXXQjLT6XMl89jVNGxEWCWLLaOfNaBQtyBWSYDjMNPGIi7dv5rQtE8aZLdrXB1swsbMqEpw1dC1QnZ2LXGi7KTE1EKw0th7YkNXEsheUWIuRYpkptOpIRhe6MK7YHUN422SiUUtQXKbAHbrqG1FtkoscJDkRrkApTFxxkmviohDoAGD4Q7au8ZHoh809uZHpWUCJsm8A27d/nWma+WDp6c8dmUelqy1rrLXwvs7PdFee0jkdAWvDonlpByNyHDyhXjAtI54nx/C5xLC+8d9qG7HZEPcGjatlvPaqWHlcLlNTB0Kiacefw8AoV5wezNqxCJ7yHh3VcBYixBHdbeq9UYjSwkmSbac0kbMYL3X8XsB5lZ7FikzWGNskjYzvaHuDP+m9kefcPzl5vEZd+n3cr3PRYCt+puuVkXvDdJQXdNFGWOaeqXv2rZb9kCyYaQ4gXDbcS5ziS4k5knimmA/zbufsCZ4887Fl6XK6FOnQU4rd8zJzRtYmUOxWt7kRujtS1tW17mh7Gva5zT85odct8yu+s7GqesbEKeMs6NpJcWhpNwOrlwyWeYL/ADx5KxVG8clZhTU7TfZcz722I7Ap7NkiO5wy5qMqY7EqaoYG9K7uBUVXb/KVa02hYDtHGGYg4DYJyVm05o9migkHhMLbnyWVIjdZw5j1rTNMIwcLz4MaRzWHmeIcHTiupo4OmpRm30+5VcOY+SISkbXzQn0VEbdbqjxRvULguJSMpyGmwDslxuKSk5uW3Tk5RTZnvZlloQy+bBbvCt+jLGtnY+MbIvZ1uIKquE1rnRNvs+ZWfCpDZvc5u7mkV94tDIbM1eI5LzkCld1RyCM5eQfQvW3FheXAV5SC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5" name="Picture 12"/>
          <p:cNvPicPr>
            <a:picLocks noChangeAspect="1" noChangeArrowheads="1"/>
          </p:cNvPicPr>
          <p:nvPr/>
        </p:nvPicPr>
        <p:blipFill>
          <a:blip r:embed="rId3" cstate="print"/>
          <a:srcRect/>
          <a:stretch>
            <a:fillRect/>
          </a:stretch>
        </p:blipFill>
        <p:spPr bwMode="auto">
          <a:xfrm>
            <a:off x="755576" y="3522780"/>
            <a:ext cx="3672423" cy="2642524"/>
          </a:xfrm>
          <a:prstGeom prst="rect">
            <a:avLst/>
          </a:prstGeom>
          <a:noFill/>
          <a:ln w="9525">
            <a:noFill/>
            <a:miter lim="800000"/>
            <a:headEnd/>
            <a:tailEnd/>
          </a:ln>
          <a:effectLst>
            <a:outerShdw blurRad="50800" dist="50800" dir="5400000" algn="ctr" rotWithShape="0">
              <a:srgbClr val="000000">
                <a:alpha val="30000"/>
              </a:srgbClr>
            </a:outerShdw>
          </a:effectLst>
        </p:spPr>
      </p:pic>
      <p:pic>
        <p:nvPicPr>
          <p:cNvPr id="7" name="Picture 16" descr="sachin line 1 fault 1"/>
          <p:cNvPicPr>
            <a:picLocks noChangeAspect="1" noChangeArrowheads="1"/>
          </p:cNvPicPr>
          <p:nvPr/>
        </p:nvPicPr>
        <p:blipFill>
          <a:blip r:embed="rId4" cstate="print"/>
          <a:srcRect/>
          <a:stretch>
            <a:fillRect/>
          </a:stretch>
        </p:blipFill>
        <p:spPr bwMode="auto">
          <a:xfrm>
            <a:off x="4788024" y="3481020"/>
            <a:ext cx="3600400" cy="2684284"/>
          </a:xfrm>
          <a:prstGeom prst="rect">
            <a:avLst/>
          </a:prstGeom>
          <a:noFill/>
          <a:ln w="9525">
            <a:noFill/>
            <a:miter lim="800000"/>
            <a:headEnd/>
            <a:tailEnd/>
          </a:ln>
        </p:spPr>
      </p:pic>
      <p:sp>
        <p:nvSpPr>
          <p:cNvPr id="8" name="Title 5"/>
          <p:cNvSpPr txBox="1">
            <a:spLocks/>
          </p:cNvSpPr>
          <p:nvPr/>
        </p:nvSpPr>
        <p:spPr>
          <a:xfrm>
            <a:off x="1160060" y="44624"/>
            <a:ext cx="8452512"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mj-lt"/>
                <a:ea typeface="+mj-ea"/>
                <a:cs typeface="+mj-cs"/>
              </a:rPr>
              <a:t>The Value</a:t>
            </a:r>
            <a:r>
              <a:rPr kumimoji="0" lang="en-GB" sz="3600" b="1" i="0" u="none" strike="noStrike" kern="1200" cap="none" spc="0" normalizeH="0" noProof="0" dirty="0">
                <a:ln>
                  <a:noFill/>
                </a:ln>
                <a:solidFill>
                  <a:srgbClr val="00B050"/>
                </a:solidFill>
                <a:effectLst/>
                <a:uLnTx/>
                <a:uFillTx/>
                <a:latin typeface="+mj-lt"/>
                <a:ea typeface="+mj-ea"/>
                <a:cs typeface="+mj-cs"/>
              </a:rPr>
              <a:t> of Root Cause Analysis</a:t>
            </a:r>
            <a:endParaRPr kumimoji="0" lang="en-GB" sz="3600" b="1" i="0" u="none" strike="noStrike" kern="1200" cap="none" spc="0" normalizeH="0" baseline="0" noProof="0" dirty="0">
              <a:ln>
                <a:noFill/>
              </a:ln>
              <a:solidFill>
                <a:srgbClr val="00B050"/>
              </a:solidFill>
              <a:effectLst/>
              <a:uLnTx/>
              <a:uFillTx/>
              <a:latin typeface="+mj-lt"/>
              <a:ea typeface="+mj-ea"/>
              <a:cs typeface="+mj-cs"/>
            </a:endParaRPr>
          </a:p>
        </p:txBody>
      </p:sp>
      <p:pic>
        <p:nvPicPr>
          <p:cNvPr id="9" name="Picture 8" descr="E+I"/>
          <p:cNvPicPr/>
          <p:nvPr/>
        </p:nvPicPr>
        <p:blipFill>
          <a:blip r:embed="rId5" r:link="rId6" cstate="print"/>
          <a:srcRect/>
          <a:stretch>
            <a:fillRect/>
          </a:stretch>
        </p:blipFill>
        <p:spPr bwMode="auto">
          <a:xfrm>
            <a:off x="7812360" y="6165304"/>
            <a:ext cx="1080120" cy="504055"/>
          </a:xfrm>
          <a:prstGeom prst="rect">
            <a:avLst/>
          </a:prstGeom>
          <a:noFill/>
          <a:ln w="9525">
            <a:noFill/>
            <a:miter lim="800000"/>
            <a:headEnd/>
            <a:tailEnd/>
          </a:ln>
        </p:spPr>
      </p:pic>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2" descr="data:image/jpeg;base64,/9j/4AAQSkZJRgABAQAAAQABAAD/2wCEAAkGBhASEBQQEBQQEA8QEA8QEBQPDw8UDxQQFBAVFBUQFRQXGyYeFxkkGRUUHy8gIycpLCwsFR4xNTAqNSYrLCkBCQoKDgwOGg8PGikkHyQsLC8qLCwsKSwpKiwvLCkpLiksLCo1LCwsKSwpLCwsKSwsLCwsLCwsLCwpKSkpLCwpLf/AABEIANwA5QMBIgACEQEDEQH/xAAcAAABBQEBAQAAAAAAAAAAAAADAgQFBgcBAAj/xABSEAABAwICBgQICAkKBQUAAAABAAIDBBEFIQYHEjFBcRMiUWEyUoGRobHB0RQjJUJTk7PSJENEcnSjssLhFzNUYmNkc4KDlBUWkqLDdYTT4vD/xAAaAQACAwEBAAAAAAAAAAAAAAACAwEEBQAG/8QANhEAAgECBAMECQMEAwAAAAAAAAECAxEEBRIhEzFRQWFxgSIyM5GhscHR4RRCUhU0cvAkQ4L/2gAMAwEAAhEDEQA/ALm1icRNSGtR42rUbMyKFtCK0JLQitCWxqOgJYC8AlAIA0eASgF4BKAQNhoXGEdqGxqK0KpUZYiEASXhR2JaRQQW6SSKPauAZZGsBtvtfemJ03pPp6X/AHEfvVdjlCT3SZLvjXGQqK/5ypPpqX/cxe9LbpfS/S03+5i96CyJ4c+jJpjEtRDdJoDufCeU8aV/zFF40f10aIHS+hIvTWVB/wCMxns8j2lDdiLDu9bfeiQMkzkiA5GDw7dmhPCeitLYCUMlEcEghEJYlIci2SHhSQCJSUohcsoOOWUlhLesmAClcIbmuYcOZPM3Ly4F5cPKq0I0YQ2hGYFosooW0IrQkBFYlsYhQCWAuAJQCBjDwCI1qSAjMCXJhxQpoVb0w0yio4rnrPdcRsBs55HqYOJSNMtNIqOPPryOB6OMHNx8Y+KwdvHgsPxTE5aiV00zi57vMBwa0cAOxZ1arbZG5gMvdb05+r8z2LYvNUymaZ2092Q4Na3gxo4AJovWXLKje56qMVFWS2Ory4vLgrnrL1l5eXEHLcl6y9deUkFi0N0vfRS2N3U7z8Y0b2n6Rnf2jiPItmp6lkrBLGQ5jmhwLfBIPzh7uC+drK0aFaZOo39HJd1M83cBmWO+kaPWOPNPpVdOz5GNmOXqstcPW+f5NgcEjZRIZmyMEkZDmOAcC03aQdzgexeIWgnc8dKLi7MHZIcEUpLkQABzUghGIQyFBx5qmsIYoZgU9hTclA2BIEri44rqIaVtoRWhIaERoV9lJCwisQwisQMYgoCUAuBKCWxiFNCgdK9Jvg0RMbHzSHJjI2Pdc+M8tHVaPOeHc/ra75rVHXVOrUvsi3SSi05K/cYjiktTNK6acSGR5uS5jhyAFsgOATEtI7ua3wlJLb78+aouj3m/HOLK2j4/gwQFeut3dSMO9jDzY0+xBfhMB3wwnnDH7kPBfUYs5j2w+Jhy9ZbW7R+kO+np/qY/chu0Xoj+TweSNo9S7gsJZxT7Ysxiy5ZbG7RCh/o8Xk2h6ihO0KoD+IaOT5R+8o4TC/q9H+L+H3MhIXFrTtBaD6IjlLN95CdoDQ+I8cpZPeu4TJ/qtHo/cvuZUuWWou1fUXiy/Wn3IT9XtHw6b60fdXcNk/1Sh3+4gtBdNTSP6KYk0zzv39E473AcWniPL231xrmuaHsILXAHqm4sdxB4g8Cs8dq7pPGnH+oz7in8BpzSR9FG9747ktbMQ7ZvvaLAdU77KxSlKGz5GNmHAr+nT2l4cywuSCuskDmhzdx3jiD2fxXrK4tzBkmnZiCEkhFsubK4gGxqn8Ob1VDMap2jHVXDYBZCvJMpXlIZBNRGpDUtqvsqIWEZiEEViBhoM1VjTTTWOij2RZ9Q8fFx33D6R/Y3u4+ciz8PIvn7S8k4hU3u4/CJALm5sHWDfNYLOxVVxVkbeVYSGIqPXyW/iOf+fsQ+mHlhg+6ljT/EB+Mb5YIvurTtF9Daekjb1GvqNkdJI5oLtq2bWX8FoOWXlVhsqSpy7WaFTH4ZStGimuuy+hiI1i1/jxH/AEY0VusitG/oTzi9xC2SWkjeLPYx4O8OY1wPkIWWay9EI6fZqadoZE92xIxvgtksS1zRwBAOW4Ed6iUZRV7jsNiMLXnodJJvly/AzZrNq+LKc/5JB++ijWjUcYYfPL71oOHaL0ToIi6mpi4wwkkwx3JMbbkm29EfoVhx30sHkaR6ii0T6iHisFezpGft1pycYI/JI8ewog1pnjTjyTn7iu7tAcN/o0fkdKP3kCo1fYbsuIpwCGuItLPwBPjrtNTqRx8A/wDrf++ZUm60m8ad3kmH3EQa0IeMEo5SMPsVBoqOSWRsUTS+SQhrWjeSfVzWn4Tqmp2sBqXySyEZiN2xG09gyu7nlyQRlOXIu4nD4HD+uvJN3+YwGs2n+im88Z9q6NZdL9HOPJF99Tj9V+HEW2Zh3iY39IVR0s1bvp2Ganc6aFty9rgOlY3xssnN7cgRyzBPiLcq0o4CrLSrp95KfyjUnizj/JH99e/lDo+ycf6bfvLNVouG6rYpYIpTPK10kUchAjYQC9gdYZ96GM5y5Fivg8JQSc7q4U6f0XbMP9L+K4dPaLtl+qPvXXao4v6RJ9Sz7yDJqjHzak+WAex6L0ypowH8n8fsP8K1gUYkDdtzQ87J6RjgzPxjuA71dXxZBwza7cfWD3rDdJNFJqNw6TZfG+4ZIy+ySPmkHce5aPqqxSSSjfHIS8Me9jC7gGxte0X7rkcrBNo1HfSytj8DSVJVqTui0WXrJZC5ZXTz52MZqbp9yh4RmpiLcoGxESuzXkmbevLgiJCW1DCWFfKwQIzEFqNGEEhkUHI6p5FYFpA35UmHbWu+1X0AW9U8isDx4fK0v6d/5QsnF9h6TJdpT8DdHDM8z61kenelNZHXyxRTyxRx9GGtjdsjOJriTbebk71rrt55lZBrN0cnZVSVeyXU8vRnbbmGOEbWFr/Fzbkdxv2pVa+nYHKtDrWnbltfrdFv1Z4vPUUsjp3ulcycsa51trZ6NrrE8cyfOla0h8mv/wAWD9pZzo7pvU0UbooRCWuf0h6RjidrZDd4cMrNCPj+sGoq4DBKyBrS5j7xtkDrtOQzcQl8RaLF95fUWKVWKWm6Y8p9a9YxjWCOmIY1rRdkt7NAA/Gdy0LQrSCSspenkaxjhK+O0e1s2aGm/WJN+ssJWyaqG/J3Oom9TB7F1KTcrMnM8NRp0dUIpO5I6Z6QvoqcTMayRxlZHZ5cBZzXG+X5qpEmt2dzXNNPD1mubk+TiLXVg1un8CjHbVM+ylWQrqs2pWR2W4SjVo6pxu7vqaBqfoGumnmIu6KONjO7pC7aI77Mt5StB0ixgUtNJUFpf0YbZoNtpznBoF+GZVL1Nt6lUf61OPRKpzWc62Gyd8kA/WA+xMhtTuU8XHiY/RLleK8tiBwrWu6SeOOSBjWSSMjLmSOLm7TtkOsRnvC0RzeBz4EcOS+fcEbeqgHbUQD9a1fQnHy+1dSk5J3IzTD06Mo8NWuj52xaFrJ5mN8Fk0zW/mte4D0Bbtg7LU0A7KeAfqmrCMTftTSu7ZZT53krfqJloox2RRjzMAQUebLOb+zpp9/0ILSDTWnpJRDKJi4sEnxbGEbJLgN7hn1SnWBaQwVkZfCXWY7ZcHt2XA2uMrkZ81nWtJ34fbsgiHpcfap/VMz4ic9szB5o/wCKJTeuxWq4SnHCKqr32+JIaxY2nD5Cd7XQlvc7pWj1F3nTLVHf4PJ/jy/YMTrWa+1AR400I9Jd7ELVKz8Fce2ab7OMIo+0Qt/2Ev8AIuhC4AiELllfPOi4G5qVj3KNg3qRaclwyIGY5ryTKc15QSRQKW0oYS2q7cVYMxOYWpvG1PYWpE5joxCuHVPJfPGmJ+UKr9Il/aX0S/wTyXz1pTTufidRGwbT31TmNGQu5z7AXPeVl4l3SPRZLtUl4fUuGiWtEWbDXdzWzgfagftDyjitHY5j23Ba9j25EWcxzSPMQVhjtAcSH5NJ5HRH1ORMC0qrMNldEQSxryJYJDkHcdk/Md3jygpcajjtIs4nL6Va8sNJX6J7fj5eBb9K9VrH3lobRvzJhJtG7/DJ8A9xy5LMaqlfG8xyNdHI02c14IcD3gr6BwHG46uBtRFcNcSCHW2mvbvabf8A7MKq626CM0jJi0dKyZjGut1thzX3YTxFwD5O9dUpq2pA4HH1Y1FQq772719zI1tOq1vya3vmnP8A3AexYsts1Yj5Nj75Jz+tI9iGj6xbzj2C8V8mRuuA/gkI/vI9EUnvWSLV9cTvweAds7z5o/4rKUNb1hmVL/jLxfzNS1ON+JqT/awjzMd71Ja1HfJx754R+0fYmOp4fg05/t2+iIe9OdbLvwBo7amL9iQpy9kZNTfMf/S+SMy0ZZetph21VP8AatW/3WD6GMviFKP7xGfMb+xbrM6zXHsa4+YXUUeTDznepFd31PnKZ13OPaXHzr6JjFmgdjQPQvnWMXIHaQPOvo5wUUe0ZnX7F4/Qo+lWr99XUmcTNjBaxuy6NxI2W23gqW0S0a+BQuiL+kc+QyOIbsjwQ0AC57PSuYpp1RU8roZXSCRlg4Nic4ZtDhmO4hM36y8Pt4cp7hC+/pTPQTuUX+rqUlT0tx2tt7hlrWktRxt8aoZ6I5P4I2qltqIntlmPpjCo2mWlprZG7LSyCLa6NrrbRJtd7rZXyGXBX7Vg22H37Xy/agexRTd6g/FUpUcAoy53+5bS5J2kguSNpXzzA9pzmn4OSi6d2afh+S4YhMhzXkN7s15QcR4CNG1cDEaNiZKoMUAkbU6jQWBGYFVlO41II/wTyWE1g+XT/wCpR/btW7P8E8isB0gq+hxeWW1+irRJYcdmQOt6FWq8l4mzlKvKaX8TcrLBdNB8o1X6RJ61uWH4jFPGJYXtkjcMi0+gj5p7jmmWIaKUM7zJNBG+R1tpx2g42FhctI4AIqkda2EYHErC1G5p8rd5D6qh8nDvnnP7IQtbR+Tx+kxfsSK20NFHCxsULWxxt8FrBYC5ufLdZ1rb0gjcGUcZDnMf0s1jfZIaWsjP9brOJHDJRL0YWDwzdfG64rtv5GarbtWg+TIfzp/t3rEVuWrptsMp+Ux/XyJVH1jWzn2C/wAl8mV/XIfiqYf2sx/7Ge9ZatO1yu6lKP61QfREswQ1fXY7K/7WPn82a1qfH4JN+k/+JiXrdP4FH+lM+ylTDVDizNmalJAkL+nYD85uwGvA7xstPInsKvGN4LDVQmCYEsJDgWmzmuG5zTwOZ86fFaqdkYtefBxznNbXv5WMZ0BZfEqbukcfNG8+xbVib7QSnshmPmjcVCYFoFSUkvTR9K+QAhple0htxYkANGdiRn2o+muLMp6KZziNqSN8MY4ue9pblyBJPcF0I6Iu5GLrxxeIjw+5fEw/D23ljHbJEPO8L6Kk3nmV8+YIy9VAO2ogH61q+gnoaPaWc6fpQ8/oYZpy++I1P+LbzNaPYoFS+lr719Sf7zMPM8j2KISHzNqjtSiu5fI4tk1bn5OZ+dL9s5Y2to1fMthkXftnzzS+5Pw/rmVnL/4/n9GTxSV0lJWgeOHNOnm0mUBToFQMQl5Xlx5XlFwjrWIrWrjQlhVnItWFtCI1DBSwUNzgvBY9pVq8rJayeaMRujkkMgLpA052uCO4rYGpE9OHDv8AWpcVJWY/D4meHk5QMQpdAsTjO1E5sbu2Op2XHyhPf+F6QN3SznlWsPrctJlhLTY+Rc2T3+ZDwl3lt5pUlvKMX4r8mZT0ekBBa51UQd9qmPP/AKXqDfodiA308x5AH1FbSuKHRT7RkM2nDlCK8FYxF2i9aN9NU/USH1BTeGaQ4xTRNhjjlbHGCGh9ESQC4uOZbc5krU15cqNuTCnmvEVqlNMx7SLF6+rDPhMb/itvZ2aZ7PD2b3yz8EKBdTvG9rhza4Lf9o9p8690h7T5yodG/aHTzdQjpjTSXc/wYDDO5jg9jix7SC1zXFrgRxBGYVspda1exoa7oJSPnSRnaPPYcB6FqBN9+fNCfTsO9rDzY0+sLlSa5M6pmdKr7Slfz/BnZ1u1lv5ulv27Ev8A8iq2MY5UVUnSTvL3DJoyDGjxWtGQC2d2GwHfFAecER/dQXYJSnfT0x/9tB91c6cnzZ1LMMPSd40rMxnC6sRTxSkFwiljkIGRIY8OsD5FpA1vU/GCccnxn3KZdo7Rn8npvqIx6ggv0WoTvpoPI0j1FdGEo8mRXxuGxDTqQe3eZHi1WJZ5ZQCBLNLIAbXAe8uAPfmmi2B+h1AfyeMcnzD1PTeTQegP4m3Kaf2uQcKRaWa0ErWl8PuZMVuGhcRbhsAIIOw02Iscy8+pw86iKbQehje2YsdZpBaHvc5pdw6p39tu5Wps92jgBuHtPerNGjJJz7DKzPHQrwUILvOlcC7deAVkwRxAE6ATWFOmhA3YdFApF1FMN11L4iGaGeCUFwBKCSNOhLCQEoLjgrSlXQwul6YkCxri2FxzxOikG014seBvwIO8EcCFiGlOB1dBLs9JMYXk9FIJHi48V1jk4eneFub5VC6TyUppy2ssKd5a1zjuYSbNff5tifC4cro50HNbcy3g8b+nlvvF819TD2Y/VjdUVA/15fejs0srhuqajyyuPrTnSzRGWikz+Mgf/NSgZHjsutudbyEZjugFnvUnZnroKjVipRSafcTrNN8QH5RJ5RGfW1FZrAxEfjr84YD+6q6vLtUupLw1F84R9yLQ3WRiA3vjPOFnssit1nVvEU55xO9jlUkeGMFjyd4FxzXa5dQP0WHf7F7i1N1p1XGOnP8AllH76M3WpPxghPJ0g9pVKcTsc3AnyD+JSEXEl1FvAYd/sXxL63Wq/jTs8kzh+6UtutUcabzT/wD0Wfry7iS6gvLsN/H4v7miN1px8aeQcpWH91LGs+DjDMOToz7Qs4XWMJIaAS4kAAC5JOQAA3lTxJC3luG/j8WaQNZdMcujqL9zYj++rbSDaY2R7XR7QB2JLdIL8HAEgHuvzsq3oboO2mDaipG1UZGNm8Re9/fubwzVnxRx2bjhwC0cNh5VN58jzmNnQhLTR95HV0xMov4PzRwCeMqQHBnEpkx4k2XDeDmod2LXxNsQOQabra4acXHojKbLoxiUAhiVeEiw3UUdglG48iT2IJjCU8jKVUmnyLEI2DtavJvJKQvKq5q46x1qUENpStpPsALXNpILkJ7yiSIDmZCfOm5cUmxViERcmEMiresVm1hs/cy/mN1YQwqt6xp9jDpr/ObsjmTZXaXrIRIomgumsZj/AOG4iOko5OpE917wng0neGX3Hew925ppfojJQy8X08hPRSdvHYdbIOA8+8cQK1hFOXSNaMtogFx3Adq0jAtIYdl2HVtn0RAjjkkcdtjr5Z8GX3H5vLceNy/iLXT5mhl2YSw0rPeL5ozxeVvxLVhXMlc2FrZogbsf0sTSWnMXDnDP0dia/wAnGJfQj6+n++vOaJdD2KxlBq+te9FaTiJ1o38crelTv8nOJfQj6+n++o2uwyWn6SGZuxIA0kbTXZGxBu0kHJC4tc0Np16dRtQkn4NEafBHP2JN07oMLmnOxAx0jgC4hlrhuQv6Qnx0MxAfk0/kZf1Lkmzp1YRdnJLzIZeUo7RWuG+mqfqZPYEhujlYXBvweoBcQ0bUMgFybbyLBTZg8aH8l7xjBC57gxgLnuIa1rQS4k7gAtR0Y0WjoWiaYCSscLgXBbEOxp7e13MDiSfRvRZlAzbdsy1jm5n5sbT81vd2nee4JQkJlcXG5IzutXB4LV6c+R5rMcz13p0uXa+v4JOmrtp2f8OSd1JBaeSi2Qt4c0A1T+kLL5WWzpXYYAPDpLPf2C5VO0TmM+KyS7wC+3IGwVsxBwip5X7nbLlCat8J2A6Ym7nKwvUk/IB87GgJJkCBUTWTT4SvEYq8KjiWae25NQzp6yoVfgnUjGTZJjUZY1If/CguqLlJvuXVWniGnYPUiUD17pE26ReY/NeiVMrtkpBFdENOEKnkySX1OaPSBcOKUJXwUILahLE65HBPgwWX66MegEIo2namLmveBuYwG/W7z2LTXS5HkV8u47I91RK55LnmaTaLsybPI9ivYSnqlfoKqOyGscrrWFmN7eJU/o/itNDtGdhkvaz7E27k1wmaNnWcxhPbJ1j5ArJSYiHdVwY1hGW1Fdp8y3NLsIJvBtN4JCIo5i0DJrS5zcuAAUzieKSMhe8SyAhpsQ87+BVKxHQmGfrxOEUpHzR8WTy4JzRwVbQylnG2w9Rzt42e0OVXhQbvsHqZUqnWFiYfZtXOAMvCafWEWpxaWoaZZnF8jmsa5xtc7Nhw5ImK6ualsj3QmOSO5LQZWtkt2WPvRaXROs6PZ6LP/Eh7fzlg5hVouPouN9XZboz0OTXp1ZOey0vn4oldApXNe9zDZ2xbLsuO3vsrnS4zUE5vuAbHqM9yomEUlXSzBskUkUcg2TJIzqEg3DWv8G/uWqyYRE6l6ZjAyRgY4lm5wuASR5b37lGBxFFJUpR362QObwlKrxYvbZe5FP0o01qaWQWcCxwtbo4737dycUGmM8ke1ti5t+LZx8ip+s3+ciCjcLxVzBa+WW/uW/HD05L1V7jB1tdpdayvnp3iVxL2PILiTc3KlmVbHuDgN7UyZK2qoura4HpCg8Nr3ROs7wfBR6NS70RexcdkjMFNqWUmVxsl0c+0MswUqnbZ5KTyuEV/WJiOxShu4vcAuatGu+Due4nruyv2KE1m1G1LFFfcNpXPRek2KZjRl1QmPaFge0mpI+qmRZmnoGRHckQRXXj82jpqqXVF2krxFUsal6ZqBT06exx2WXC4SQTowuprNMQV5E5QuOUUC2kuMpLWpbWr021is4j+F2SHI5Li3IMpS2ckKbIliVAaisauRLXQcMcvmnSBtqqYdk832hX0vGvnvWJRdFiM7dwdJ0g5PAPrutHAy9NruK9VbFc2indPMMi4uJG4XyCZHtRGDt8q1lKzKxd8Fxq3zyAODw0jzjMK2UQ6QF4dwG51xxzComhOHskBqH+CHWiB9Lz3q/URJY4lzrWFrZ5W3Zry2ZZpGeqjTXmbWFwbjapJ+QDql2zcB1+J3o5pD41+ShaqAOOfXF72OR5pBiGVnTNt4s0uXpXnLGw495OVDHGnqIANrpIH7AdnaQZtcOwg2I5JejOIVUEUQq27MUrC1zZN5YOqSLZjf6VGYbUbD2uL5nm4HXky9ACmtOi7biO1droGlg8XM355rTy7D/qKuhtq2+3Mp4ys6NO1k7mc6YDbnYcyzbNr79m+V++yldItXogoPhgkBNmEstwcQMj25qs1tU8ziM5lryRdO9IsXnMIY9x2B4Ldo7I5Be2nGW2l2S5nnE12jzVziNpHQk5PBIBUlj9CWAi2RcSCoHRgsa+ORxDXA25rQsTpWywHid4Ut6JJkLdFZ0dxcg7B4blZ6eS9+F1nxBjkPCyuNLU/EdJ2NJ9CmrBc0cmZ/pNU9JiNuDXNb6VqEEoaxjQc9kepY8HbVSZL5mTaseIutPoq5kjA7cQ23oQSi7eZKZZqQ3HandPCqzopX7ReL3DXWCutLDcrzOc0vSj5l7D7phqeBOehyTmGHJLcxZcaVkN2IWop815Sb6e68kOhdhJkY2NdDUtdY3NbdwBxEzJBkiT+GPJe6FEKuRgjRQE8NOvGnUMnUCgCx3Xbhsraxk5b8TJC1rHAHwmk7TSe3MHktsiismWlGjkddSSUz7DbbeN3Fkg8F48voun0KnDmpCqnpI+W+zn6gh1smWwN7zbycVKYlgstNK6CcbMsRLXDh3OB4gixBUBVykS/mEDzLVxNW1JtdoinG8lc0/BKQRxMj/qjd22FyrTRHqEb79noVe0SxWCpDQHAPDbFpIuD2WVnjj2XFp7iOW5eClGSk7nqZzi0rETXOcCeqR5k1bWTjc2B3edse9O8TkLHEBrndu9NYqu/4iTyvjHtuoQzs5BqfpCQ6VkLWkjrNkkJGfZsp7psHNfGAdpohiMe++zne/ftbXoTfCqb4RUNgLOiBvm6UEeYNz86Tp1tRzujLtoRtjY02t1dgOse+7it7I4t12+77GXmbWhIzaocXVZJQMbebgXNu9Epnk1JNr713HbGxtYr1cvUZhj3FmARQyM6t2jd2q2aG49tx9G43I7VVo29JQDtjd6FE4biDoZA4HK+aZK0o7kLYuWlENn3G9xXccxIw0FhkXjZQsVn6aNkjc7b1F6TVJe2GEghpF7ncTZQ16KX+3OK/SN22Hxm5qXwjG3R2BJtxumEVE6F997SESlojIbjIXXQjLT6XMl89jVNGxEWCWLLaOfNaBQtyBWSYDjMNPGIi7dv5rQtE8aZLdrXB1swsbMqEpw1dC1QnZ2LXGi7KTE1EKw0th7YkNXEsheUWIuRYpkptOpIRhe6MK7YHUN422SiUUtQXKbAHbrqG1FtkoscJDkRrkApTFxxkmviohDoAGD4Q7au8ZHoh809uZHpWUCJsm8A27d/nWma+WDp6c8dmUelqy1rrLXwvs7PdFee0jkdAWvDonlpByNyHDyhXjAtI54nx/C5xLC+8d9qG7HZEPcGjatlvPaqWHlcLlNTB0Kiacefw8AoV5wezNqxCJ7yHh3VcBYixBHdbeq9UYjSwkmSbac0kbMYL3X8XsB5lZ7FikzWGNskjYzvaHuDP+m9kefcPzl5vEZd+n3cr3PRYCt+puuVkXvDdJQXdNFGWOaeqXv2rZb9kCyYaQ4gXDbcS5ziS4k5knimmA/zbufsCZ4887Fl6XK6FOnQU4rd8zJzRtYmUOxWt7kRujtS1tW17mh7Gva5zT85odct8yu+s7GqesbEKeMs6NpJcWhpNwOrlwyWeYL/ADx5KxVG8clZhTU7TfZcz722I7Ap7NkiO5wy5qMqY7EqaoYG9K7uBUVXb/KVa02hYDtHGGYg4DYJyVm05o9migkHhMLbnyWVIjdZw5j1rTNMIwcLz4MaRzWHmeIcHTiupo4OmpRm30+5VcOY+SISkbXzQn0VEbdbqjxRvULguJSMpyGmwDslxuKSk5uW3Tk5RTZnvZlloQy+bBbvCt+jLGtnY+MbIvZ1uIKquE1rnRNvs+ZWfCpDZvc5u7mkV94tDIbM1eI5LzkCld1RyCM5eQfQvW3FheXAV5SC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8" name="Title 5"/>
          <p:cNvSpPr txBox="1">
            <a:spLocks/>
          </p:cNvSpPr>
          <p:nvPr/>
        </p:nvSpPr>
        <p:spPr>
          <a:xfrm>
            <a:off x="1546746" y="44624"/>
            <a:ext cx="774283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mj-lt"/>
                <a:ea typeface="+mj-ea"/>
                <a:cs typeface="+mj-cs"/>
              </a:rPr>
              <a:t>Standard and</a:t>
            </a:r>
            <a:r>
              <a:rPr kumimoji="0" lang="en-GB" sz="3600" b="1" i="0" u="none" strike="noStrike" kern="1200" cap="none" spc="0" normalizeH="0" noProof="0" dirty="0">
                <a:ln>
                  <a:noFill/>
                </a:ln>
                <a:solidFill>
                  <a:srgbClr val="00B050"/>
                </a:solidFill>
                <a:effectLst/>
                <a:uLnTx/>
                <a:uFillTx/>
                <a:latin typeface="+mj-lt"/>
                <a:ea typeface="+mj-ea"/>
                <a:cs typeface="+mj-cs"/>
              </a:rPr>
              <a:t> Customised Reports</a:t>
            </a:r>
            <a:endParaRPr kumimoji="0" lang="en-GB" sz="3600" b="1" i="0" u="none" strike="noStrike" kern="1200" cap="none" spc="0" normalizeH="0" baseline="0" noProof="0" dirty="0">
              <a:ln>
                <a:noFill/>
              </a:ln>
              <a:solidFill>
                <a:srgbClr val="00B050"/>
              </a:solidFill>
              <a:effectLst/>
              <a:uLnTx/>
              <a:uFillTx/>
              <a:latin typeface="+mj-lt"/>
              <a:ea typeface="+mj-ea"/>
              <a:cs typeface="+mj-cs"/>
            </a:endParaRPr>
          </a:p>
        </p:txBody>
      </p:sp>
      <p:pic>
        <p:nvPicPr>
          <p:cNvPr id="9" name="Picture 8" descr="E+I"/>
          <p:cNvPicPr/>
          <p:nvPr/>
        </p:nvPicPr>
        <p:blipFill>
          <a:blip r:embed="rId3" r:link="rId4" cstate="print"/>
          <a:srcRect/>
          <a:stretch>
            <a:fillRect/>
          </a:stretch>
        </p:blipFill>
        <p:spPr bwMode="auto">
          <a:xfrm>
            <a:off x="7812360" y="6165304"/>
            <a:ext cx="1080120" cy="504055"/>
          </a:xfrm>
          <a:prstGeom prst="rect">
            <a:avLst/>
          </a:prstGeom>
          <a:noFill/>
          <a:ln w="9525">
            <a:noFill/>
            <a:miter lim="800000"/>
            <a:headEnd/>
            <a:tailEnd/>
          </a:ln>
        </p:spPr>
      </p:pic>
      <p:sp>
        <p:nvSpPr>
          <p:cNvPr id="7" name="Content Placeholder 5"/>
          <p:cNvSpPr txBox="1">
            <a:spLocks/>
          </p:cNvSpPr>
          <p:nvPr/>
        </p:nvSpPr>
        <p:spPr>
          <a:xfrm>
            <a:off x="395536" y="1379502"/>
            <a:ext cx="8584952" cy="4842297"/>
          </a:xfrm>
          <a:prstGeom prst="rect">
            <a:avLst/>
          </a:prstGeom>
        </p:spPr>
        <p:txBody>
          <a:bodyPr/>
          <a:lstStyle/>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Manually, scheduled or event-driven</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Automatically distributed (email, web, PDF, XML, HTML)</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Standard reports within </a:t>
            </a:r>
            <a:r>
              <a:rPr kumimoji="0" lang="en-US" b="0" i="0" u="none" strike="noStrike" kern="1200" cap="none" spc="0" normalizeH="0" baseline="0" dirty="0">
                <a:ln>
                  <a:noFill/>
                </a:ln>
                <a:solidFill>
                  <a:schemeClr val="tx1"/>
                </a:solidFill>
                <a:effectLst/>
                <a:uLnTx/>
                <a:uFillTx/>
                <a:latin typeface="Calibri" pitchFamily="34" charset="0"/>
                <a:ea typeface="+mn-ea"/>
                <a:cs typeface="+mn-cs"/>
              </a:rPr>
              <a:t>the</a:t>
            </a:r>
            <a:r>
              <a:rPr lang="en-US" noProof="0" dirty="0">
                <a:latin typeface="Calibri" pitchFamily="34" charset="0"/>
              </a:rPr>
              <a:t> EMS</a:t>
            </a: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 include: </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Aggregate energy and demand – multiple feeds, costs per tariff period, time-of-use</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Aggregate load profiles – system-wide usage patterns, peak usage</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IEC 61000-4-30 and EN50160 power quality compliance – pass/fail indicators</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Power Quality analysis – waveforms, tolerance curves, harmonics</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Multi-device energy usage</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Aggregated views of Energy usage by shift </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Tabular and Trend Views for any measurement </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Alarm history</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Summary report templates for WAGES reporting</a:t>
            </a:r>
          </a:p>
        </p:txBody>
      </p:sp>
    </p:spTree>
  </p:cSld>
  <p:clrMapOvr>
    <a:masterClrMapping/>
  </p:clrMapOvr>
  <p:transition>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2" descr="data:image/jpeg;base64,/9j/4AAQSkZJRgABAQAAAQABAAD/2wCEAAkGBhASEBQQEBQQEA8QEA8QEBQPDw8UDxQQFBAVFBUQFRQXGyYeFxkkGRUUHy8gIycpLCwsFR4xNTAqNSYrLCkBCQoKDgwOGg8PGikkHyQsLC8qLCwsKSwpKiwvLCkpLiksLCo1LCwsKSwpLCwsKSwsLCwsLCwsLCwpKSkpLCwpLf/AABEIANwA5QMBIgACEQEDEQH/xAAcAAABBQEBAQAAAAAAAAAAAAADAgQFBgcBAAj/xABSEAABAwICBgQICAkKBQUAAAABAAIDBBEFIQYHEjFBcRMiUWEyUoGRobHB0RQjJUJTk7PSJENEcnSjssLhFzNUYmNkc4KDlBUWkqLDdYTT4vD/xAAaAQACAwEBAAAAAAAAAAAAAAACAwEEBQAG/8QANhEAAgECBAMECQMEAwAAAAAAAAECAxEEBRIhEzFRQWFxgSIyM5GhscHR4RRCUhU0cvAkQ4L/2gAMAwEAAhEDEQA/ALm1icRNSGtR42rUbMyKFtCK0JLQitCWxqOgJYC8AlAIA0eASgF4BKAQNhoXGEdqGxqK0KpUZYiEASXhR2JaRQQW6SSKPauAZZGsBtvtfemJ03pPp6X/AHEfvVdjlCT3SZLvjXGQqK/5ypPpqX/cxe9LbpfS/S03+5i96CyJ4c+jJpjEtRDdJoDufCeU8aV/zFF40f10aIHS+hIvTWVB/wCMxns8j2lDdiLDu9bfeiQMkzkiA5GDw7dmhPCeitLYCUMlEcEghEJYlIci2SHhSQCJSUohcsoOOWUlhLesmAClcIbmuYcOZPM3Ly4F5cPKq0I0YQ2hGYFosooW0IrQkBFYlsYhQCWAuAJQCBjDwCI1qSAjMCXJhxQpoVb0w0yio4rnrPdcRsBs55HqYOJSNMtNIqOPPryOB6OMHNx8Y+KwdvHgsPxTE5aiV00zi57vMBwa0cAOxZ1arbZG5gMvdb05+r8z2LYvNUymaZ2092Q4Na3gxo4AJovWXLKje56qMVFWS2Ory4vLgrnrL1l5eXEHLcl6y9deUkFi0N0vfRS2N3U7z8Y0b2n6Rnf2jiPItmp6lkrBLGQ5jmhwLfBIPzh7uC+drK0aFaZOo39HJd1M83cBmWO+kaPWOPNPpVdOz5GNmOXqstcPW+f5NgcEjZRIZmyMEkZDmOAcC03aQdzgexeIWgnc8dKLi7MHZIcEUpLkQABzUghGIQyFBx5qmsIYoZgU9hTclA2BIEri44rqIaVtoRWhIaERoV9lJCwisQwisQMYgoCUAuBKCWxiFNCgdK9Jvg0RMbHzSHJjI2Pdc+M8tHVaPOeHc/ra75rVHXVOrUvsi3SSi05K/cYjiktTNK6acSGR5uS5jhyAFsgOATEtI7ua3wlJLb78+aouj3m/HOLK2j4/gwQFeut3dSMO9jDzY0+xBfhMB3wwnnDH7kPBfUYs5j2w+Jhy9ZbW7R+kO+np/qY/chu0Xoj+TweSNo9S7gsJZxT7Ysxiy5ZbG7RCh/o8Xk2h6ihO0KoD+IaOT5R+8o4TC/q9H+L+H3MhIXFrTtBaD6IjlLN95CdoDQ+I8cpZPeu4TJ/qtHo/cvuZUuWWou1fUXiy/Wn3IT9XtHw6b60fdXcNk/1Sh3+4gtBdNTSP6KYk0zzv39E473AcWniPL231xrmuaHsILXAHqm4sdxB4g8Cs8dq7pPGnH+oz7in8BpzSR9FG9747ktbMQ7ZvvaLAdU77KxSlKGz5GNmHAr+nT2l4cywuSCuskDmhzdx3jiD2fxXrK4tzBkmnZiCEkhFsubK4gGxqn8Ob1VDMap2jHVXDYBZCvJMpXlIZBNRGpDUtqvsqIWEZiEEViBhoM1VjTTTWOij2RZ9Q8fFx33D6R/Y3u4+ciz8PIvn7S8k4hU3u4/CJALm5sHWDfNYLOxVVxVkbeVYSGIqPXyW/iOf+fsQ+mHlhg+6ljT/EB+Mb5YIvurTtF9Daekjb1GvqNkdJI5oLtq2bWX8FoOWXlVhsqSpy7WaFTH4ZStGimuuy+hiI1i1/jxH/AEY0VusitG/oTzi9xC2SWkjeLPYx4O8OY1wPkIWWay9EI6fZqadoZE92xIxvgtksS1zRwBAOW4Ed6iUZRV7jsNiMLXnodJJvly/AzZrNq+LKc/5JB++ijWjUcYYfPL71oOHaL0ToIi6mpi4wwkkwx3JMbbkm29EfoVhx30sHkaR6ii0T6iHisFezpGft1pycYI/JI8ewog1pnjTjyTn7iu7tAcN/o0fkdKP3kCo1fYbsuIpwCGuItLPwBPjrtNTqRx8A/wDrf++ZUm60m8ad3kmH3EQa0IeMEo5SMPsVBoqOSWRsUTS+SQhrWjeSfVzWn4Tqmp2sBqXySyEZiN2xG09gyu7nlyQRlOXIu4nD4HD+uvJN3+YwGs2n+im88Z9q6NZdL9HOPJF99Tj9V+HEW2Zh3iY39IVR0s1bvp2Ganc6aFty9rgOlY3xssnN7cgRyzBPiLcq0o4CrLSrp95KfyjUnizj/JH99e/lDo+ycf6bfvLNVouG6rYpYIpTPK10kUchAjYQC9gdYZ96GM5y5Fivg8JQSc7q4U6f0XbMP9L+K4dPaLtl+qPvXXao4v6RJ9Sz7yDJqjHzak+WAex6L0ypowH8n8fsP8K1gUYkDdtzQ87J6RjgzPxjuA71dXxZBwza7cfWD3rDdJNFJqNw6TZfG+4ZIy+ySPmkHce5aPqqxSSSjfHIS8Me9jC7gGxte0X7rkcrBNo1HfSytj8DSVJVqTui0WXrJZC5ZXTz52MZqbp9yh4RmpiLcoGxESuzXkmbevLgiJCW1DCWFfKwQIzEFqNGEEhkUHI6p5FYFpA35UmHbWu+1X0AW9U8isDx4fK0v6d/5QsnF9h6TJdpT8DdHDM8z61kenelNZHXyxRTyxRx9GGtjdsjOJriTbebk71rrt55lZBrN0cnZVSVeyXU8vRnbbmGOEbWFr/Fzbkdxv2pVa+nYHKtDrWnbltfrdFv1Z4vPUUsjp3ulcycsa51trZ6NrrE8cyfOla0h8mv/wAWD9pZzo7pvU0UbooRCWuf0h6RjidrZDd4cMrNCPj+sGoq4DBKyBrS5j7xtkDrtOQzcQl8RaLF95fUWKVWKWm6Y8p9a9YxjWCOmIY1rRdkt7NAA/Gdy0LQrSCSspenkaxjhK+O0e1s2aGm/WJN+ssJWyaqG/J3Oom9TB7F1KTcrMnM8NRp0dUIpO5I6Z6QvoqcTMayRxlZHZ5cBZzXG+X5qpEmt2dzXNNPD1mubk+TiLXVg1un8CjHbVM+ylWQrqs2pWR2W4SjVo6pxu7vqaBqfoGumnmIu6KONjO7pC7aI77Mt5StB0ixgUtNJUFpf0YbZoNtpznBoF+GZVL1Nt6lUf61OPRKpzWc62Gyd8kA/WA+xMhtTuU8XHiY/RLleK8tiBwrWu6SeOOSBjWSSMjLmSOLm7TtkOsRnvC0RzeBz4EcOS+fcEbeqgHbUQD9a1fQnHy+1dSk5J3IzTD06Mo8NWuj52xaFrJ5mN8Fk0zW/mte4D0Bbtg7LU0A7KeAfqmrCMTftTSu7ZZT53krfqJloox2RRjzMAQUebLOb+zpp9/0ILSDTWnpJRDKJi4sEnxbGEbJLgN7hn1SnWBaQwVkZfCXWY7ZcHt2XA2uMrkZ81nWtJ34fbsgiHpcfap/VMz4ic9szB5o/wCKJTeuxWq4SnHCKqr32+JIaxY2nD5Cd7XQlvc7pWj1F3nTLVHf4PJ/jy/YMTrWa+1AR400I9Jd7ELVKz8Fce2ab7OMIo+0Qt/2Ev8AIuhC4AiELllfPOi4G5qVj3KNg3qRaclwyIGY5ryTKc15QSRQKW0oYS2q7cVYMxOYWpvG1PYWpE5joxCuHVPJfPGmJ+UKr9Il/aX0S/wTyXz1pTTufidRGwbT31TmNGQu5z7AXPeVl4l3SPRZLtUl4fUuGiWtEWbDXdzWzgfagftDyjitHY5j23Ba9j25EWcxzSPMQVhjtAcSH5NJ5HRH1ORMC0qrMNldEQSxryJYJDkHcdk/Md3jygpcajjtIs4nL6Va8sNJX6J7fj5eBb9K9VrH3lobRvzJhJtG7/DJ8A9xy5LMaqlfG8xyNdHI02c14IcD3gr6BwHG46uBtRFcNcSCHW2mvbvabf8A7MKq626CM0jJi0dKyZjGut1thzX3YTxFwD5O9dUpq2pA4HH1Y1FQq772719zI1tOq1vya3vmnP8A3AexYsts1Yj5Nj75Jz+tI9iGj6xbzj2C8V8mRuuA/gkI/vI9EUnvWSLV9cTvweAds7z5o/4rKUNb1hmVL/jLxfzNS1ON+JqT/awjzMd71Ja1HfJx754R+0fYmOp4fg05/t2+iIe9OdbLvwBo7amL9iQpy9kZNTfMf/S+SMy0ZZetph21VP8AatW/3WD6GMviFKP7xGfMb+xbrM6zXHsa4+YXUUeTDznepFd31PnKZ13OPaXHzr6JjFmgdjQPQvnWMXIHaQPOvo5wUUe0ZnX7F4/Qo+lWr99XUmcTNjBaxuy6NxI2W23gqW0S0a+BQuiL+kc+QyOIbsjwQ0AC57PSuYpp1RU8roZXSCRlg4Nic4ZtDhmO4hM36y8Pt4cp7hC+/pTPQTuUX+rqUlT0tx2tt7hlrWktRxt8aoZ6I5P4I2qltqIntlmPpjCo2mWlprZG7LSyCLa6NrrbRJtd7rZXyGXBX7Vg22H37Xy/agexRTd6g/FUpUcAoy53+5bS5J2kguSNpXzzA9pzmn4OSi6d2afh+S4YhMhzXkN7s15QcR4CNG1cDEaNiZKoMUAkbU6jQWBGYFVlO41II/wTyWE1g+XT/wCpR/btW7P8E8isB0gq+hxeWW1+irRJYcdmQOt6FWq8l4mzlKvKaX8TcrLBdNB8o1X6RJ61uWH4jFPGJYXtkjcMi0+gj5p7jmmWIaKUM7zJNBG+R1tpx2g42FhctI4AIqkda2EYHErC1G5p8rd5D6qh8nDvnnP7IQtbR+Tx+kxfsSK20NFHCxsULWxxt8FrBYC5ufLdZ1rb0gjcGUcZDnMf0s1jfZIaWsjP9brOJHDJRL0YWDwzdfG64rtv5GarbtWg+TIfzp/t3rEVuWrptsMp+Ux/XyJVH1jWzn2C/wAl8mV/XIfiqYf2sx/7Ge9ZatO1yu6lKP61QfREswQ1fXY7K/7WPn82a1qfH4JN+k/+JiXrdP4FH+lM+ylTDVDizNmalJAkL+nYD85uwGvA7xstPInsKvGN4LDVQmCYEsJDgWmzmuG5zTwOZ86fFaqdkYtefBxznNbXv5WMZ0BZfEqbukcfNG8+xbVib7QSnshmPmjcVCYFoFSUkvTR9K+QAhple0htxYkANGdiRn2o+muLMp6KZziNqSN8MY4ue9pblyBJPcF0I6Iu5GLrxxeIjw+5fEw/D23ljHbJEPO8L6Kk3nmV8+YIy9VAO2ogH61q+gnoaPaWc6fpQ8/oYZpy++I1P+LbzNaPYoFS+lr719Sf7zMPM8j2KISHzNqjtSiu5fI4tk1bn5OZ+dL9s5Y2to1fMthkXftnzzS+5Pw/rmVnL/4/n9GTxSV0lJWgeOHNOnm0mUBToFQMQl5Xlx5XlFwjrWIrWrjQlhVnItWFtCI1DBSwUNzgvBY9pVq8rJayeaMRujkkMgLpA052uCO4rYGpE9OHDv8AWpcVJWY/D4meHk5QMQpdAsTjO1E5sbu2Op2XHyhPf+F6QN3SznlWsPrctJlhLTY+Rc2T3+ZDwl3lt5pUlvKMX4r8mZT0ekBBa51UQd9qmPP/AKXqDfodiA308x5AH1FbSuKHRT7RkM2nDlCK8FYxF2i9aN9NU/USH1BTeGaQ4xTRNhjjlbHGCGh9ESQC4uOZbc5krU15cqNuTCnmvEVqlNMx7SLF6+rDPhMb/itvZ2aZ7PD2b3yz8EKBdTvG9rhza4Lf9o9p8690h7T5yodG/aHTzdQjpjTSXc/wYDDO5jg9jix7SC1zXFrgRxBGYVspda1exoa7oJSPnSRnaPPYcB6FqBN9+fNCfTsO9rDzY0+sLlSa5M6pmdKr7Slfz/BnZ1u1lv5ulv27Ev8A8iq2MY5UVUnSTvL3DJoyDGjxWtGQC2d2GwHfFAecER/dQXYJSnfT0x/9tB91c6cnzZ1LMMPSd40rMxnC6sRTxSkFwiljkIGRIY8OsD5FpA1vU/GCccnxn3KZdo7Rn8npvqIx6ggv0WoTvpoPI0j1FdGEo8mRXxuGxDTqQe3eZHi1WJZ5ZQCBLNLIAbXAe8uAPfmmi2B+h1AfyeMcnzD1PTeTQegP4m3Kaf2uQcKRaWa0ErWl8PuZMVuGhcRbhsAIIOw02Iscy8+pw86iKbQehje2YsdZpBaHvc5pdw6p39tu5Wps92jgBuHtPerNGjJJz7DKzPHQrwUILvOlcC7deAVkwRxAE6ATWFOmhA3YdFApF1FMN11L4iGaGeCUFwBKCSNOhLCQEoLjgrSlXQwul6YkCxri2FxzxOikG014seBvwIO8EcCFiGlOB1dBLs9JMYXk9FIJHi48V1jk4eneFub5VC6TyUppy2ssKd5a1zjuYSbNff5tifC4cro50HNbcy3g8b+nlvvF819TD2Y/VjdUVA/15fejs0srhuqajyyuPrTnSzRGWikz+Mgf/NSgZHjsutudbyEZjugFnvUnZnroKjVipRSafcTrNN8QH5RJ5RGfW1FZrAxEfjr84YD+6q6vLtUupLw1F84R9yLQ3WRiA3vjPOFnssit1nVvEU55xO9jlUkeGMFjyd4FxzXa5dQP0WHf7F7i1N1p1XGOnP8AllH76M3WpPxghPJ0g9pVKcTsc3AnyD+JSEXEl1FvAYd/sXxL63Wq/jTs8kzh+6UtutUcabzT/wD0Wfry7iS6gvLsN/H4v7miN1px8aeQcpWH91LGs+DjDMOToz7Qs4XWMJIaAS4kAAC5JOQAA3lTxJC3luG/j8WaQNZdMcujqL9zYj++rbSDaY2R7XR7QB2JLdIL8HAEgHuvzsq3oboO2mDaipG1UZGNm8Re9/fubwzVnxRx2bjhwC0cNh5VN58jzmNnQhLTR95HV0xMov4PzRwCeMqQHBnEpkx4k2XDeDmod2LXxNsQOQabra4acXHojKbLoxiUAhiVeEiw3UUdglG48iT2IJjCU8jKVUmnyLEI2DtavJvJKQvKq5q46x1qUENpStpPsALXNpILkJ7yiSIDmZCfOm5cUmxViERcmEMiresVm1hs/cy/mN1YQwqt6xp9jDpr/ObsjmTZXaXrIRIomgumsZj/AOG4iOko5OpE917wng0neGX3Hew925ppfojJQy8X08hPRSdvHYdbIOA8+8cQK1hFOXSNaMtogFx3Adq0jAtIYdl2HVtn0RAjjkkcdtjr5Z8GX3H5vLceNy/iLXT5mhl2YSw0rPeL5ozxeVvxLVhXMlc2FrZogbsf0sTSWnMXDnDP0dia/wAnGJfQj6+n++vOaJdD2KxlBq+te9FaTiJ1o38crelTv8nOJfQj6+n++o2uwyWn6SGZuxIA0kbTXZGxBu0kHJC4tc0Np16dRtQkn4NEafBHP2JN07oMLmnOxAx0jgC4hlrhuQv6Qnx0MxAfk0/kZf1Lkmzp1YRdnJLzIZeUo7RWuG+mqfqZPYEhujlYXBvweoBcQ0bUMgFybbyLBTZg8aH8l7xjBC57gxgLnuIa1rQS4k7gAtR0Y0WjoWiaYCSscLgXBbEOxp7e13MDiSfRvRZlAzbdsy1jm5n5sbT81vd2nee4JQkJlcXG5IzutXB4LV6c+R5rMcz13p0uXa+v4JOmrtp2f8OSd1JBaeSi2Qt4c0A1T+kLL5WWzpXYYAPDpLPf2C5VO0TmM+KyS7wC+3IGwVsxBwip5X7nbLlCat8J2A6Ym7nKwvUk/IB87GgJJkCBUTWTT4SvEYq8KjiWae25NQzp6yoVfgnUjGTZJjUZY1If/CguqLlJvuXVWniGnYPUiUD17pE26ReY/NeiVMrtkpBFdENOEKnkySX1OaPSBcOKUJXwUILahLE65HBPgwWX66MegEIo2namLmveBuYwG/W7z2LTXS5HkV8u47I91RK55LnmaTaLsybPI9ivYSnqlfoKqOyGscrrWFmN7eJU/o/itNDtGdhkvaz7E27k1wmaNnWcxhPbJ1j5ArJSYiHdVwY1hGW1Fdp8y3NLsIJvBtN4JCIo5i0DJrS5zcuAAUzieKSMhe8SyAhpsQ87+BVKxHQmGfrxOEUpHzR8WTy4JzRwVbQylnG2w9Rzt42e0OVXhQbvsHqZUqnWFiYfZtXOAMvCafWEWpxaWoaZZnF8jmsa5xtc7Nhw5ImK6ualsj3QmOSO5LQZWtkt2WPvRaXROs6PZ6LP/Eh7fzlg5hVouPouN9XZboz0OTXp1ZOey0vn4oldApXNe9zDZ2xbLsuO3vsrnS4zUE5vuAbHqM9yomEUlXSzBskUkUcg2TJIzqEg3DWv8G/uWqyYRE6l6ZjAyRgY4lm5wuASR5b37lGBxFFJUpR362QObwlKrxYvbZe5FP0o01qaWQWcCxwtbo4737dycUGmM8ke1ti5t+LZx8ip+s3+ciCjcLxVzBa+WW/uW/HD05L1V7jB1tdpdayvnp3iVxL2PILiTc3KlmVbHuDgN7UyZK2qoura4HpCg8Nr3ROs7wfBR6NS70RexcdkjMFNqWUmVxsl0c+0MswUqnbZ5KTyuEV/WJiOxShu4vcAuatGu+Due4nruyv2KE1m1G1LFFfcNpXPRek2KZjRl1QmPaFge0mpI+qmRZmnoGRHckQRXXj82jpqqXVF2krxFUsal6ZqBT06exx2WXC4SQTowuprNMQV5E5QuOUUC2kuMpLWpbWr021is4j+F2SHI5Li3IMpS2ckKbIliVAaisauRLXQcMcvmnSBtqqYdk832hX0vGvnvWJRdFiM7dwdJ0g5PAPrutHAy9NruK9VbFc2indPMMi4uJG4XyCZHtRGDt8q1lKzKxd8Fxq3zyAODw0jzjMK2UQ6QF4dwG51xxzComhOHskBqH+CHWiB9Lz3q/URJY4lzrWFrZ5W3Zry2ZZpGeqjTXmbWFwbjapJ+QDql2zcB1+J3o5pD41+ShaqAOOfXF72OR5pBiGVnTNt4s0uXpXnLGw495OVDHGnqIANrpIH7AdnaQZtcOwg2I5JejOIVUEUQq27MUrC1zZN5YOqSLZjf6VGYbUbD2uL5nm4HXky9ACmtOi7biO1droGlg8XM355rTy7D/qKuhtq2+3Mp4ys6NO1k7mc6YDbnYcyzbNr79m+V++yldItXogoPhgkBNmEstwcQMj25qs1tU8ziM5lryRdO9IsXnMIY9x2B4Ldo7I5Be2nGW2l2S5nnE12jzVziNpHQk5PBIBUlj9CWAi2RcSCoHRgsa+ORxDXA25rQsTpWywHid4Ut6JJkLdFZ0dxcg7B4blZ6eS9+F1nxBjkPCyuNLU/EdJ2NJ9CmrBc0cmZ/pNU9JiNuDXNb6VqEEoaxjQc9kepY8HbVSZL5mTaseIutPoq5kjA7cQ23oQSi7eZKZZqQ3HandPCqzopX7ReL3DXWCutLDcrzOc0vSj5l7D7phqeBOehyTmGHJLcxZcaVkN2IWop815Sb6e68kOhdhJkY2NdDUtdY3NbdwBxEzJBkiT+GPJe6FEKuRgjRQE8NOvGnUMnUCgCx3Xbhsraxk5b8TJC1rHAHwmk7TSe3MHktsiismWlGjkddSSUz7DbbeN3Fkg8F48voun0KnDmpCqnpI+W+zn6gh1smWwN7zbycVKYlgstNK6CcbMsRLXDh3OB4gixBUBVykS/mEDzLVxNW1JtdoinG8lc0/BKQRxMj/qjd22FyrTRHqEb79noVe0SxWCpDQHAPDbFpIuD2WVnjj2XFp7iOW5eClGSk7nqZzi0rETXOcCeqR5k1bWTjc2B3edse9O8TkLHEBrndu9NYqu/4iTyvjHtuoQzs5BqfpCQ6VkLWkjrNkkJGfZsp7psHNfGAdpohiMe++zne/ftbXoTfCqb4RUNgLOiBvm6UEeYNz86Tp1tRzujLtoRtjY02t1dgOse+7it7I4t12+77GXmbWhIzaocXVZJQMbebgXNu9Epnk1JNr713HbGxtYr1cvUZhj3FmARQyM6t2jd2q2aG49tx9G43I7VVo29JQDtjd6FE4biDoZA4HK+aZK0o7kLYuWlENn3G9xXccxIw0FhkXjZQsVn6aNkjc7b1F6TVJe2GEghpF7ncTZQ16KX+3OK/SN22Hxm5qXwjG3R2BJtxumEVE6F997SESlojIbjIXXQjLT6XMl89jVNGxEWCWLLaOfNaBQtyBWSYDjMNPGIi7dv5rQtE8aZLdrXB1swsbMqEpw1dC1QnZ2LXGi7KTE1EKw0th7YkNXEsheUWIuRYpkptOpIRhe6MK7YHUN422SiUUtQXKbAHbrqG1FtkoscJDkRrkApTFxxkmviohDoAGD4Q7au8ZHoh809uZHpWUCJsm8A27d/nWma+WDp6c8dmUelqy1rrLXwvs7PdFee0jkdAWvDonlpByNyHDyhXjAtI54nx/C5xLC+8d9qG7HZEPcGjatlvPaqWHlcLlNTB0Kiacefw8AoV5wezNqxCJ7yHh3VcBYixBHdbeq9UYjSwkmSbac0kbMYL3X8XsB5lZ7FikzWGNskjYzvaHuDP+m9kefcPzl5vEZd+n3cr3PRYCt+puuVkXvDdJQXdNFGWOaeqXv2rZb9kCyYaQ4gXDbcS5ziS4k5knimmA/zbufsCZ4887Fl6XK6FOnQU4rd8zJzRtYmUOxWt7kRujtS1tW17mh7Gva5zT85odct8yu+s7GqesbEKeMs6NpJcWhpNwOrlwyWeYL/ADx5KxVG8clZhTU7TfZcz722I7Ap7NkiO5wy5qMqY7EqaoYG9K7uBUVXb/KVa02hYDtHGGYg4DYJyVm05o9migkHhMLbnyWVIjdZw5j1rTNMIwcLz4MaRzWHmeIcHTiupo4OmpRm30+5VcOY+SISkbXzQn0VEbdbqjxRvULguJSMpyGmwDslxuKSk5uW3Tk5RTZnvZlloQy+bBbvCt+jLGtnY+MbIvZ1uIKquE1rnRNvs+ZWfCpDZvc5u7mkV94tDIbM1eI5LzkCld1RyCM5eQfQvW3FheXAV5SC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8" name="Title 5"/>
          <p:cNvSpPr txBox="1">
            <a:spLocks/>
          </p:cNvSpPr>
          <p:nvPr/>
        </p:nvSpPr>
        <p:spPr>
          <a:xfrm>
            <a:off x="6096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B050"/>
                </a:solidFill>
                <a:effectLst/>
                <a:uLnTx/>
                <a:uFillTx/>
                <a:latin typeface="+mj-lt"/>
                <a:ea typeface="+mj-ea"/>
                <a:cs typeface="+mj-cs"/>
              </a:rPr>
              <a:t>Alarms and Events</a:t>
            </a:r>
          </a:p>
        </p:txBody>
      </p:sp>
      <p:pic>
        <p:nvPicPr>
          <p:cNvPr id="9" name="Picture 8" descr="E+I"/>
          <p:cNvPicPr/>
          <p:nvPr/>
        </p:nvPicPr>
        <p:blipFill>
          <a:blip r:embed="rId3" r:link="rId4" cstate="print"/>
          <a:srcRect/>
          <a:stretch>
            <a:fillRect/>
          </a:stretch>
        </p:blipFill>
        <p:spPr bwMode="auto">
          <a:xfrm>
            <a:off x="7812360" y="6165304"/>
            <a:ext cx="1080120" cy="504055"/>
          </a:xfrm>
          <a:prstGeom prst="rect">
            <a:avLst/>
          </a:prstGeom>
          <a:noFill/>
          <a:ln w="9525">
            <a:noFill/>
            <a:miter lim="800000"/>
            <a:headEnd/>
            <a:tailEnd/>
          </a:ln>
        </p:spPr>
      </p:pic>
      <p:sp>
        <p:nvSpPr>
          <p:cNvPr id="6" name="Content Placeholder 5"/>
          <p:cNvSpPr txBox="1">
            <a:spLocks/>
          </p:cNvSpPr>
          <p:nvPr/>
        </p:nvSpPr>
        <p:spPr>
          <a:xfrm>
            <a:off x="206027" y="1412776"/>
            <a:ext cx="5256584" cy="5367139"/>
          </a:xfrm>
          <a:prstGeom prst="rect">
            <a:avLst/>
          </a:prstGeom>
        </p:spPr>
        <p:txBody>
          <a:bodyPr/>
          <a:lstStyle/>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Quickly view active and unacknowledged alarms</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Alarm banner provides system status from anywhere in the web application</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Receive alerts to outages or impending problems</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Trigger on PQ events, thresholds, equipment conditions, or complex/summary conditions</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Meter alarms immediately pushed to system level</a:t>
            </a:r>
          </a:p>
          <a:p>
            <a:pPr marL="342900" marR="0" lvl="0" indent="-342900" algn="just" defTabSz="914400" rtl="0" eaLnBrk="1" fontAlgn="auto" latinLnBrk="0" hangingPunct="1">
              <a:lnSpc>
                <a:spcPct val="100000"/>
              </a:lnSpc>
              <a:spcBef>
                <a:spcPct val="20000"/>
              </a:spcBef>
              <a:buClrTx/>
              <a:buSzTx/>
              <a:buFontTx/>
              <a:buNone/>
              <a:tabLst/>
              <a:defRPr/>
            </a:pPr>
            <a:endParaRPr kumimoji="0" lang="en-US" sz="600" b="0" i="0" u="none" strike="noStrike" kern="1200" cap="none" spc="0" normalizeH="0" baseline="0" noProof="0" dirty="0">
              <a:ln>
                <a:noFill/>
              </a:ln>
              <a:solidFill>
                <a:schemeClr val="tx1"/>
              </a:solidFill>
              <a:effectLst/>
              <a:uLnTx/>
              <a:uFillTx/>
              <a:latin typeface="Calibri" pitchFamily="34" charset="0"/>
              <a:ea typeface="+mn-ea"/>
              <a:cs typeface="+mn-cs"/>
            </a:endParaRPr>
          </a:p>
          <a:p>
            <a:pPr marL="342900" marR="0" lvl="0" indent="-342900" algn="just" defTabSz="914400" rtl="0" eaLnBrk="1" fontAlgn="auto" latinLnBrk="0" hangingPunct="1">
              <a:lnSpc>
                <a:spcPct val="100000"/>
              </a:lnSpc>
              <a:spcBef>
                <a:spcPct val="20000"/>
              </a:spcBef>
              <a:buClrTx/>
              <a:buSzTx/>
              <a:buFontTx/>
              <a:buNone/>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Automatically:</a:t>
            </a:r>
          </a:p>
          <a:p>
            <a:pPr marL="742950" marR="0" lvl="1" indent="-28575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Send customized notifications to workstations,</a:t>
            </a:r>
            <a:b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b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email, mobiles, or PDA</a:t>
            </a:r>
          </a:p>
          <a:p>
            <a:pPr marL="742950" marR="0" lvl="1" indent="-28575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Upload all associated event data</a:t>
            </a:r>
          </a:p>
          <a:p>
            <a:pPr marL="742950" marR="0" lvl="1" indent="-28575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Generate a report</a:t>
            </a:r>
          </a:p>
          <a:p>
            <a:pPr marL="742950" marR="0" lvl="1" indent="-28575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Log complete information (coincident conditions,  waveforms, timestamps)</a:t>
            </a:r>
          </a:p>
        </p:txBody>
      </p:sp>
      <p:pic>
        <p:nvPicPr>
          <p:cNvPr id="12" name="Picture 2" descr="C:\Users\simon.killen\Desktop\238781.jpg"/>
          <p:cNvPicPr>
            <a:picLocks noChangeAspect="1" noChangeArrowheads="1"/>
          </p:cNvPicPr>
          <p:nvPr/>
        </p:nvPicPr>
        <p:blipFill>
          <a:blip r:embed="rId5" cstate="print"/>
          <a:srcRect t="22784" b="22784"/>
          <a:stretch>
            <a:fillRect/>
          </a:stretch>
        </p:blipFill>
        <p:spPr bwMode="auto">
          <a:xfrm>
            <a:off x="5652120" y="3717032"/>
            <a:ext cx="3168352" cy="2088232"/>
          </a:xfrm>
          <a:prstGeom prst="rect">
            <a:avLst/>
          </a:prstGeom>
          <a:noFill/>
        </p:spPr>
      </p:pic>
      <p:pic>
        <p:nvPicPr>
          <p:cNvPr id="13" name="Picture 3" descr="C:\Users\simon.killen\Desktop\238773.jpg"/>
          <p:cNvPicPr>
            <a:picLocks noChangeAspect="1" noChangeArrowheads="1"/>
          </p:cNvPicPr>
          <p:nvPr/>
        </p:nvPicPr>
        <p:blipFill>
          <a:blip r:embed="rId6" cstate="print"/>
          <a:srcRect t="19761" r="2222" b="22784"/>
          <a:stretch>
            <a:fillRect/>
          </a:stretch>
        </p:blipFill>
        <p:spPr bwMode="auto">
          <a:xfrm>
            <a:off x="5652120" y="1412776"/>
            <a:ext cx="3168352" cy="2016224"/>
          </a:xfrm>
          <a:prstGeom prst="rect">
            <a:avLst/>
          </a:prstGeom>
          <a:noFill/>
        </p:spPr>
      </p:pic>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2" descr="data:image/jpeg;base64,/9j/4AAQSkZJRgABAQAAAQABAAD/2wCEAAkGBhASEBQQEBQQEA8QEA8QEBQPDw8UDxQQFBAVFBUQFRQXGyYeFxkkGRUUHy8gIycpLCwsFR4xNTAqNSYrLCkBCQoKDgwOGg8PGikkHyQsLC8qLCwsKSwpKiwvLCkpLiksLCo1LCwsKSwpLCwsKSwsLCwsLCwsLCwpKSkpLCwpLf/AABEIANwA5QMBIgACEQEDEQH/xAAcAAABBQEBAQAAAAAAAAAAAAADAgQFBgcBAAj/xABSEAABAwICBgQICAkKBQUAAAABAAIDBBEFIQYHEjFBcRMiUWEyUoGRobHB0RQjJUJTk7PSJENEcnSjssLhFzNUYmNkc4KDlBUWkqLDdYTT4vD/xAAaAQACAwEBAAAAAAAAAAAAAAACAwEEBQAG/8QANhEAAgECBAMECQMEAwAAAAAAAAECAxEEBRIhEzFRQWFxgSIyM5GhscHR4RRCUhU0cvAkQ4L/2gAMAwEAAhEDEQA/ALm1icRNSGtR42rUbMyKFtCK0JLQitCWxqOgJYC8AlAIA0eASgF4BKAQNhoXGEdqGxqK0KpUZYiEASXhR2JaRQQW6SSKPauAZZGsBtvtfemJ03pPp6X/AHEfvVdjlCT3SZLvjXGQqK/5ypPpqX/cxe9LbpfS/S03+5i96CyJ4c+jJpjEtRDdJoDufCeU8aV/zFF40f10aIHS+hIvTWVB/wCMxns8j2lDdiLDu9bfeiQMkzkiA5GDw7dmhPCeitLYCUMlEcEghEJYlIci2SHhSQCJSUohcsoOOWUlhLesmAClcIbmuYcOZPM3Ly4F5cPKq0I0YQ2hGYFosooW0IrQkBFYlsYhQCWAuAJQCBjDwCI1qSAjMCXJhxQpoVb0w0yio4rnrPdcRsBs55HqYOJSNMtNIqOPPryOB6OMHNx8Y+KwdvHgsPxTE5aiV00zi57vMBwa0cAOxZ1arbZG5gMvdb05+r8z2LYvNUymaZ2092Q4Na3gxo4AJovWXLKje56qMVFWS2Ory4vLgrnrL1l5eXEHLcl6y9deUkFi0N0vfRS2N3U7z8Y0b2n6Rnf2jiPItmp6lkrBLGQ5jmhwLfBIPzh7uC+drK0aFaZOo39HJd1M83cBmWO+kaPWOPNPpVdOz5GNmOXqstcPW+f5NgcEjZRIZmyMEkZDmOAcC03aQdzgexeIWgnc8dKLi7MHZIcEUpLkQABzUghGIQyFBx5qmsIYoZgU9hTclA2BIEri44rqIaVtoRWhIaERoV9lJCwisQwisQMYgoCUAuBKCWxiFNCgdK9Jvg0RMbHzSHJjI2Pdc+M8tHVaPOeHc/ra75rVHXVOrUvsi3SSi05K/cYjiktTNK6acSGR5uS5jhyAFsgOATEtI7ua3wlJLb78+aouj3m/HOLK2j4/gwQFeut3dSMO9jDzY0+xBfhMB3wwnnDH7kPBfUYs5j2w+Jhy9ZbW7R+kO+np/qY/chu0Xoj+TweSNo9S7gsJZxT7Ysxiy5ZbG7RCh/o8Xk2h6ihO0KoD+IaOT5R+8o4TC/q9H+L+H3MhIXFrTtBaD6IjlLN95CdoDQ+I8cpZPeu4TJ/qtHo/cvuZUuWWou1fUXiy/Wn3IT9XtHw6b60fdXcNk/1Sh3+4gtBdNTSP6KYk0zzv39E473AcWniPL231xrmuaHsILXAHqm4sdxB4g8Cs8dq7pPGnH+oz7in8BpzSR9FG9747ktbMQ7ZvvaLAdU77KxSlKGz5GNmHAr+nT2l4cywuSCuskDmhzdx3jiD2fxXrK4tzBkmnZiCEkhFsubK4gGxqn8Ob1VDMap2jHVXDYBZCvJMpXlIZBNRGpDUtqvsqIWEZiEEViBhoM1VjTTTWOij2RZ9Q8fFx33D6R/Y3u4+ciz8PIvn7S8k4hU3u4/CJALm5sHWDfNYLOxVVxVkbeVYSGIqPXyW/iOf+fsQ+mHlhg+6ljT/EB+Mb5YIvurTtF9Daekjb1GvqNkdJI5oLtq2bWX8FoOWXlVhsqSpy7WaFTH4ZStGimuuy+hiI1i1/jxH/AEY0VusitG/oTzi9xC2SWkjeLPYx4O8OY1wPkIWWay9EI6fZqadoZE92xIxvgtksS1zRwBAOW4Ed6iUZRV7jsNiMLXnodJJvly/AzZrNq+LKc/5JB++ijWjUcYYfPL71oOHaL0ToIi6mpi4wwkkwx3JMbbkm29EfoVhx30sHkaR6ii0T6iHisFezpGft1pycYI/JI8ewog1pnjTjyTn7iu7tAcN/o0fkdKP3kCo1fYbsuIpwCGuItLPwBPjrtNTqRx8A/wDrf++ZUm60m8ad3kmH3EQa0IeMEo5SMPsVBoqOSWRsUTS+SQhrWjeSfVzWn4Tqmp2sBqXySyEZiN2xG09gyu7nlyQRlOXIu4nD4HD+uvJN3+YwGs2n+im88Z9q6NZdL9HOPJF99Tj9V+HEW2Zh3iY39IVR0s1bvp2Ganc6aFty9rgOlY3xssnN7cgRyzBPiLcq0o4CrLSrp95KfyjUnizj/JH99e/lDo+ycf6bfvLNVouG6rYpYIpTPK10kUchAjYQC9gdYZ96GM5y5Fivg8JQSc7q4U6f0XbMP9L+K4dPaLtl+qPvXXao4v6RJ9Sz7yDJqjHzak+WAex6L0ypowH8n8fsP8K1gUYkDdtzQ87J6RjgzPxjuA71dXxZBwza7cfWD3rDdJNFJqNw6TZfG+4ZIy+ySPmkHce5aPqqxSSSjfHIS8Me9jC7gGxte0X7rkcrBNo1HfSytj8DSVJVqTui0WXrJZC5ZXTz52MZqbp9yh4RmpiLcoGxESuzXkmbevLgiJCW1DCWFfKwQIzEFqNGEEhkUHI6p5FYFpA35UmHbWu+1X0AW9U8isDx4fK0v6d/5QsnF9h6TJdpT8DdHDM8z61kenelNZHXyxRTyxRx9GGtjdsjOJriTbebk71rrt55lZBrN0cnZVSVeyXU8vRnbbmGOEbWFr/Fzbkdxv2pVa+nYHKtDrWnbltfrdFv1Z4vPUUsjp3ulcycsa51trZ6NrrE8cyfOla0h8mv/wAWD9pZzo7pvU0UbooRCWuf0h6RjidrZDd4cMrNCPj+sGoq4DBKyBrS5j7xtkDrtOQzcQl8RaLF95fUWKVWKWm6Y8p9a9YxjWCOmIY1rRdkt7NAA/Gdy0LQrSCSspenkaxjhK+O0e1s2aGm/WJN+ssJWyaqG/J3Oom9TB7F1KTcrMnM8NRp0dUIpO5I6Z6QvoqcTMayRxlZHZ5cBZzXG+X5qpEmt2dzXNNPD1mubk+TiLXVg1un8CjHbVM+ylWQrqs2pWR2W4SjVo6pxu7vqaBqfoGumnmIu6KONjO7pC7aI77Mt5StB0ixgUtNJUFpf0YbZoNtpznBoF+GZVL1Nt6lUf61OPRKpzWc62Gyd8kA/WA+xMhtTuU8XHiY/RLleK8tiBwrWu6SeOOSBjWSSMjLmSOLm7TtkOsRnvC0RzeBz4EcOS+fcEbeqgHbUQD9a1fQnHy+1dSk5J3IzTD06Mo8NWuj52xaFrJ5mN8Fk0zW/mte4D0Bbtg7LU0A7KeAfqmrCMTftTSu7ZZT53krfqJloox2RRjzMAQUebLOb+zpp9/0ILSDTWnpJRDKJi4sEnxbGEbJLgN7hn1SnWBaQwVkZfCXWY7ZcHt2XA2uMrkZ81nWtJ34fbsgiHpcfap/VMz4ic9szB5o/wCKJTeuxWq4SnHCKqr32+JIaxY2nD5Cd7XQlvc7pWj1F3nTLVHf4PJ/jy/YMTrWa+1AR400I9Jd7ELVKz8Fce2ab7OMIo+0Qt/2Ev8AIuhC4AiELllfPOi4G5qVj3KNg3qRaclwyIGY5ryTKc15QSRQKW0oYS2q7cVYMxOYWpvG1PYWpE5joxCuHVPJfPGmJ+UKr9Il/aX0S/wTyXz1pTTufidRGwbT31TmNGQu5z7AXPeVl4l3SPRZLtUl4fUuGiWtEWbDXdzWzgfagftDyjitHY5j23Ba9j25EWcxzSPMQVhjtAcSH5NJ5HRH1ORMC0qrMNldEQSxryJYJDkHcdk/Md3jygpcajjtIs4nL6Va8sNJX6J7fj5eBb9K9VrH3lobRvzJhJtG7/DJ8A9xy5LMaqlfG8xyNdHI02c14IcD3gr6BwHG46uBtRFcNcSCHW2mvbvabf8A7MKq626CM0jJi0dKyZjGut1thzX3YTxFwD5O9dUpq2pA4HH1Y1FQq772719zI1tOq1vya3vmnP8A3AexYsts1Yj5Nj75Jz+tI9iGj6xbzj2C8V8mRuuA/gkI/vI9EUnvWSLV9cTvweAds7z5o/4rKUNb1hmVL/jLxfzNS1ON+JqT/awjzMd71Ja1HfJx754R+0fYmOp4fg05/t2+iIe9OdbLvwBo7amL9iQpy9kZNTfMf/S+SMy0ZZetph21VP8AatW/3WD6GMviFKP7xGfMb+xbrM6zXHsa4+YXUUeTDznepFd31PnKZ13OPaXHzr6JjFmgdjQPQvnWMXIHaQPOvo5wUUe0ZnX7F4/Qo+lWr99XUmcTNjBaxuy6NxI2W23gqW0S0a+BQuiL+kc+QyOIbsjwQ0AC57PSuYpp1RU8roZXSCRlg4Nic4ZtDhmO4hM36y8Pt4cp7hC+/pTPQTuUX+rqUlT0tx2tt7hlrWktRxt8aoZ6I5P4I2qltqIntlmPpjCo2mWlprZG7LSyCLa6NrrbRJtd7rZXyGXBX7Vg22H37Xy/agexRTd6g/FUpUcAoy53+5bS5J2kguSNpXzzA9pzmn4OSi6d2afh+S4YhMhzXkN7s15QcR4CNG1cDEaNiZKoMUAkbU6jQWBGYFVlO41II/wTyWE1g+XT/wCpR/btW7P8E8isB0gq+hxeWW1+irRJYcdmQOt6FWq8l4mzlKvKaX8TcrLBdNB8o1X6RJ61uWH4jFPGJYXtkjcMi0+gj5p7jmmWIaKUM7zJNBG+R1tpx2g42FhctI4AIqkda2EYHErC1G5p8rd5D6qh8nDvnnP7IQtbR+Tx+kxfsSK20NFHCxsULWxxt8FrBYC5ufLdZ1rb0gjcGUcZDnMf0s1jfZIaWsjP9brOJHDJRL0YWDwzdfG64rtv5GarbtWg+TIfzp/t3rEVuWrptsMp+Ux/XyJVH1jWzn2C/wAl8mV/XIfiqYf2sx/7Ge9ZatO1yu6lKP61QfREswQ1fXY7K/7WPn82a1qfH4JN+k/+JiXrdP4FH+lM+ylTDVDizNmalJAkL+nYD85uwGvA7xstPInsKvGN4LDVQmCYEsJDgWmzmuG5zTwOZ86fFaqdkYtefBxznNbXv5WMZ0BZfEqbukcfNG8+xbVib7QSnshmPmjcVCYFoFSUkvTR9K+QAhple0htxYkANGdiRn2o+muLMp6KZziNqSN8MY4ue9pblyBJPcF0I6Iu5GLrxxeIjw+5fEw/D23ljHbJEPO8L6Kk3nmV8+YIy9VAO2ogH61q+gnoaPaWc6fpQ8/oYZpy++I1P+LbzNaPYoFS+lr719Sf7zMPM8j2KISHzNqjtSiu5fI4tk1bn5OZ+dL9s5Y2to1fMthkXftnzzS+5Pw/rmVnL/4/n9GTxSV0lJWgeOHNOnm0mUBToFQMQl5Xlx5XlFwjrWIrWrjQlhVnItWFtCI1DBSwUNzgvBY9pVq8rJayeaMRujkkMgLpA052uCO4rYGpE9OHDv8AWpcVJWY/D4meHk5QMQpdAsTjO1E5sbu2Op2XHyhPf+F6QN3SznlWsPrctJlhLTY+Rc2T3+ZDwl3lt5pUlvKMX4r8mZT0ekBBa51UQd9qmPP/AKXqDfodiA308x5AH1FbSuKHRT7RkM2nDlCK8FYxF2i9aN9NU/USH1BTeGaQ4xTRNhjjlbHGCGh9ESQC4uOZbc5krU15cqNuTCnmvEVqlNMx7SLF6+rDPhMb/itvZ2aZ7PD2b3yz8EKBdTvG9rhza4Lf9o9p8690h7T5yodG/aHTzdQjpjTSXc/wYDDO5jg9jix7SC1zXFrgRxBGYVspda1exoa7oJSPnSRnaPPYcB6FqBN9+fNCfTsO9rDzY0+sLlSa5M6pmdKr7Slfz/BnZ1u1lv5ulv27Ev8A8iq2MY5UVUnSTvL3DJoyDGjxWtGQC2d2GwHfFAecER/dQXYJSnfT0x/9tB91c6cnzZ1LMMPSd40rMxnC6sRTxSkFwiljkIGRIY8OsD5FpA1vU/GCccnxn3KZdo7Rn8npvqIx6ggv0WoTvpoPI0j1FdGEo8mRXxuGxDTqQe3eZHi1WJZ5ZQCBLNLIAbXAe8uAPfmmi2B+h1AfyeMcnzD1PTeTQegP4m3Kaf2uQcKRaWa0ErWl8PuZMVuGhcRbhsAIIOw02Iscy8+pw86iKbQehje2YsdZpBaHvc5pdw6p39tu5Wps92jgBuHtPerNGjJJz7DKzPHQrwUILvOlcC7deAVkwRxAE6ATWFOmhA3YdFApF1FMN11L4iGaGeCUFwBKCSNOhLCQEoLjgrSlXQwul6YkCxri2FxzxOikG014seBvwIO8EcCFiGlOB1dBLs9JMYXk9FIJHi48V1jk4eneFub5VC6TyUppy2ssKd5a1zjuYSbNff5tifC4cro50HNbcy3g8b+nlvvF819TD2Y/VjdUVA/15fejs0srhuqajyyuPrTnSzRGWikz+Mgf/NSgZHjsutudbyEZjugFnvUnZnroKjVipRSafcTrNN8QH5RJ5RGfW1FZrAxEfjr84YD+6q6vLtUupLw1F84R9yLQ3WRiA3vjPOFnssit1nVvEU55xO9jlUkeGMFjyd4FxzXa5dQP0WHf7F7i1N1p1XGOnP8AllH76M3WpPxghPJ0g9pVKcTsc3AnyD+JSEXEl1FvAYd/sXxL63Wq/jTs8kzh+6UtutUcabzT/wD0Wfry7iS6gvLsN/H4v7miN1px8aeQcpWH91LGs+DjDMOToz7Qs4XWMJIaAS4kAAC5JOQAA3lTxJC3luG/j8WaQNZdMcujqL9zYj++rbSDaY2R7XR7QB2JLdIL8HAEgHuvzsq3oboO2mDaipG1UZGNm8Re9/fubwzVnxRx2bjhwC0cNh5VN58jzmNnQhLTR95HV0xMov4PzRwCeMqQHBnEpkx4k2XDeDmod2LXxNsQOQabra4acXHojKbLoxiUAhiVeEiw3UUdglG48iT2IJjCU8jKVUmnyLEI2DtavJvJKQvKq5q46x1qUENpStpPsALXNpILkJ7yiSIDmZCfOm5cUmxViERcmEMiresVm1hs/cy/mN1YQwqt6xp9jDpr/ObsjmTZXaXrIRIomgumsZj/AOG4iOko5OpE917wng0neGX3Hew925ppfojJQy8X08hPRSdvHYdbIOA8+8cQK1hFOXSNaMtogFx3Adq0jAtIYdl2HVtn0RAjjkkcdtjr5Z8GX3H5vLceNy/iLXT5mhl2YSw0rPeL5ozxeVvxLVhXMlc2FrZogbsf0sTSWnMXDnDP0dia/wAnGJfQj6+n++vOaJdD2KxlBq+te9FaTiJ1o38crelTv8nOJfQj6+n++o2uwyWn6SGZuxIA0kbTXZGxBu0kHJC4tc0Np16dRtQkn4NEafBHP2JN07oMLmnOxAx0jgC4hlrhuQv6Qnx0MxAfk0/kZf1Lkmzp1YRdnJLzIZeUo7RWuG+mqfqZPYEhujlYXBvweoBcQ0bUMgFybbyLBTZg8aH8l7xjBC57gxgLnuIa1rQS4k7gAtR0Y0WjoWiaYCSscLgXBbEOxp7e13MDiSfRvRZlAzbdsy1jm5n5sbT81vd2nee4JQkJlcXG5IzutXB4LV6c+R5rMcz13p0uXa+v4JOmrtp2f8OSd1JBaeSi2Qt4c0A1T+kLL5WWzpXYYAPDpLPf2C5VO0TmM+KyS7wC+3IGwVsxBwip5X7nbLlCat8J2A6Ym7nKwvUk/IB87GgJJkCBUTWTT4SvEYq8KjiWae25NQzp6yoVfgnUjGTZJjUZY1If/CguqLlJvuXVWniGnYPUiUD17pE26ReY/NeiVMrtkpBFdENOEKnkySX1OaPSBcOKUJXwUILahLE65HBPgwWX66MegEIo2namLmveBuYwG/W7z2LTXS5HkV8u47I91RK55LnmaTaLsybPI9ivYSnqlfoKqOyGscrrWFmN7eJU/o/itNDtGdhkvaz7E27k1wmaNnWcxhPbJ1j5ArJSYiHdVwY1hGW1Fdp8y3NLsIJvBtN4JCIo5i0DJrS5zcuAAUzieKSMhe8SyAhpsQ87+BVKxHQmGfrxOEUpHzR8WTy4JzRwVbQylnG2w9Rzt42e0OVXhQbvsHqZUqnWFiYfZtXOAMvCafWEWpxaWoaZZnF8jmsa5xtc7Nhw5ImK6ualsj3QmOSO5LQZWtkt2WPvRaXROs6PZ6LP/Eh7fzlg5hVouPouN9XZboz0OTXp1ZOey0vn4oldApXNe9zDZ2xbLsuO3vsrnS4zUE5vuAbHqM9yomEUlXSzBskUkUcg2TJIzqEg3DWv8G/uWqyYRE6l6ZjAyRgY4lm5wuASR5b37lGBxFFJUpR362QObwlKrxYvbZe5FP0o01qaWQWcCxwtbo4737dycUGmM8ke1ti5t+LZx8ip+s3+ciCjcLxVzBa+WW/uW/HD05L1V7jB1tdpdayvnp3iVxL2PILiTc3KlmVbHuDgN7UyZK2qoura4HpCg8Nr3ROs7wfBR6NS70RexcdkjMFNqWUmVxsl0c+0MswUqnbZ5KTyuEV/WJiOxShu4vcAuatGu+Due4nruyv2KE1m1G1LFFfcNpXPRek2KZjRl1QmPaFge0mpI+qmRZmnoGRHckQRXXj82jpqqXVF2krxFUsal6ZqBT06exx2WXC4SQTowuprNMQV5E5QuOUUC2kuMpLWpbWr021is4j+F2SHI5Li3IMpS2ckKbIliVAaisauRLXQcMcvmnSBtqqYdk832hX0vGvnvWJRdFiM7dwdJ0g5PAPrutHAy9NruK9VbFc2indPMMi4uJG4XyCZHtRGDt8q1lKzKxd8Fxq3zyAODw0jzjMK2UQ6QF4dwG51xxzComhOHskBqH+CHWiB9Lz3q/URJY4lzrWFrZ5W3Zry2ZZpGeqjTXmbWFwbjapJ+QDql2zcB1+J3o5pD41+ShaqAOOfXF72OR5pBiGVnTNt4s0uXpXnLGw495OVDHGnqIANrpIH7AdnaQZtcOwg2I5JejOIVUEUQq27MUrC1zZN5YOqSLZjf6VGYbUbD2uL5nm4HXky9ACmtOi7biO1droGlg8XM355rTy7D/qKuhtq2+3Mp4ys6NO1k7mc6YDbnYcyzbNr79m+V++yldItXogoPhgkBNmEstwcQMj25qs1tU8ziM5lryRdO9IsXnMIY9x2B4Ldo7I5Be2nGW2l2S5nnE12jzVziNpHQk5PBIBUlj9CWAi2RcSCoHRgsa+ORxDXA25rQsTpWywHid4Ut6JJkLdFZ0dxcg7B4blZ6eS9+F1nxBjkPCyuNLU/EdJ2NJ9CmrBc0cmZ/pNU9JiNuDXNb6VqEEoaxjQc9kepY8HbVSZL5mTaseIutPoq5kjA7cQ23oQSi7eZKZZqQ3HandPCqzopX7ReL3DXWCutLDcrzOc0vSj5l7D7phqeBOehyTmGHJLcxZcaVkN2IWop815Sb6e68kOhdhJkY2NdDUtdY3NbdwBxEzJBkiT+GPJe6FEKuRgjRQE8NOvGnUMnUCgCx3Xbhsraxk5b8TJC1rHAHwmk7TSe3MHktsiismWlGjkddSSUz7DbbeN3Fkg8F48voun0KnDmpCqnpI+W+zn6gh1smWwN7zbycVKYlgstNK6CcbMsRLXDh3OB4gixBUBVykS/mEDzLVxNW1JtdoinG8lc0/BKQRxMj/qjd22FyrTRHqEb79noVe0SxWCpDQHAPDbFpIuD2WVnjj2XFp7iOW5eClGSk7nqZzi0rETXOcCeqR5k1bWTjc2B3edse9O8TkLHEBrndu9NYqu/4iTyvjHtuoQzs5BqfpCQ6VkLWkjrNkkJGfZsp7psHNfGAdpohiMe++zne/ftbXoTfCqb4RUNgLOiBvm6UEeYNz86Tp1tRzujLtoRtjY02t1dgOse+7it7I4t12+77GXmbWhIzaocXVZJQMbebgXNu9Epnk1JNr713HbGxtYr1cvUZhj3FmARQyM6t2jd2q2aG49tx9G43I7VVo29JQDtjd6FE4biDoZA4HK+aZK0o7kLYuWlENn3G9xXccxIw0FhkXjZQsVn6aNkjc7b1F6TVJe2GEghpF7ncTZQ16KX+3OK/SN22Hxm5qXwjG3R2BJtxumEVE6F997SESlojIbjIXXQjLT6XMl89jVNGxEWCWLLaOfNaBQtyBWSYDjMNPGIi7dv5rQtE8aZLdrXB1swsbMqEpw1dC1QnZ2LXGi7KTE1EKw0th7YkNXEsheUWIuRYpkptOpIRhe6MK7YHUN422SiUUtQXKbAHbrqG1FtkoscJDkRrkApTFxxkmviohDoAGD4Q7au8ZHoh809uZHpWUCJsm8A27d/nWma+WDp6c8dmUelqy1rrLXwvs7PdFee0jkdAWvDonlpByNyHDyhXjAtI54nx/C5xLC+8d9qG7HZEPcGjatlvPaqWHlcLlNTB0Kiacefw8AoV5wezNqxCJ7yHh3VcBYixBHdbeq9UYjSwkmSbac0kbMYL3X8XsB5lZ7FikzWGNskjYzvaHuDP+m9kefcPzl5vEZd+n3cr3PRYCt+puuVkXvDdJQXdNFGWOaeqXv2rZb9kCyYaQ4gXDbcS5ziS4k5knimmA/zbufsCZ4887Fl6XK6FOnQU4rd8zJzRtYmUOxWt7kRujtS1tW17mh7Gva5zT85odct8yu+s7GqesbEKeMs6NpJcWhpNwOrlwyWeYL/ADx5KxVG8clZhTU7TfZcz722I7Ap7NkiO5wy5qMqY7EqaoYG9K7uBUVXb/KVa02hYDtHGGYg4DYJyVm05o9migkHhMLbnyWVIjdZw5j1rTNMIwcLz4MaRzWHmeIcHTiupo4OmpRm30+5VcOY+SISkbXzQn0VEbdbqjxRvULguJSMpyGmwDslxuKSk5uW3Tk5RTZnvZlloQy+bBbvCt+jLGtnY+MbIvZ1uIKquE1rnRNvs+ZWfCpDZvc5u7mkV94tDIbM1eI5LzkCld1RyCM5eQfQvW3FheXAV5SC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8" name="Title 5"/>
          <p:cNvSpPr txBox="1">
            <a:spLocks/>
          </p:cNvSpPr>
          <p:nvPr/>
        </p:nvSpPr>
        <p:spPr>
          <a:xfrm>
            <a:off x="964442" y="44624"/>
            <a:ext cx="864813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mj-lt"/>
                <a:ea typeface="+mj-ea"/>
                <a:cs typeface="+mj-cs"/>
              </a:rPr>
              <a:t>Trend Graphing and</a:t>
            </a:r>
            <a:r>
              <a:rPr kumimoji="0" lang="en-GB" sz="3600" b="1" i="0" u="none" strike="noStrike" kern="1200" cap="none" spc="0" normalizeH="0" noProof="0" dirty="0">
                <a:ln>
                  <a:noFill/>
                </a:ln>
                <a:solidFill>
                  <a:srgbClr val="00B050"/>
                </a:solidFill>
                <a:effectLst/>
                <a:uLnTx/>
                <a:uFillTx/>
                <a:latin typeface="+mj-lt"/>
                <a:ea typeface="+mj-ea"/>
                <a:cs typeface="+mj-cs"/>
              </a:rPr>
              <a:t> Aggregation</a:t>
            </a:r>
            <a:endParaRPr kumimoji="0" lang="en-GB" sz="3600" b="1" i="0" u="none" strike="noStrike" kern="1200" cap="none" spc="0" normalizeH="0" baseline="0" noProof="0" dirty="0">
              <a:ln>
                <a:noFill/>
              </a:ln>
              <a:solidFill>
                <a:srgbClr val="00B050"/>
              </a:solidFill>
              <a:effectLst/>
              <a:uLnTx/>
              <a:uFillTx/>
              <a:latin typeface="+mj-lt"/>
              <a:ea typeface="+mj-ea"/>
              <a:cs typeface="+mj-cs"/>
            </a:endParaRPr>
          </a:p>
        </p:txBody>
      </p:sp>
      <p:pic>
        <p:nvPicPr>
          <p:cNvPr id="9" name="Picture 8" descr="E+I"/>
          <p:cNvPicPr/>
          <p:nvPr/>
        </p:nvPicPr>
        <p:blipFill>
          <a:blip r:embed="rId3" r:link="rId4" cstate="print"/>
          <a:srcRect/>
          <a:stretch>
            <a:fillRect/>
          </a:stretch>
        </p:blipFill>
        <p:spPr bwMode="auto">
          <a:xfrm>
            <a:off x="7812360" y="6165304"/>
            <a:ext cx="1080120" cy="504055"/>
          </a:xfrm>
          <a:prstGeom prst="rect">
            <a:avLst/>
          </a:prstGeom>
          <a:noFill/>
          <a:ln w="9525">
            <a:noFill/>
            <a:miter lim="800000"/>
            <a:headEnd/>
            <a:tailEnd/>
          </a:ln>
        </p:spPr>
      </p:pic>
      <p:sp>
        <p:nvSpPr>
          <p:cNvPr id="6" name="Content Placeholder 5"/>
          <p:cNvSpPr txBox="1">
            <a:spLocks/>
          </p:cNvSpPr>
          <p:nvPr/>
        </p:nvSpPr>
        <p:spPr>
          <a:xfrm>
            <a:off x="3833813" y="1628800"/>
            <a:ext cx="5122862" cy="4176464"/>
          </a:xfrm>
          <a:prstGeom prst="rect">
            <a:avLst/>
          </a:prstGeom>
        </p:spPr>
        <p:txBody>
          <a:bodyPr/>
          <a:lstStyle/>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Single graph or multiple overlays for comparison</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Trend any measured parameter: </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Voltage, current, power, power factor</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Demand, predicted demand, energy</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Harmonics</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Temperature</a:t>
            </a:r>
          </a:p>
          <a:p>
            <a:pPr marL="742950" marR="0" lvl="1" indent="-285750" algn="just" defTabSz="914400" rtl="0" eaLnBrk="1" fontAlgn="auto" latinLnBrk="0" hangingPunct="1">
              <a:lnSpc>
                <a:spcPct val="100000"/>
              </a:lnSpc>
              <a:spcBef>
                <a:spcPct val="200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Breakers Status</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Graph aggregate load profiles</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Create usage profiles</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Calibri" pitchFamily="34" charset="0"/>
                <a:ea typeface="+mn-ea"/>
                <a:cs typeface="+mn-cs"/>
              </a:rPr>
              <a:t>Track system-wide energy-related costs</a:t>
            </a:r>
          </a:p>
        </p:txBody>
      </p:sp>
      <p:pic>
        <p:nvPicPr>
          <p:cNvPr id="10" name="Picture 4" descr="Fig10_trending"/>
          <p:cNvPicPr>
            <a:picLocks noChangeAspect="1" noChangeArrowheads="1"/>
          </p:cNvPicPr>
          <p:nvPr/>
        </p:nvPicPr>
        <p:blipFill>
          <a:blip r:embed="rId5" cstate="print"/>
          <a:srcRect/>
          <a:stretch>
            <a:fillRect/>
          </a:stretch>
        </p:blipFill>
        <p:spPr bwMode="auto">
          <a:xfrm>
            <a:off x="307479" y="1385118"/>
            <a:ext cx="3400425" cy="2547938"/>
          </a:xfrm>
          <a:prstGeom prst="rect">
            <a:avLst/>
          </a:prstGeom>
          <a:noFill/>
          <a:ln w="9525">
            <a:noFill/>
            <a:miter lim="800000"/>
            <a:headEnd/>
            <a:tailEnd/>
          </a:ln>
        </p:spPr>
      </p:pic>
      <p:pic>
        <p:nvPicPr>
          <p:cNvPr id="11" name="Picture 4" descr="Trending_11_Select_Measurement.bmp"/>
          <p:cNvPicPr>
            <a:picLocks noChangeAspect="1"/>
          </p:cNvPicPr>
          <p:nvPr/>
        </p:nvPicPr>
        <p:blipFill>
          <a:blip r:embed="rId6" cstate="print"/>
          <a:srcRect/>
          <a:stretch>
            <a:fillRect/>
          </a:stretch>
        </p:blipFill>
        <p:spPr bwMode="auto">
          <a:xfrm>
            <a:off x="430982" y="3845530"/>
            <a:ext cx="3211835" cy="2175758"/>
          </a:xfrm>
          <a:prstGeom prst="rect">
            <a:avLst/>
          </a:prstGeom>
          <a:noFill/>
          <a:ln w="9525">
            <a:noFill/>
            <a:miter lim="800000"/>
            <a:headEnd/>
            <a:tailEnd/>
          </a:ln>
        </p:spPr>
      </p:pic>
    </p:spTree>
  </p:cSld>
  <p:clrMapOvr>
    <a:masterClrMapping/>
  </p:clrMapOvr>
  <p:transition>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FFCE67-5D0D-4E00-9CE1-D12C32E4F48A}"/>
              </a:ext>
            </a:extLst>
          </p:cNvPr>
          <p:cNvSpPr/>
          <p:nvPr/>
        </p:nvSpPr>
        <p:spPr>
          <a:xfrm>
            <a:off x="4666757" y="0"/>
            <a:ext cx="7149375" cy="1244187"/>
          </a:xfrm>
          <a:prstGeom prst="rect">
            <a:avLst/>
          </a:prstGeom>
        </p:spPr>
        <p:txBody>
          <a:bodyPr wrap="square">
            <a:spAutoFit/>
          </a:bodyPr>
          <a:lstStyle/>
          <a:p>
            <a:pPr marR="171450" lvl="0">
              <a:spcBef>
                <a:spcPts val="600"/>
              </a:spcBef>
              <a:spcAft>
                <a:spcPts val="0"/>
              </a:spcAft>
              <a:buSzPts val="1200"/>
            </a:pPr>
            <a:r>
              <a:rPr lang="en-GB" sz="2800" b="1" dirty="0" err="1">
                <a:solidFill>
                  <a:srgbClr val="00B050"/>
                </a:solidFill>
                <a:latin typeface="Calibri" panose="020F0502020204030204" pitchFamily="34" charset="0"/>
                <a:ea typeface="Times New Roman" panose="02020603050405020304" pitchFamily="18" charset="0"/>
                <a:cs typeface="Times New Roman" panose="02020603050405020304" pitchFamily="18" charset="0"/>
              </a:rPr>
              <a:t>EcoStruxure</a:t>
            </a:r>
            <a:r>
              <a:rPr lang="en-GB" sz="2800"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Power Advisor</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R="172720" algn="just">
              <a:lnSpc>
                <a:spcPct val="115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Full Metering Diagnostics  </a:t>
            </a:r>
          </a:p>
          <a:p>
            <a:pPr marR="172720" algn="just">
              <a:lnSpc>
                <a:spcPct val="115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Identify  Power Quality Issues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E482628-87B6-49E3-B8BD-3D6FFCACACB6}"/>
              </a:ext>
            </a:extLst>
          </p:cNvPr>
          <p:cNvPicPr/>
          <p:nvPr/>
        </p:nvPicPr>
        <p:blipFill>
          <a:blip r:embed="rId2"/>
          <a:stretch>
            <a:fillRect/>
          </a:stretch>
        </p:blipFill>
        <p:spPr>
          <a:xfrm>
            <a:off x="630455" y="1482291"/>
            <a:ext cx="8325852" cy="4466121"/>
          </a:xfrm>
          <a:prstGeom prst="rect">
            <a:avLst/>
          </a:prstGeom>
          <a:ln>
            <a:noFill/>
          </a:ln>
          <a:effectLst/>
        </p:spPr>
      </p:pic>
    </p:spTree>
    <p:extLst>
      <p:ext uri="{BB962C8B-B14F-4D97-AF65-F5344CB8AC3E}">
        <p14:creationId xmlns:p14="http://schemas.microsoft.com/office/powerpoint/2010/main" val="2982829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27116-F822-4718-97B5-0F2F37763734}"/>
              </a:ext>
            </a:extLst>
          </p:cNvPr>
          <p:cNvPicPr/>
          <p:nvPr/>
        </p:nvPicPr>
        <p:blipFill>
          <a:blip r:embed="rId2"/>
          <a:stretch>
            <a:fillRect/>
          </a:stretch>
        </p:blipFill>
        <p:spPr>
          <a:xfrm>
            <a:off x="1" y="1255593"/>
            <a:ext cx="9144000" cy="5616054"/>
          </a:xfrm>
          <a:prstGeom prst="rect">
            <a:avLst/>
          </a:prstGeom>
          <a:ln>
            <a:noFill/>
          </a:ln>
          <a:effectLst/>
        </p:spPr>
      </p:pic>
    </p:spTree>
    <p:extLst>
      <p:ext uri="{BB962C8B-B14F-4D97-AF65-F5344CB8AC3E}">
        <p14:creationId xmlns:p14="http://schemas.microsoft.com/office/powerpoint/2010/main" val="2164770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91D0F0-1592-4725-AA4F-99D7A7A895B5}"/>
              </a:ext>
            </a:extLst>
          </p:cNvPr>
          <p:cNvPicPr/>
          <p:nvPr/>
        </p:nvPicPr>
        <p:blipFill>
          <a:blip r:embed="rId2"/>
          <a:stretch>
            <a:fillRect/>
          </a:stretch>
        </p:blipFill>
        <p:spPr>
          <a:xfrm>
            <a:off x="1" y="1179718"/>
            <a:ext cx="9144000" cy="5678282"/>
          </a:xfrm>
          <a:prstGeom prst="rect">
            <a:avLst/>
          </a:prstGeom>
        </p:spPr>
      </p:pic>
    </p:spTree>
    <p:extLst>
      <p:ext uri="{BB962C8B-B14F-4D97-AF65-F5344CB8AC3E}">
        <p14:creationId xmlns:p14="http://schemas.microsoft.com/office/powerpoint/2010/main" val="1556759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488B9E-2F3C-4032-A4A5-0E1E641A2437}"/>
              </a:ext>
            </a:extLst>
          </p:cNvPr>
          <p:cNvSpPr/>
          <p:nvPr/>
        </p:nvSpPr>
        <p:spPr>
          <a:xfrm>
            <a:off x="303220" y="1270009"/>
            <a:ext cx="8395423" cy="4816703"/>
          </a:xfrm>
          <a:prstGeom prst="rect">
            <a:avLst/>
          </a:prstGeom>
        </p:spPr>
        <p:txBody>
          <a:bodyPr wrap="square">
            <a:spAutoFit/>
          </a:bodyPr>
          <a:lstStyle/>
          <a:p>
            <a:pPr lvl="0" algn="just">
              <a:spcBef>
                <a:spcPts val="600"/>
              </a:spcBef>
              <a:spcAft>
                <a:spcPts val="0"/>
              </a:spcAft>
              <a:buSzPts val="1200"/>
            </a:pPr>
            <a:r>
              <a:rPr lang="en-GB" sz="2800"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Mission Control</a:t>
            </a:r>
            <a:endParaRPr lang="en-GB" sz="2400" dirty="0">
              <a:solidFill>
                <a:srgbClr val="00B050"/>
              </a:solidFill>
              <a:latin typeface="Arial" panose="020B0604020202020204" pitchFamily="34" charset="0"/>
              <a:ea typeface="Times New Roman" panose="02020603050405020304" pitchFamily="18" charset="0"/>
              <a:cs typeface="Times New Roman" panose="02020603050405020304" pitchFamily="18" charset="0"/>
            </a:endParaRPr>
          </a:p>
          <a:p>
            <a:pPr marL="107950" algn="just">
              <a:spcBef>
                <a:spcPts val="600"/>
              </a:spcBef>
              <a:spcAft>
                <a:spcPts val="0"/>
              </a:spcAft>
            </a:pPr>
            <a:r>
              <a:rPr lang="en-GB" sz="1400" dirty="0">
                <a:latin typeface="Calibri" panose="020F0502020204030204" pitchFamily="34" charset="0"/>
                <a:ea typeface="Times New Roman" panose="02020603050405020304" pitchFamily="18" charset="0"/>
                <a:cs typeface="Times New Roman" panose="02020603050405020304" pitchFamily="18" charset="0"/>
              </a:rPr>
              <a:t> Automatically perform scheduled system diagnostics, dashboard a live map of multiple sites and their status, and email by exception.</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Times New Roman" panose="02020603050405020304" pitchFamily="18" charset="0"/>
              </a:rPr>
              <a:t>Multi-Site System Monitoring</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Bef>
                <a:spcPts val="600"/>
              </a:spcBef>
              <a:spcAft>
                <a:spcPts val="0"/>
              </a:spcAft>
              <a:buFont typeface="Courier New" panose="02070309020205020404" pitchFamily="49" charset="0"/>
              <a:buChar char="o"/>
            </a:pPr>
            <a:r>
              <a:rPr lang="en-GB" sz="1400" dirty="0">
                <a:latin typeface="Calibri" panose="020F0502020204030204" pitchFamily="34" charset="0"/>
                <a:ea typeface="Times New Roman" panose="02020603050405020304" pitchFamily="18" charset="0"/>
                <a:cs typeface="Times New Roman" panose="02020603050405020304" pitchFamily="18" charset="0"/>
              </a:rPr>
              <a:t>“Mission Control” style monitoring of site and device status for single or multiple sites</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Bef>
                <a:spcPts val="600"/>
              </a:spcBef>
              <a:spcAft>
                <a:spcPts val="0"/>
              </a:spcAft>
              <a:buFont typeface="Courier New" panose="02070309020205020404" pitchFamily="49" charset="0"/>
              <a:buChar char="o"/>
            </a:pPr>
            <a:r>
              <a:rPr lang="en-GB" sz="1400" dirty="0">
                <a:latin typeface="Calibri" panose="020F0502020204030204" pitchFamily="34" charset="0"/>
                <a:ea typeface="Times New Roman" panose="02020603050405020304" pitchFamily="18" charset="0"/>
                <a:cs typeface="Times New Roman" panose="02020603050405020304" pitchFamily="18" charset="0"/>
              </a:rPr>
              <a:t>Dynamic map with interactive drill down diagnostic information available at a click</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Times New Roman" panose="02020603050405020304" pitchFamily="18" charset="0"/>
              </a:rPr>
              <a:t>System Diagnostic Report</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Bef>
                <a:spcPts val="600"/>
              </a:spcBef>
              <a:spcAft>
                <a:spcPts val="0"/>
              </a:spcAft>
              <a:buFont typeface="Courier New" panose="02070309020205020404" pitchFamily="49" charset="0"/>
              <a:buChar char="o"/>
            </a:pPr>
            <a:r>
              <a:rPr lang="en-GB" sz="1400" dirty="0">
                <a:latin typeface="Calibri" panose="020F0502020204030204" pitchFamily="34" charset="0"/>
                <a:ea typeface="Times New Roman" panose="02020603050405020304" pitchFamily="18" charset="0"/>
                <a:cs typeface="Times New Roman" panose="02020603050405020304" pitchFamily="18" charset="0"/>
              </a:rPr>
              <a:t>Scheduled or on demand system checks; including Windows Services (ION and SQL), Communications, Tree States, “Last Log”, and Site Status</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Bef>
                <a:spcPts val="600"/>
              </a:spcBef>
              <a:spcAft>
                <a:spcPts val="0"/>
              </a:spcAft>
              <a:buFont typeface="Courier New" panose="02070309020205020404" pitchFamily="49" charset="0"/>
              <a:buChar char="o"/>
            </a:pPr>
            <a:r>
              <a:rPr lang="en-GB" sz="1400" dirty="0">
                <a:latin typeface="Calibri" panose="020F0502020204030204" pitchFamily="34" charset="0"/>
                <a:ea typeface="Times New Roman" panose="02020603050405020304" pitchFamily="18" charset="0"/>
                <a:cs typeface="Times New Roman" panose="02020603050405020304" pitchFamily="18" charset="0"/>
              </a:rPr>
              <a:t>Notify by email on exception when issues regarding data logging or device communication are detected;</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Bef>
                <a:spcPts val="600"/>
              </a:spcBef>
              <a:spcAft>
                <a:spcPts val="0"/>
              </a:spcAft>
              <a:buFont typeface="Courier New" panose="02070309020205020404" pitchFamily="49" charset="0"/>
              <a:buChar char="o"/>
            </a:pPr>
            <a:r>
              <a:rPr lang="en-GB" sz="1400" dirty="0">
                <a:latin typeface="Calibri" panose="020F0502020204030204" pitchFamily="34" charset="0"/>
                <a:ea typeface="Times New Roman" panose="02020603050405020304" pitchFamily="18" charset="0"/>
                <a:cs typeface="Times New Roman" panose="02020603050405020304" pitchFamily="18" charset="0"/>
              </a:rPr>
              <a:t>Feeds diagnostic information to the multi-site system monitoring system.</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Times New Roman" panose="02020603050405020304" pitchFamily="18" charset="0"/>
              </a:rPr>
              <a:t>System Source Measurement Report</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Bef>
                <a:spcPts val="600"/>
              </a:spcBef>
              <a:spcAft>
                <a:spcPts val="0"/>
              </a:spcAft>
              <a:buFont typeface="Courier New" panose="02070309020205020404" pitchFamily="49" charset="0"/>
              <a:buChar char="o"/>
            </a:pPr>
            <a:r>
              <a:rPr lang="en-GB" sz="1400" dirty="0">
                <a:latin typeface="Calibri" panose="020F0502020204030204" pitchFamily="34" charset="0"/>
                <a:ea typeface="Times New Roman" panose="02020603050405020304" pitchFamily="18" charset="0"/>
                <a:cs typeface="Times New Roman" panose="02020603050405020304" pitchFamily="18" charset="0"/>
              </a:rPr>
              <a:t>Provides detailed source/measurement information including all sources and their corresponding measurements in the database, their source and measurement IDs, the valid time-range containing valid data, and the logging interval</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Bef>
                <a:spcPts val="600"/>
              </a:spcBef>
              <a:spcAft>
                <a:spcPts val="0"/>
              </a:spcAft>
              <a:buFont typeface="Courier New" panose="02070309020205020404" pitchFamily="49" charset="0"/>
              <a:buChar char="o"/>
            </a:pPr>
            <a:r>
              <a:rPr lang="en-GB" sz="1400" dirty="0">
                <a:latin typeface="Calibri" panose="020F0502020204030204" pitchFamily="34" charset="0"/>
                <a:ea typeface="Times New Roman" panose="02020603050405020304" pitchFamily="18" charset="0"/>
                <a:cs typeface="Times New Roman" panose="02020603050405020304" pitchFamily="18" charset="0"/>
              </a:rPr>
              <a:t>Filter by sources and measurements</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B384D30-6329-4F86-89A4-68970BF457DC}"/>
              </a:ext>
            </a:extLst>
          </p:cNvPr>
          <p:cNvPicPr/>
          <p:nvPr/>
        </p:nvPicPr>
        <p:blipFill>
          <a:blip r:embed="rId2"/>
          <a:stretch>
            <a:fillRect/>
          </a:stretch>
        </p:blipFill>
        <p:spPr>
          <a:xfrm>
            <a:off x="5562205" y="47379"/>
            <a:ext cx="3463350" cy="1639286"/>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48288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7C380-24D9-4208-992F-00DD52E898FC}"/>
              </a:ext>
            </a:extLst>
          </p:cNvPr>
          <p:cNvPicPr/>
          <p:nvPr/>
        </p:nvPicPr>
        <p:blipFill>
          <a:blip r:embed="rId2"/>
          <a:stretch>
            <a:fillRect/>
          </a:stretch>
        </p:blipFill>
        <p:spPr>
          <a:xfrm>
            <a:off x="1" y="1359755"/>
            <a:ext cx="9143999" cy="5455605"/>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57780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6D06B1-7380-428C-AE7A-726E6222EC09}"/>
              </a:ext>
            </a:extLst>
          </p:cNvPr>
          <p:cNvSpPr/>
          <p:nvPr/>
        </p:nvSpPr>
        <p:spPr>
          <a:xfrm>
            <a:off x="-66328" y="1298239"/>
            <a:ext cx="8878682" cy="5316840"/>
          </a:xfrm>
          <a:prstGeom prst="rect">
            <a:avLst/>
          </a:prstGeom>
        </p:spPr>
        <p:txBody>
          <a:bodyPr wrap="square">
            <a:spAutoFit/>
          </a:bodyPr>
          <a:lstStyle/>
          <a:p>
            <a:pPr marR="171450" lvl="0">
              <a:spcBef>
                <a:spcPts val="600"/>
              </a:spcBef>
              <a:spcAft>
                <a:spcPts val="0"/>
              </a:spcAft>
              <a:buSzPts val="1200"/>
            </a:pPr>
            <a:r>
              <a:rPr lang="en-IE" sz="1100"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a:t>
            </a:r>
            <a:r>
              <a:rPr lang="en-IE" sz="3200"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Mission Control - 24/7 Monitoring</a:t>
            </a:r>
            <a:endParaRPr lang="en-GB" sz="3200" dirty="0">
              <a:latin typeface="Calibri" panose="020F0502020204030204" pitchFamily="34" charset="0"/>
              <a:ea typeface="Times New Roman" panose="02020603050405020304" pitchFamily="18" charset="0"/>
              <a:cs typeface="Times New Roman" panose="02020603050405020304" pitchFamily="18" charset="0"/>
            </a:endParaRPr>
          </a:p>
          <a:p>
            <a:pPr marL="107950" marR="172720" algn="just">
              <a:spcBef>
                <a:spcPts val="600"/>
              </a:spcBef>
              <a:spcAft>
                <a:spcPts val="0"/>
              </a:spcAft>
            </a:pPr>
            <a:r>
              <a:rPr lang="en-GB" dirty="0">
                <a:latin typeface="Calibri" panose="020F0502020204030204" pitchFamily="34" charset="0"/>
                <a:ea typeface="Times New Roman" panose="02020603050405020304" pitchFamily="18" charset="0"/>
                <a:cs typeface="Times New Roman" panose="02020603050405020304" pitchFamily="18" charset="0"/>
              </a:rPr>
              <a:t>Utilizing the Mission Control software we can offer EMS infrastructure and application wide monitoring 24/7/365, with intelligent alert routing, resolution and reporting.</a:t>
            </a: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marL="107950" marR="172720" algn="just">
              <a:spcBef>
                <a:spcPts val="600"/>
              </a:spcBef>
              <a:spcAft>
                <a:spcPts val="0"/>
              </a:spcAft>
            </a:pPr>
            <a:r>
              <a:rPr lang="en-GB" sz="1400" dirty="0">
                <a:latin typeface="Calibri" panose="020F0502020204030204" pitchFamily="34" charset="0"/>
                <a:ea typeface="Times New Roman" panose="02020603050405020304" pitchFamily="18" charset="0"/>
                <a:cs typeface="Times New Roman" panose="02020603050405020304" pitchFamily="18" charset="0"/>
              </a:rPr>
              <a:t>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107950" marR="172720" algn="just">
              <a:spcBef>
                <a:spcPts val="600"/>
              </a:spcBef>
              <a:spcAft>
                <a:spcPts val="0"/>
              </a:spcAft>
            </a:pPr>
            <a:r>
              <a:rPr lang="en-GB" dirty="0">
                <a:latin typeface="Calibri" panose="020F0502020204030204" pitchFamily="34" charset="0"/>
                <a:ea typeface="Times New Roman" panose="02020603050405020304" pitchFamily="18" charset="0"/>
                <a:cs typeface="Times New Roman" panose="02020603050405020304" pitchFamily="18" charset="0"/>
              </a:rPr>
              <a:t>Monitor and track recurrent problems, looking to identify better ways to manage your infrastructure. This enables us to detect and resolve potential problems and reduce management load.</a:t>
            </a: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marL="107950" marR="172720" algn="just">
              <a:spcBef>
                <a:spcPts val="600"/>
              </a:spcBef>
              <a:spcAft>
                <a:spcPts val="0"/>
              </a:spcAft>
            </a:pPr>
            <a:r>
              <a:rPr lang="en-GB" sz="1400" dirty="0">
                <a:latin typeface="Calibri" panose="020F0502020204030204" pitchFamily="34" charset="0"/>
                <a:ea typeface="Times New Roman" panose="02020603050405020304" pitchFamily="18" charset="0"/>
                <a:cs typeface="Times New Roman" panose="02020603050405020304" pitchFamily="18" charset="0"/>
              </a:rPr>
              <a:t>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107950" marR="172720" algn="just">
              <a:spcBef>
                <a:spcPts val="600"/>
              </a:spcBef>
              <a:spcAft>
                <a:spcPts val="0"/>
              </a:spcAft>
            </a:pPr>
            <a:r>
              <a:rPr lang="en-GB" dirty="0">
                <a:latin typeface="Calibri" panose="020F0502020204030204" pitchFamily="34" charset="0"/>
                <a:ea typeface="Times New Roman" panose="02020603050405020304" pitchFamily="18" charset="0"/>
                <a:cs typeface="Times New Roman" panose="02020603050405020304" pitchFamily="18" charset="0"/>
              </a:rPr>
              <a:t>The rapid diagnosis of issues via remote support is critical to efficient infrastructure management. Guided by our customer support process, our help desk and engineering teams deliver expert support under agreed response times.</a:t>
            </a: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marL="107950" marR="172720" algn="just">
              <a:spcBef>
                <a:spcPts val="600"/>
              </a:spcBef>
              <a:spcAft>
                <a:spcPts val="0"/>
              </a:spcAft>
            </a:pPr>
            <a:r>
              <a:rPr lang="en-GB" sz="1400" dirty="0">
                <a:latin typeface="Calibri" panose="020F0502020204030204" pitchFamily="34" charset="0"/>
                <a:ea typeface="Times New Roman" panose="02020603050405020304" pitchFamily="18" charset="0"/>
                <a:cs typeface="Times New Roman" panose="02020603050405020304" pitchFamily="18" charset="0"/>
              </a:rPr>
              <a:t>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107950" marR="172720" algn="just">
              <a:spcBef>
                <a:spcPts val="600"/>
              </a:spcBef>
              <a:spcAft>
                <a:spcPts val="0"/>
              </a:spcAft>
            </a:pPr>
            <a:r>
              <a:rPr lang="en-GB" dirty="0">
                <a:latin typeface="Calibri" panose="020F0502020204030204" pitchFamily="34" charset="0"/>
                <a:ea typeface="Times New Roman" panose="02020603050405020304" pitchFamily="18" charset="0"/>
                <a:cs typeface="Times New Roman" panose="02020603050405020304" pitchFamily="18" charset="0"/>
              </a:rPr>
              <a:t>From our operations centre we remotely monitor and proactively identify potential system failures before disruptions to critical operations occur. Our engineers can diagnose and resolve critical EMS, SCADA or Server problems before they occur – 24x7x365.</a:t>
            </a: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marL="107950" marR="172720" algn="just">
              <a:spcBef>
                <a:spcPts val="600"/>
              </a:spcBef>
              <a:spcAft>
                <a:spcPts val="0"/>
              </a:spcAft>
            </a:pPr>
            <a:r>
              <a:rPr lang="en-GB" sz="1050" dirty="0">
                <a:latin typeface="Calibri" panose="020F0502020204030204" pitchFamily="34" charset="0"/>
                <a:ea typeface="Times New Roman" panose="02020603050405020304" pitchFamily="18" charset="0"/>
                <a:cs typeface="Times New Roman" panose="02020603050405020304" pitchFamily="18" charset="0"/>
              </a:rPr>
              <a:t> </a:t>
            </a:r>
            <a:endParaRPr lang="en-GB" sz="1050" dirty="0">
              <a:latin typeface="Arial" panose="020B0604020202020204" pitchFamily="34" charset="0"/>
              <a:ea typeface="Times New Roman" panose="02020603050405020304" pitchFamily="18" charset="0"/>
              <a:cs typeface="Times New Roman" panose="02020603050405020304" pitchFamily="18" charset="0"/>
            </a:endParaRPr>
          </a:p>
          <a:p>
            <a:pPr marL="107950" marR="172720" algn="just">
              <a:spcBef>
                <a:spcPts val="600"/>
              </a:spcBef>
              <a:spcAft>
                <a:spcPts val="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094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375E5C-E7FD-4208-8751-B5465B6FA686}"/>
              </a:ext>
            </a:extLst>
          </p:cNvPr>
          <p:cNvPicPr>
            <a:picLocks noChangeAspect="1"/>
          </p:cNvPicPr>
          <p:nvPr/>
        </p:nvPicPr>
        <p:blipFill>
          <a:blip r:embed="rId3"/>
          <a:stretch>
            <a:fillRect/>
          </a:stretch>
        </p:blipFill>
        <p:spPr>
          <a:xfrm>
            <a:off x="-255494" y="-242046"/>
            <a:ext cx="9453282" cy="7328646"/>
          </a:xfrm>
          <a:prstGeom prst="rect">
            <a:avLst/>
          </a:prstGeom>
        </p:spPr>
      </p:pic>
      <p:sp>
        <p:nvSpPr>
          <p:cNvPr id="3" name="Rectangle 2">
            <a:extLst>
              <a:ext uri="{FF2B5EF4-FFF2-40B4-BE49-F238E27FC236}">
                <a16:creationId xmlns:a16="http://schemas.microsoft.com/office/drawing/2014/main" id="{4578CD5D-7185-4188-A6B9-7C9E5A55EC9D}"/>
              </a:ext>
            </a:extLst>
          </p:cNvPr>
          <p:cNvSpPr/>
          <p:nvPr/>
        </p:nvSpPr>
        <p:spPr>
          <a:xfrm>
            <a:off x="1620370" y="-45268"/>
            <a:ext cx="5923431" cy="825750"/>
          </a:xfrm>
          <a:prstGeom prst="rect">
            <a:avLst/>
          </a:prstGeom>
          <a:solidFill>
            <a:schemeClr val="tx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spc="90" dirty="0">
                <a:latin typeface="Arial"/>
                <a:cs typeface="Arial"/>
              </a:rPr>
              <a:t>Power Distribution Units </a:t>
            </a:r>
          </a:p>
        </p:txBody>
      </p:sp>
      <p:sp>
        <p:nvSpPr>
          <p:cNvPr id="4" name="TextBox 3">
            <a:extLst>
              <a:ext uri="{FF2B5EF4-FFF2-40B4-BE49-F238E27FC236}">
                <a16:creationId xmlns:a16="http://schemas.microsoft.com/office/drawing/2014/main" id="{B3025D25-E308-4AEF-9393-E00F41784F59}"/>
              </a:ext>
            </a:extLst>
          </p:cNvPr>
          <p:cNvSpPr txBox="1"/>
          <p:nvPr/>
        </p:nvSpPr>
        <p:spPr>
          <a:xfrm>
            <a:off x="4672853" y="1431187"/>
            <a:ext cx="4390465" cy="3570208"/>
          </a:xfrm>
          <a:prstGeom prst="rect">
            <a:avLst/>
          </a:prstGeom>
          <a:solidFill>
            <a:schemeClr val="tx2">
              <a:lumMod val="50000"/>
            </a:schemeClr>
          </a:solidFill>
        </p:spPr>
        <p:txBody>
          <a:bodyPr wrap="square" rtlCol="0">
            <a:spAutoFit/>
          </a:bodyPr>
          <a:lstStyle/>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Alternative to </a:t>
            </a:r>
            <a:r>
              <a:rPr lang="en-GB" sz="1600" b="1" dirty="0" err="1">
                <a:solidFill>
                  <a:schemeClr val="bg1"/>
                </a:solidFill>
                <a:latin typeface="Arial" panose="020B0604020202020204" pitchFamily="34" charset="0"/>
                <a:cs typeface="Arial" panose="020B0604020202020204" pitchFamily="34" charset="0"/>
              </a:rPr>
              <a:t>iMPB</a:t>
            </a:r>
            <a:r>
              <a:rPr lang="en-GB" sz="1600" b="1" dirty="0">
                <a:solidFill>
                  <a:schemeClr val="bg1"/>
                </a:solidFill>
                <a:latin typeface="Arial" panose="020B0604020202020204" pitchFamily="34" charset="0"/>
                <a:cs typeface="Arial" panose="020B0604020202020204" pitchFamily="34" charset="0"/>
              </a:rPr>
              <a:t> &amp; Tap offs</a:t>
            </a:r>
          </a:p>
          <a:p>
            <a:pPr marL="285750" indent="-285750">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Designed to Client specification</a:t>
            </a:r>
          </a:p>
          <a:p>
            <a:pPr marL="285750" indent="-285750">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Deliver &amp; monitor power within critical loads</a:t>
            </a:r>
          </a:p>
          <a:p>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Billing individual circuits </a:t>
            </a:r>
          </a:p>
          <a:p>
            <a:pPr marL="285750" indent="-285750">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Active temperature monitoring</a:t>
            </a:r>
          </a:p>
          <a:p>
            <a:pPr marL="285750" indent="-285750">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b="1" dirty="0">
                <a:solidFill>
                  <a:schemeClr val="bg1"/>
                </a:solidFill>
                <a:latin typeface="Arial" panose="020B0604020202020204" pitchFamily="34" charset="0"/>
                <a:cs typeface="Arial" panose="020B0604020202020204" pitchFamily="34" charset="0"/>
              </a:rPr>
              <a:t>Optional Harmonic Filters</a:t>
            </a:r>
          </a:p>
          <a:p>
            <a:endParaRPr lang="en-GB" sz="1600" b="1" dirty="0">
              <a:solidFill>
                <a:schemeClr val="bg1"/>
              </a:solidFill>
              <a:latin typeface="Arial" panose="020B0604020202020204" pitchFamily="34" charset="0"/>
              <a:cs typeface="Arial" panose="020B0604020202020204" pitchFamily="34" charset="0"/>
            </a:endParaRPr>
          </a:p>
          <a:p>
            <a:endParaRPr lang="en-GB" dirty="0">
              <a:solidFill>
                <a:schemeClr val="bg1"/>
              </a:solidFill>
            </a:endParaRPr>
          </a:p>
        </p:txBody>
      </p:sp>
      <p:sp>
        <p:nvSpPr>
          <p:cNvPr id="5" name="TextBox 4">
            <a:extLst>
              <a:ext uri="{FF2B5EF4-FFF2-40B4-BE49-F238E27FC236}">
                <a16:creationId xmlns:a16="http://schemas.microsoft.com/office/drawing/2014/main" id="{F6D63B85-65D7-4812-AD26-353F818B3768}"/>
              </a:ext>
            </a:extLst>
          </p:cNvPr>
          <p:cNvSpPr txBox="1"/>
          <p:nvPr/>
        </p:nvSpPr>
        <p:spPr>
          <a:xfrm>
            <a:off x="7402606" y="977260"/>
            <a:ext cx="779930" cy="369332"/>
          </a:xfrm>
          <a:prstGeom prst="rect">
            <a:avLst/>
          </a:prstGeom>
          <a:solidFill>
            <a:schemeClr val="bg1"/>
          </a:solidFill>
        </p:spPr>
        <p:txBody>
          <a:bodyPr wrap="square" rtlCol="0">
            <a:spAutoFit/>
          </a:bodyPr>
          <a:lstStyle/>
          <a:p>
            <a:endParaRPr lang="en-GB" dirty="0"/>
          </a:p>
        </p:txBody>
      </p:sp>
      <p:pic>
        <p:nvPicPr>
          <p:cNvPr id="6" name="Picture 2">
            <a:extLst>
              <a:ext uri="{FF2B5EF4-FFF2-40B4-BE49-F238E27FC236}">
                <a16:creationId xmlns:a16="http://schemas.microsoft.com/office/drawing/2014/main" id="{44082350-89ED-4A7C-B64D-EEE44DC0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914" y="5085990"/>
            <a:ext cx="2997200" cy="166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220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A630AB-E743-4D99-A297-96D5ACD9E972}"/>
              </a:ext>
            </a:extLst>
          </p:cNvPr>
          <p:cNvSpPr/>
          <p:nvPr/>
        </p:nvSpPr>
        <p:spPr>
          <a:xfrm>
            <a:off x="47378" y="1305053"/>
            <a:ext cx="8949749" cy="4662815"/>
          </a:xfrm>
          <a:prstGeom prst="rect">
            <a:avLst/>
          </a:prstGeom>
        </p:spPr>
        <p:txBody>
          <a:bodyPr wrap="square">
            <a:spAutoFit/>
          </a:bodyPr>
          <a:lstStyle/>
          <a:p>
            <a:pPr lvl="0">
              <a:spcBef>
                <a:spcPts val="600"/>
              </a:spcBef>
              <a:spcAft>
                <a:spcPts val="0"/>
              </a:spcAft>
              <a:buSzPts val="1200"/>
            </a:pPr>
            <a:r>
              <a:rPr lang="en-GB" sz="1400"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a:t>
            </a:r>
            <a:r>
              <a:rPr lang="en-GB" sz="3200"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PSO and PME Software Assurance</a:t>
            </a:r>
            <a:endParaRPr lang="en-GB" sz="2800" dirty="0">
              <a:latin typeface="Arial" panose="020B0604020202020204" pitchFamily="34" charset="0"/>
              <a:ea typeface="Times New Roman" panose="02020603050405020304" pitchFamily="18" charset="0"/>
              <a:cs typeface="Times New Roman" panose="02020603050405020304" pitchFamily="18" charset="0"/>
            </a:endParaRPr>
          </a:p>
          <a:p>
            <a:pPr marL="107950" algn="just">
              <a:spcBef>
                <a:spcPts val="600"/>
              </a:spcBef>
              <a:spcAft>
                <a:spcPts val="0"/>
              </a:spcAft>
            </a:pPr>
            <a:endParaRPr lang="en-GB" sz="1400" dirty="0">
              <a:latin typeface="Calibri" panose="020F0502020204030204" pitchFamily="34" charset="0"/>
              <a:ea typeface="Times New Roman" panose="02020603050405020304" pitchFamily="18" charset="0"/>
              <a:cs typeface="Times New Roman" panose="02020603050405020304" pitchFamily="18" charset="0"/>
            </a:endParaRPr>
          </a:p>
          <a:p>
            <a:pPr marL="107950" algn="just">
              <a:spcBef>
                <a:spcPts val="600"/>
              </a:spcBef>
              <a:spcAft>
                <a:spcPts val="0"/>
              </a:spcAft>
            </a:pPr>
            <a:r>
              <a:rPr lang="en-GB" sz="1400" dirty="0">
                <a:latin typeface="Calibri" panose="020F0502020204030204" pitchFamily="34" charset="0"/>
                <a:ea typeface="Times New Roman" panose="02020603050405020304" pitchFamily="18" charset="0"/>
                <a:cs typeface="Times New Roman" panose="02020603050405020304" pitchFamily="18" charset="0"/>
              </a:rPr>
              <a:t>The cyber threat landscape is continuously evolving, and Schneider Electric includes cyber security</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107950" algn="just">
              <a:spcBef>
                <a:spcPts val="600"/>
              </a:spcBef>
              <a:spcAft>
                <a:spcPts val="0"/>
              </a:spcAft>
            </a:pPr>
            <a:r>
              <a:rPr lang="en-GB" sz="1400" dirty="0">
                <a:latin typeface="Calibri" panose="020F0502020204030204" pitchFamily="34" charset="0"/>
                <a:ea typeface="Times New Roman" panose="02020603050405020304" pitchFamily="18" charset="0"/>
                <a:cs typeface="Times New Roman" panose="02020603050405020304" pitchFamily="18" charset="0"/>
              </a:rPr>
              <a:t>improvements in each release of their software packages. Customers concerned about cyber security should plan to upgrade to the latest software or firmware versions as they are made available. Promptly applying updates that include security improvements is the number-one thing you can do to help protect your system.</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107950" algn="just">
              <a:spcBef>
                <a:spcPts val="600"/>
              </a:spcBef>
              <a:spcAft>
                <a:spcPts val="0"/>
              </a:spcAft>
            </a:pPr>
            <a:r>
              <a:rPr lang="en-GB" sz="1400" dirty="0">
                <a:latin typeface="Calibri" panose="020F0502020204030204" pitchFamily="34" charset="0"/>
                <a:ea typeface="Times New Roman" panose="02020603050405020304" pitchFamily="18" charset="0"/>
                <a:cs typeface="Times New Roman" panose="02020603050405020304" pitchFamily="18" charset="0"/>
              </a:rPr>
              <a:t>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107950" algn="just">
              <a:spcBef>
                <a:spcPts val="600"/>
              </a:spcBef>
              <a:spcAft>
                <a:spcPts val="0"/>
              </a:spcAft>
            </a:pPr>
            <a:r>
              <a:rPr lang="en-GB"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Power SCADA Operation</a:t>
            </a:r>
            <a:r>
              <a:rPr lang="en-GB"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GB" sz="1400" dirty="0">
                <a:latin typeface="Calibri" panose="020F0502020204030204" pitchFamily="34" charset="0"/>
                <a:ea typeface="Times New Roman" panose="02020603050405020304" pitchFamily="18" charset="0"/>
                <a:cs typeface="Times New Roman" panose="02020603050405020304" pitchFamily="18" charset="0"/>
              </a:rPr>
              <a:t>(PSO) 9.0 and </a:t>
            </a:r>
            <a:r>
              <a:rPr lang="en-GB" sz="1400" b="1" dirty="0">
                <a:latin typeface="Calibri" panose="020F0502020204030204" pitchFamily="34" charset="0"/>
                <a:ea typeface="Times New Roman" panose="02020603050405020304" pitchFamily="18" charset="0"/>
                <a:cs typeface="Times New Roman" panose="02020603050405020304" pitchFamily="18" charset="0"/>
              </a:rPr>
              <a:t>Power Monitoring Expert</a:t>
            </a:r>
            <a:r>
              <a:rPr lang="en-GB" sz="1400" dirty="0">
                <a:latin typeface="Calibri" panose="020F0502020204030204" pitchFamily="34" charset="0"/>
                <a:ea typeface="Times New Roman" panose="02020603050405020304" pitchFamily="18" charset="0"/>
                <a:cs typeface="Times New Roman" panose="02020603050405020304" pitchFamily="18" charset="0"/>
              </a:rPr>
              <a:t> (PME) 9.0 is now available and it was designed to comply with cybersecurity standard IEC62443 at the component level (IEC62443-4-1 and IEC62443-4-2 SL1). This compliance includes major IT and security updates, including but not limited to:</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107950" algn="just">
              <a:spcBef>
                <a:spcPts val="600"/>
              </a:spcBef>
              <a:spcAft>
                <a:spcPts val="0"/>
              </a:spcAft>
            </a:pPr>
            <a:r>
              <a:rPr lang="en-GB" sz="1400" dirty="0">
                <a:latin typeface="Calibri" panose="020F0502020204030204" pitchFamily="34" charset="0"/>
                <a:ea typeface="Times New Roman" panose="02020603050405020304" pitchFamily="18" charset="0"/>
                <a:cs typeface="Times New Roman" panose="02020603050405020304" pitchFamily="18" charset="0"/>
              </a:rPr>
              <a:t>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Times New Roman" panose="02020603050405020304" pitchFamily="18" charset="0"/>
              </a:rPr>
              <a:t>Integration with Windows Active Directory for user authentication</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Times New Roman" panose="02020603050405020304" pitchFamily="18" charset="0"/>
              </a:rPr>
              <a:t>Full removal of Silverlight plugin requirement for Web applications</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Times New Roman" panose="02020603050405020304" pitchFamily="18" charset="0"/>
              </a:rPr>
              <a:t>SQL server Windows authentication mode</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Times New Roman" panose="02020603050405020304" pitchFamily="18" charset="0"/>
              </a:rPr>
              <a:t>SSL enabled by default</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Times New Roman" panose="02020603050405020304" pitchFamily="18" charset="0"/>
              </a:rPr>
              <a:t>Auto logoff timer and audit logs</a:t>
            </a:r>
            <a:endParaRPr lang="en-GB" sz="12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3070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BC45E7-95FA-4FF5-A71E-29C696F9D52A}"/>
              </a:ext>
            </a:extLst>
          </p:cNvPr>
          <p:cNvSpPr/>
          <p:nvPr/>
        </p:nvSpPr>
        <p:spPr>
          <a:xfrm>
            <a:off x="142135" y="1991105"/>
            <a:ext cx="8338569" cy="3708708"/>
          </a:xfrm>
          <a:prstGeom prst="rect">
            <a:avLst/>
          </a:prstGeom>
        </p:spPr>
        <p:txBody>
          <a:bodyPr wrap="square">
            <a:spAutoFit/>
          </a:bodyPr>
          <a:lstStyle/>
          <a:p>
            <a:pPr marL="107950" algn="just">
              <a:spcBef>
                <a:spcPts val="600"/>
              </a:spcBef>
              <a:spcAft>
                <a:spcPts val="0"/>
              </a:spcAft>
            </a:pPr>
            <a:r>
              <a:rPr lang="en-GB" sz="1400" dirty="0">
                <a:latin typeface="Calibri" panose="020F0502020204030204" pitchFamily="34" charset="0"/>
                <a:ea typeface="Times New Roman" panose="02020603050405020304" pitchFamily="18" charset="0"/>
                <a:cs typeface="Calibri" panose="020F0502020204030204" pitchFamily="34" charset="0"/>
              </a:rPr>
              <a:t>Continuous improvements are being made to Power SCADA Operations and Power Monitoring Expert, obtaining a Software Assurance plan will enable you to take advantage of subsequent cyber security improvements in each release.</a:t>
            </a:r>
          </a:p>
          <a:p>
            <a:pPr marL="107950" algn="just">
              <a:spcBef>
                <a:spcPts val="600"/>
              </a:spcBef>
              <a:spcAft>
                <a:spcPts val="0"/>
              </a:spcAft>
            </a:pPr>
            <a:r>
              <a:rPr lang="en-GB" sz="1400" dirty="0">
                <a:latin typeface="Calibri" panose="020F0502020204030204" pitchFamily="34" charset="0"/>
                <a:ea typeface="Times New Roman" panose="02020603050405020304" pitchFamily="18" charset="0"/>
                <a:cs typeface="Calibri" panose="020F0502020204030204" pitchFamily="34" charset="0"/>
              </a:rPr>
              <a:t> </a:t>
            </a:r>
          </a:p>
          <a:p>
            <a:pPr marL="107950" algn="just">
              <a:spcBef>
                <a:spcPts val="600"/>
              </a:spcBef>
              <a:spcAft>
                <a:spcPts val="0"/>
              </a:spcAft>
            </a:pPr>
            <a:r>
              <a:rPr lang="en-GB" sz="1400" dirty="0">
                <a:latin typeface="Calibri" panose="020F0502020204030204" pitchFamily="34" charset="0"/>
                <a:ea typeface="Times New Roman" panose="02020603050405020304" pitchFamily="18" charset="0"/>
                <a:cs typeface="Calibri" panose="020F0502020204030204" pitchFamily="34" charset="0"/>
              </a:rPr>
              <a:t>Reasons to utilise annual upgrade plan:</a:t>
            </a: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Calibri" panose="020F0502020204030204" pitchFamily="34" charset="0"/>
              </a:rPr>
              <a:t>Cybersecurity – stay at the forefront of cybersecurity, ensuring your system is best protected from all current and future external threats.</a:t>
            </a: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Calibri" panose="020F0502020204030204" pitchFamily="34" charset="0"/>
              </a:rPr>
              <a:t>Software Support – consistent software upgrade deferrals are a common theme across many industries.  By not following annual upgrade plans, users can easily find themselves in time using a system no longer supported by the manufacturer.  Depending on the nature of a critical system failure, manufacturer support can be the difference in timely resolution of faults and extended periods of system downtime.</a:t>
            </a:r>
          </a:p>
          <a:p>
            <a:pPr marL="342900" lvl="0" indent="-342900" algn="just">
              <a:spcBef>
                <a:spcPts val="600"/>
              </a:spcBef>
              <a:spcAft>
                <a:spcPts val="0"/>
              </a:spcAft>
              <a:buFont typeface="Symbol" panose="05050102010706020507" pitchFamily="18" charset="2"/>
              <a:buChar char=""/>
            </a:pPr>
            <a:r>
              <a:rPr lang="en-GB" sz="1400" dirty="0">
                <a:latin typeface="Calibri" panose="020F0502020204030204" pitchFamily="34" charset="0"/>
                <a:ea typeface="Times New Roman" panose="02020603050405020304" pitchFamily="18" charset="0"/>
                <a:cs typeface="Calibri" panose="020F0502020204030204" pitchFamily="34" charset="0"/>
              </a:rPr>
              <a:t>Decrease Labour Intensity – by following an annual upgrade plan, the labour time required will be minimised, as will the potential for any downtime.  With each annual upgrade missed, each iteration of the software must be systematically applied to the onsite EMS sequentially.  This results in a much more laborious process and increased associated upgrade costs.</a:t>
            </a:r>
          </a:p>
        </p:txBody>
      </p:sp>
      <p:sp>
        <p:nvSpPr>
          <p:cNvPr id="3" name="TextBox 2">
            <a:extLst>
              <a:ext uri="{FF2B5EF4-FFF2-40B4-BE49-F238E27FC236}">
                <a16:creationId xmlns:a16="http://schemas.microsoft.com/office/drawing/2014/main" id="{EC125669-C407-4CCD-BCB3-20C5A6CF8F7D}"/>
              </a:ext>
            </a:extLst>
          </p:cNvPr>
          <p:cNvSpPr txBox="1"/>
          <p:nvPr/>
        </p:nvSpPr>
        <p:spPr>
          <a:xfrm>
            <a:off x="218364" y="1264693"/>
            <a:ext cx="4731224" cy="584775"/>
          </a:xfrm>
          <a:prstGeom prst="rect">
            <a:avLst/>
          </a:prstGeom>
          <a:noFill/>
        </p:spPr>
        <p:txBody>
          <a:bodyPr wrap="square" rtlCol="0">
            <a:spAutoFit/>
          </a:bodyPr>
          <a:lstStyle/>
          <a:p>
            <a:r>
              <a:rPr lang="en-GB" sz="3200" b="1" dirty="0">
                <a:solidFill>
                  <a:srgbClr val="00B050"/>
                </a:solidFill>
                <a:latin typeface="Calibri" panose="020F0502020204030204" pitchFamily="34" charset="0"/>
                <a:cs typeface="Calibri" panose="020F0502020204030204" pitchFamily="34" charset="0"/>
              </a:rPr>
              <a:t>Software Assurance Plan</a:t>
            </a:r>
          </a:p>
        </p:txBody>
      </p:sp>
    </p:spTree>
    <p:extLst>
      <p:ext uri="{BB962C8B-B14F-4D97-AF65-F5344CB8AC3E}">
        <p14:creationId xmlns:p14="http://schemas.microsoft.com/office/powerpoint/2010/main" val="2059638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8B1AD3-6397-4B67-AAB0-E24F49C070DC}"/>
              </a:ext>
            </a:extLst>
          </p:cNvPr>
          <p:cNvSpPr/>
          <p:nvPr/>
        </p:nvSpPr>
        <p:spPr>
          <a:xfrm>
            <a:off x="1640541" y="2689411"/>
            <a:ext cx="5923431" cy="1100117"/>
          </a:xfrm>
          <a:prstGeom prst="rect">
            <a:avLst/>
          </a:prstGeom>
          <a:solidFill>
            <a:schemeClr val="tx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spc="90" dirty="0">
                <a:latin typeface="Arial"/>
                <a:cs typeface="Arial"/>
              </a:rPr>
              <a:t>Modular Pre-Fabrication </a:t>
            </a:r>
          </a:p>
          <a:p>
            <a:pPr algn="ctr"/>
            <a:r>
              <a:rPr lang="en-US" sz="3200" b="1" spc="90" dirty="0">
                <a:latin typeface="Arial"/>
                <a:cs typeface="Arial"/>
              </a:rPr>
              <a:t>The Way Forward</a:t>
            </a:r>
          </a:p>
        </p:txBody>
      </p:sp>
    </p:spTree>
    <p:extLst>
      <p:ext uri="{BB962C8B-B14F-4D97-AF65-F5344CB8AC3E}">
        <p14:creationId xmlns:p14="http://schemas.microsoft.com/office/powerpoint/2010/main" val="4208940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97E4-3CB0-435D-A709-140EF9E05EE4}"/>
              </a:ext>
            </a:extLst>
          </p:cNvPr>
          <p:cNvSpPr>
            <a:spLocks noGrp="1"/>
          </p:cNvSpPr>
          <p:nvPr>
            <p:ph type="title"/>
          </p:nvPr>
        </p:nvSpPr>
        <p:spPr>
          <a:xfrm>
            <a:off x="1596788" y="-94128"/>
            <a:ext cx="7384756" cy="1890438"/>
          </a:xfrm>
        </p:spPr>
        <p:txBody>
          <a:bodyPr>
            <a:normAutofit/>
          </a:bodyPr>
          <a:lstStyle/>
          <a:p>
            <a:r>
              <a:rPr lang="en-GB" sz="2800" b="1" dirty="0">
                <a:solidFill>
                  <a:srgbClr val="0A4C90"/>
                </a:solidFill>
                <a:latin typeface="Arial" panose="020B0604020202020204" pitchFamily="34" charset="0"/>
                <a:cs typeface="Arial" panose="020B0604020202020204" pitchFamily="34" charset="0"/>
              </a:rPr>
              <a:t>Power Skids – </a:t>
            </a:r>
            <a:br>
              <a:rPr lang="en-GB" sz="2800" b="1" dirty="0">
                <a:solidFill>
                  <a:srgbClr val="0A4C90"/>
                </a:solidFill>
                <a:latin typeface="Arial" panose="020B0604020202020204" pitchFamily="34" charset="0"/>
                <a:cs typeface="Arial" panose="020B0604020202020204" pitchFamily="34" charset="0"/>
              </a:rPr>
            </a:br>
            <a:r>
              <a:rPr lang="en-GB" sz="2000" b="1" dirty="0">
                <a:solidFill>
                  <a:srgbClr val="0A4C90"/>
                </a:solidFill>
                <a:latin typeface="Arial" panose="020B0604020202020204" pitchFamily="34" charset="0"/>
                <a:cs typeface="Arial" panose="020B0604020202020204" pitchFamily="34" charset="0"/>
              </a:rPr>
              <a:t>Complete Power Unit with Integrated Monitoring &amp; Control</a:t>
            </a:r>
            <a:endParaRPr lang="en-GB" sz="2800" b="1" dirty="0">
              <a:solidFill>
                <a:srgbClr val="0A4C9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B0A7204-7F98-499E-A87D-BF861F4DD10B}"/>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B7DEA636-DA92-4C14-8623-04DDBD03FF69}"/>
              </a:ext>
            </a:extLst>
          </p:cNvPr>
          <p:cNvPicPr>
            <a:picLocks noChangeAspect="1"/>
          </p:cNvPicPr>
          <p:nvPr/>
        </p:nvPicPr>
        <p:blipFill>
          <a:blip r:embed="rId3"/>
          <a:stretch>
            <a:fillRect/>
          </a:stretch>
        </p:blipFill>
        <p:spPr>
          <a:xfrm>
            <a:off x="31845" y="1301086"/>
            <a:ext cx="9153098" cy="4180764"/>
          </a:xfrm>
          <a:prstGeom prst="rect">
            <a:avLst/>
          </a:prstGeom>
        </p:spPr>
      </p:pic>
      <p:sp>
        <p:nvSpPr>
          <p:cNvPr id="5" name="Rectangle 4">
            <a:extLst>
              <a:ext uri="{FF2B5EF4-FFF2-40B4-BE49-F238E27FC236}">
                <a16:creationId xmlns:a16="http://schemas.microsoft.com/office/drawing/2014/main" id="{18882C08-AC99-4683-BCED-C0775DAC714A}"/>
              </a:ext>
            </a:extLst>
          </p:cNvPr>
          <p:cNvSpPr/>
          <p:nvPr/>
        </p:nvSpPr>
        <p:spPr>
          <a:xfrm>
            <a:off x="-54591" y="5133458"/>
            <a:ext cx="8607188" cy="951543"/>
          </a:xfrm>
          <a:prstGeom prst="rect">
            <a:avLst/>
          </a:prstGeom>
        </p:spPr>
        <p:txBody>
          <a:bodyPr wrap="square">
            <a:spAutoFit/>
          </a:bodyPr>
          <a:lstStyle/>
          <a:p>
            <a:pPr marL="285750" indent="-285750">
              <a:lnSpc>
                <a:spcPct val="120000"/>
              </a:lnSpc>
              <a:spcBef>
                <a:spcPts val="0"/>
              </a:spcBef>
              <a:buFont typeface="Wingdings" panose="05000000000000000000" pitchFamily="2" charset="2"/>
              <a:buChar char="§"/>
            </a:pPr>
            <a:r>
              <a:rPr lang="en-GB" sz="1600" b="1" dirty="0">
                <a:solidFill>
                  <a:srgbClr val="0A4C90"/>
                </a:solidFill>
                <a:latin typeface="Arial"/>
                <a:cs typeface="Arial"/>
              </a:rPr>
              <a:t>All Monitoring &amp; Control interfaces are pre-wired to a single hub within the skid. </a:t>
            </a:r>
          </a:p>
          <a:p>
            <a:pPr marL="285750" indent="-285750">
              <a:lnSpc>
                <a:spcPct val="120000"/>
              </a:lnSpc>
              <a:spcBef>
                <a:spcPts val="0"/>
              </a:spcBef>
              <a:buFont typeface="Wingdings" panose="05000000000000000000" pitchFamily="2" charset="2"/>
              <a:buChar char="§"/>
            </a:pPr>
            <a:r>
              <a:rPr lang="en-GB" sz="1600" b="1" dirty="0">
                <a:solidFill>
                  <a:srgbClr val="0A4C90"/>
                </a:solidFill>
                <a:latin typeface="Arial"/>
                <a:cs typeface="Arial"/>
              </a:rPr>
              <a:t>Arrives on site fully inter-wired, commissioned and ready to hook up</a:t>
            </a:r>
          </a:p>
          <a:p>
            <a:pPr marL="285750" indent="-285750">
              <a:lnSpc>
                <a:spcPct val="120000"/>
              </a:lnSpc>
              <a:spcBef>
                <a:spcPts val="0"/>
              </a:spcBef>
              <a:buFont typeface="Wingdings" panose="05000000000000000000" pitchFamily="2" charset="2"/>
              <a:buChar char="§"/>
            </a:pPr>
            <a:r>
              <a:rPr lang="en-GB" sz="1600" b="1" dirty="0">
                <a:solidFill>
                  <a:srgbClr val="0A4C90"/>
                </a:solidFill>
                <a:latin typeface="Arial"/>
                <a:cs typeface="Arial"/>
              </a:rPr>
              <a:t>On-site Monitoring &amp; Control cabling is reduced to a single fibre connection.</a:t>
            </a:r>
          </a:p>
        </p:txBody>
      </p:sp>
    </p:spTree>
    <p:extLst>
      <p:ext uri="{BB962C8B-B14F-4D97-AF65-F5344CB8AC3E}">
        <p14:creationId xmlns:p14="http://schemas.microsoft.com/office/powerpoint/2010/main" val="1059300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1772840" y="537431"/>
            <a:ext cx="7321119" cy="147395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2342"/>
              </a:buClr>
              <a:buSzPct val="25000"/>
              <a:buFont typeface="Arial"/>
              <a:buNone/>
              <a:tabLst/>
              <a:defRPr/>
            </a:pPr>
            <a:r>
              <a:rPr kumimoji="0" lang="en-US" sz="2800" b="1" i="0" u="none" strike="noStrike" kern="0" cap="none" spc="0" normalizeH="0" baseline="0" noProof="0" dirty="0">
                <a:ln>
                  <a:noFill/>
                </a:ln>
                <a:solidFill>
                  <a:srgbClr val="0A4C90"/>
                </a:solidFill>
                <a:effectLst/>
                <a:uLnTx/>
                <a:uFillTx/>
                <a:latin typeface="Arial" panose="020B0604020202020204" pitchFamily="34" charset="0"/>
                <a:ea typeface="Arial"/>
                <a:cs typeface="Arial" panose="020B0604020202020204" pitchFamily="34" charset="0"/>
                <a:sym typeface="Arial"/>
              </a:rPr>
              <a:t>Prefabricated Cladded Enclosures –</a:t>
            </a:r>
          </a:p>
          <a:p>
            <a:pPr lvl="0" algn="ctr" defTabSz="914400">
              <a:buClr>
                <a:srgbClr val="1E2342"/>
              </a:buClr>
              <a:buSzPct val="25000"/>
              <a:defRPr/>
            </a:pPr>
            <a:r>
              <a:rPr lang="en-GB" sz="2400" b="1" dirty="0">
                <a:solidFill>
                  <a:srgbClr val="0A4C90"/>
                </a:solidFill>
                <a:latin typeface="Arial" panose="020B0604020202020204" pitchFamily="34" charset="0"/>
                <a:cs typeface="Arial" panose="020B0604020202020204" pitchFamily="34" charset="0"/>
              </a:rPr>
              <a:t> </a:t>
            </a:r>
            <a:r>
              <a:rPr lang="en-GB" sz="2000" b="1" dirty="0">
                <a:solidFill>
                  <a:srgbClr val="0A4C90"/>
                </a:solidFill>
                <a:latin typeface="Arial" panose="020B0604020202020204" pitchFamily="34" charset="0"/>
                <a:cs typeface="Arial" panose="020B0604020202020204" pitchFamily="34" charset="0"/>
              </a:rPr>
              <a:t>Complete Power Unit with Integrated Monitoring &amp; Control</a:t>
            </a:r>
            <a:endParaRPr kumimoji="0" lang="en-US" sz="2400" b="1" i="0" u="none" strike="noStrike" kern="0" cap="none" spc="0" normalizeH="0" baseline="0" noProof="0" dirty="0">
              <a:ln>
                <a:noFill/>
              </a:ln>
              <a:solidFill>
                <a:srgbClr val="0A4C90"/>
              </a:solidFill>
              <a:effectLst/>
              <a:uLnTx/>
              <a:uFillTx/>
              <a:latin typeface="Arial" panose="020B0604020202020204" pitchFamily="34" charset="0"/>
              <a:ea typeface="Arial"/>
              <a:cs typeface="Arial" panose="020B0604020202020204" pitchFamily="34" charset="0"/>
              <a:sym typeface="Arial"/>
            </a:endParaRPr>
          </a:p>
        </p:txBody>
      </p:sp>
      <p:sp>
        <p:nvSpPr>
          <p:cNvPr id="6" name="Rectangle 5">
            <a:extLst>
              <a:ext uri="{FF2B5EF4-FFF2-40B4-BE49-F238E27FC236}">
                <a16:creationId xmlns:a16="http://schemas.microsoft.com/office/drawing/2014/main" id="{A93F6CE5-96ED-48E7-B857-A8AE3CC8AF71}"/>
              </a:ext>
            </a:extLst>
          </p:cNvPr>
          <p:cNvSpPr/>
          <p:nvPr/>
        </p:nvSpPr>
        <p:spPr>
          <a:xfrm>
            <a:off x="334108" y="4846611"/>
            <a:ext cx="8379069" cy="553998"/>
          </a:xfrm>
          <a:prstGeom prst="rect">
            <a:avLst/>
          </a:prstGeom>
        </p:spPr>
        <p:txBody>
          <a:bodyPr wrap="square">
            <a:spAutoFit/>
          </a:bodyPr>
          <a:lstStyle/>
          <a:p>
            <a:endParaRPr lang="en-GB" sz="1600" dirty="0">
              <a:solidFill>
                <a:srgbClr val="000000"/>
              </a:solidFill>
              <a:latin typeface="Calibri" panose="020F0502020204030204" pitchFamily="34" charset="0"/>
            </a:endParaRPr>
          </a:p>
          <a:p>
            <a:endParaRPr lang="en-GB" sz="1400" dirty="0">
              <a:solidFill>
                <a:srgbClr val="094B90"/>
              </a:solidFill>
              <a:latin typeface="Arial" panose="020B0604020202020204" pitchFamily="34" charset="0"/>
            </a:endParaRPr>
          </a:p>
        </p:txBody>
      </p:sp>
      <p:pic>
        <p:nvPicPr>
          <p:cNvPr id="4" name="Picture 3">
            <a:extLst>
              <a:ext uri="{FF2B5EF4-FFF2-40B4-BE49-F238E27FC236}">
                <a16:creationId xmlns:a16="http://schemas.microsoft.com/office/drawing/2014/main" id="{DE7D20BD-2298-4C19-83F0-4EBADF992815}"/>
              </a:ext>
            </a:extLst>
          </p:cNvPr>
          <p:cNvPicPr>
            <a:picLocks noChangeAspect="1"/>
          </p:cNvPicPr>
          <p:nvPr/>
        </p:nvPicPr>
        <p:blipFill>
          <a:blip r:embed="rId3"/>
          <a:stretch>
            <a:fillRect/>
          </a:stretch>
        </p:blipFill>
        <p:spPr>
          <a:xfrm>
            <a:off x="967154" y="1630669"/>
            <a:ext cx="3525715" cy="2969048"/>
          </a:xfrm>
          <a:prstGeom prst="rect">
            <a:avLst/>
          </a:prstGeom>
        </p:spPr>
      </p:pic>
      <p:pic>
        <p:nvPicPr>
          <p:cNvPr id="5" name="Picture 4">
            <a:extLst>
              <a:ext uri="{FF2B5EF4-FFF2-40B4-BE49-F238E27FC236}">
                <a16:creationId xmlns:a16="http://schemas.microsoft.com/office/drawing/2014/main" id="{60BE04AE-91FB-485C-BE7A-9CDE353640E0}"/>
              </a:ext>
            </a:extLst>
          </p:cNvPr>
          <p:cNvPicPr>
            <a:picLocks noChangeAspect="1"/>
          </p:cNvPicPr>
          <p:nvPr/>
        </p:nvPicPr>
        <p:blipFill>
          <a:blip r:embed="rId4"/>
          <a:stretch>
            <a:fillRect/>
          </a:stretch>
        </p:blipFill>
        <p:spPr>
          <a:xfrm>
            <a:off x="4914904" y="1630669"/>
            <a:ext cx="3156436" cy="2990467"/>
          </a:xfrm>
          <a:prstGeom prst="rect">
            <a:avLst/>
          </a:prstGeom>
        </p:spPr>
      </p:pic>
      <p:sp>
        <p:nvSpPr>
          <p:cNvPr id="7" name="Rectangle 6">
            <a:extLst>
              <a:ext uri="{FF2B5EF4-FFF2-40B4-BE49-F238E27FC236}">
                <a16:creationId xmlns:a16="http://schemas.microsoft.com/office/drawing/2014/main" id="{4CFC4468-E398-4046-ADAB-68360D8EA8D8}"/>
              </a:ext>
            </a:extLst>
          </p:cNvPr>
          <p:cNvSpPr/>
          <p:nvPr/>
        </p:nvSpPr>
        <p:spPr>
          <a:xfrm>
            <a:off x="888023" y="4777858"/>
            <a:ext cx="7359162" cy="1169551"/>
          </a:xfrm>
          <a:prstGeom prst="rect">
            <a:avLst/>
          </a:prstGeom>
        </p:spPr>
        <p:txBody>
          <a:bodyPr wrap="square">
            <a:spAutoFit/>
          </a:bodyPr>
          <a:lstStyle/>
          <a:p>
            <a:endParaRPr lang="en-GB" sz="1600" dirty="0">
              <a:solidFill>
                <a:srgbClr val="000000"/>
              </a:solidFill>
              <a:latin typeface="Arial" panose="020B0604020202020204" pitchFamily="34" charset="0"/>
            </a:endParaRPr>
          </a:p>
          <a:p>
            <a:pPr marL="285750" indent="-285750">
              <a:buFont typeface="Wingdings" panose="05000000000000000000" pitchFamily="2" charset="2"/>
              <a:buChar char="§"/>
            </a:pPr>
            <a:r>
              <a:rPr lang="en-GB" b="1" dirty="0">
                <a:solidFill>
                  <a:srgbClr val="094B90"/>
                </a:solidFill>
                <a:latin typeface="Arial" panose="020B0604020202020204" pitchFamily="34" charset="0"/>
              </a:rPr>
              <a:t>Usually insulated cladding is used to match a cladded building</a:t>
            </a:r>
            <a:endParaRPr lang="en-GB" dirty="0">
              <a:solidFill>
                <a:srgbClr val="094B90"/>
              </a:solidFill>
              <a:latin typeface="Arial" panose="020B0604020202020204" pitchFamily="34" charset="0"/>
            </a:endParaRPr>
          </a:p>
          <a:p>
            <a:pPr marL="285750" indent="-285750">
              <a:buFont typeface="Wingdings" panose="05000000000000000000" pitchFamily="2" charset="2"/>
              <a:buChar char="§"/>
            </a:pPr>
            <a:r>
              <a:rPr lang="en-GB" b="1" dirty="0">
                <a:solidFill>
                  <a:srgbClr val="094B90"/>
                </a:solidFill>
                <a:latin typeface="Arial" panose="020B0604020202020204" pitchFamily="34" charset="0"/>
              </a:rPr>
              <a:t>Sometimes roof mounted as they are lighter than steel</a:t>
            </a:r>
            <a:endParaRPr lang="en-GB" dirty="0">
              <a:solidFill>
                <a:srgbClr val="094B90"/>
              </a:solidFill>
              <a:latin typeface="Arial" panose="020B0604020202020204" pitchFamily="34" charset="0"/>
            </a:endParaRPr>
          </a:p>
          <a:p>
            <a:pPr marL="285750" indent="-285750">
              <a:buFont typeface="Wingdings" panose="05000000000000000000" pitchFamily="2" charset="2"/>
              <a:buChar char="§"/>
            </a:pPr>
            <a:r>
              <a:rPr lang="en-GB" b="1" dirty="0">
                <a:solidFill>
                  <a:srgbClr val="094B90"/>
                </a:solidFill>
                <a:latin typeface="Arial" panose="020B0604020202020204" pitchFamily="34" charset="0"/>
              </a:rPr>
              <a:t>Fire rated cladding with up to 2 hours protection </a:t>
            </a:r>
            <a:endParaRPr lang="en-GB" dirty="0">
              <a:solidFill>
                <a:srgbClr val="094B90"/>
              </a:solidFill>
              <a:latin typeface="Arial" panose="020B0604020202020204" pitchFamily="34" charset="0"/>
            </a:endParaRPr>
          </a:p>
        </p:txBody>
      </p:sp>
    </p:spTree>
    <p:extLst>
      <p:ext uri="{BB962C8B-B14F-4D97-AF65-F5344CB8AC3E}">
        <p14:creationId xmlns:p14="http://schemas.microsoft.com/office/powerpoint/2010/main" val="2925809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7555" y="69505"/>
            <a:ext cx="712551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0A4C90"/>
                </a:solidFill>
                <a:effectLst/>
                <a:uLnTx/>
                <a:uFillTx/>
                <a:latin typeface="Arial"/>
                <a:ea typeface="+mn-ea"/>
                <a:cs typeface="Arial"/>
              </a:rPr>
              <a:t>REDUCED LEAD TIME</a:t>
            </a:r>
          </a:p>
        </p:txBody>
      </p:sp>
      <p:sp>
        <p:nvSpPr>
          <p:cNvPr id="6" name="TextBox 5"/>
          <p:cNvSpPr txBox="1"/>
          <p:nvPr/>
        </p:nvSpPr>
        <p:spPr>
          <a:xfrm>
            <a:off x="1932063" y="553998"/>
            <a:ext cx="7125516" cy="3847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70" normalizeH="0" baseline="0" noProof="0" dirty="0">
                <a:ln>
                  <a:noFill/>
                </a:ln>
                <a:solidFill>
                  <a:srgbClr val="0A4C90"/>
                </a:solidFill>
                <a:effectLst/>
                <a:uLnTx/>
                <a:uFillTx/>
                <a:latin typeface="Arial"/>
                <a:ea typeface="+mn-ea"/>
                <a:cs typeface="Arial"/>
              </a:rPr>
              <a:t>INSTALLATION ON SITE</a:t>
            </a:r>
          </a:p>
        </p:txBody>
      </p:sp>
      <p:sp>
        <p:nvSpPr>
          <p:cNvPr id="8" name="TextBox 7"/>
          <p:cNvSpPr txBox="1"/>
          <p:nvPr/>
        </p:nvSpPr>
        <p:spPr>
          <a:xfrm>
            <a:off x="1523475" y="3790149"/>
            <a:ext cx="523317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2342"/>
                </a:solidFill>
                <a:effectLst/>
                <a:uLnTx/>
                <a:uFillTx/>
                <a:latin typeface="Arial"/>
                <a:ea typeface="+mn-ea"/>
                <a:cs typeface="Arial"/>
              </a:rPr>
              <a:t>Small text style</a:t>
            </a:r>
          </a:p>
        </p:txBody>
      </p:sp>
      <p:graphicFrame>
        <p:nvGraphicFramePr>
          <p:cNvPr id="3" name="Table 2">
            <a:extLst>
              <a:ext uri="{FF2B5EF4-FFF2-40B4-BE49-F238E27FC236}">
                <a16:creationId xmlns:a16="http://schemas.microsoft.com/office/drawing/2014/main" id="{B78F9E0E-9EEE-4AA8-9C12-5601AF6410A2}"/>
              </a:ext>
            </a:extLst>
          </p:cNvPr>
          <p:cNvGraphicFramePr>
            <a:graphicFrameLocks noGrp="1"/>
          </p:cNvGraphicFramePr>
          <p:nvPr>
            <p:extLst>
              <p:ext uri="{D42A27DB-BD31-4B8C-83A1-F6EECF244321}">
                <p14:modId xmlns:p14="http://schemas.microsoft.com/office/powerpoint/2010/main" val="2781502067"/>
              </p:ext>
            </p:extLst>
          </p:nvPr>
        </p:nvGraphicFramePr>
        <p:xfrm>
          <a:off x="1542605" y="1353707"/>
          <a:ext cx="7655985" cy="4248499"/>
        </p:xfrm>
        <a:graphic>
          <a:graphicData uri="http://schemas.openxmlformats.org/drawingml/2006/table">
            <a:tbl>
              <a:tblPr firstRow="1" bandRow="1">
                <a:tableStyleId>{5C22544A-7EE6-4342-B048-85BDC9FD1C3A}</a:tableStyleId>
              </a:tblPr>
              <a:tblGrid>
                <a:gridCol w="2468120">
                  <a:extLst>
                    <a:ext uri="{9D8B030D-6E8A-4147-A177-3AD203B41FA5}">
                      <a16:colId xmlns:a16="http://schemas.microsoft.com/office/drawing/2014/main" val="2149721418"/>
                    </a:ext>
                  </a:extLst>
                </a:gridCol>
                <a:gridCol w="2635870">
                  <a:extLst>
                    <a:ext uri="{9D8B030D-6E8A-4147-A177-3AD203B41FA5}">
                      <a16:colId xmlns:a16="http://schemas.microsoft.com/office/drawing/2014/main" val="1562598876"/>
                    </a:ext>
                  </a:extLst>
                </a:gridCol>
                <a:gridCol w="2551995">
                  <a:extLst>
                    <a:ext uri="{9D8B030D-6E8A-4147-A177-3AD203B41FA5}">
                      <a16:colId xmlns:a16="http://schemas.microsoft.com/office/drawing/2014/main" val="452485883"/>
                    </a:ext>
                  </a:extLst>
                </a:gridCol>
              </a:tblGrid>
              <a:tr h="272197">
                <a:tc>
                  <a:txBody>
                    <a:bodyPr/>
                    <a:lstStyle/>
                    <a:p>
                      <a:endParaRPr lang="en-GB" dirty="0"/>
                    </a:p>
                  </a:txBody>
                  <a:tcPr/>
                </a:tc>
                <a:tc>
                  <a:txBody>
                    <a:bodyPr/>
                    <a:lstStyle/>
                    <a:p>
                      <a:r>
                        <a:rPr lang="en-GB" sz="1200" dirty="0"/>
                        <a:t>Conventional Installation</a:t>
                      </a:r>
                    </a:p>
                  </a:txBody>
                  <a:tcPr/>
                </a:tc>
                <a:tc>
                  <a:txBody>
                    <a:bodyPr/>
                    <a:lstStyle/>
                    <a:p>
                      <a:r>
                        <a:rPr lang="en-GB" sz="1200" dirty="0"/>
                        <a:t>Modular Installation</a:t>
                      </a:r>
                    </a:p>
                  </a:txBody>
                  <a:tcPr/>
                </a:tc>
                <a:extLst>
                  <a:ext uri="{0D108BD9-81ED-4DB2-BD59-A6C34878D82A}">
                    <a16:rowId xmlns:a16="http://schemas.microsoft.com/office/drawing/2014/main" val="1906319714"/>
                  </a:ext>
                </a:extLst>
              </a:tr>
              <a:tr h="385001">
                <a:tc>
                  <a:txBody>
                    <a:bodyPr/>
                    <a:lstStyle/>
                    <a:p>
                      <a:pPr algn="ctr"/>
                      <a:r>
                        <a:rPr kumimoji="0" lang="en-GB" sz="1100" b="1" i="0" u="none" strike="noStrike" kern="1200" cap="none" spc="0" normalizeH="0" baseline="0" dirty="0">
                          <a:ln>
                            <a:noFill/>
                          </a:ln>
                          <a:solidFill>
                            <a:srgbClr val="0A4C90"/>
                          </a:solidFill>
                          <a:effectLst/>
                          <a:uLnTx/>
                          <a:uFillTx/>
                          <a:latin typeface="Arial"/>
                          <a:ea typeface="+mn-ea"/>
                          <a:cs typeface="Arial"/>
                        </a:rPr>
                        <a:t>Crane operation</a:t>
                      </a:r>
                    </a:p>
                  </a:txBody>
                  <a:tcPr/>
                </a:tc>
                <a:tc>
                  <a:txBody>
                    <a:bodyPr/>
                    <a:lstStyle/>
                    <a:p>
                      <a:pPr marL="0" algn="l" defTabSz="457200" rtl="0" eaLnBrk="1" latinLnBrk="0" hangingPunct="1"/>
                      <a:r>
                        <a:rPr kumimoji="0" lang="en-GB" sz="1100" b="1" i="0" u="none" strike="noStrike" kern="1200" cap="none" spc="0" normalizeH="0" baseline="0" dirty="0">
                          <a:ln>
                            <a:noFill/>
                          </a:ln>
                          <a:solidFill>
                            <a:srgbClr val="0A4C90"/>
                          </a:solidFill>
                          <a:effectLst/>
                          <a:uLnTx/>
                          <a:uFillTx/>
                          <a:latin typeface="Arial"/>
                          <a:ea typeface="+mn-ea"/>
                          <a:cs typeface="Arial"/>
                        </a:rPr>
                        <a:t>6 hours for 9 lifting operations – individual sections</a:t>
                      </a:r>
                    </a:p>
                  </a:txBody>
                  <a:tcPr/>
                </a:tc>
                <a:tc>
                  <a:txBody>
                    <a:bodyPr/>
                    <a:lstStyle/>
                    <a:p>
                      <a:pPr marL="0" algn="l" defTabSz="457200" rtl="0" eaLnBrk="1" latinLnBrk="0" hangingPunct="1"/>
                      <a:r>
                        <a:rPr kumimoji="0" lang="en-GB" sz="1100" b="1" i="0" u="none" strike="noStrike" kern="1200" cap="none" spc="0" normalizeH="0" baseline="0" dirty="0">
                          <a:ln>
                            <a:noFill/>
                          </a:ln>
                          <a:solidFill>
                            <a:srgbClr val="0A4C90"/>
                          </a:solidFill>
                          <a:effectLst/>
                          <a:uLnTx/>
                          <a:uFillTx/>
                          <a:latin typeface="Arial"/>
                          <a:ea typeface="+mn-ea"/>
                          <a:cs typeface="Arial"/>
                        </a:rPr>
                        <a:t>2 hours for 2 lifting operations – skid + transformer enclosure</a:t>
                      </a:r>
                    </a:p>
                  </a:txBody>
                  <a:tcPr/>
                </a:tc>
                <a:extLst>
                  <a:ext uri="{0D108BD9-81ED-4DB2-BD59-A6C34878D82A}">
                    <a16:rowId xmlns:a16="http://schemas.microsoft.com/office/drawing/2014/main" val="459228940"/>
                  </a:ext>
                </a:extLst>
              </a:tr>
              <a:tr h="316281">
                <a:tc>
                  <a:txBody>
                    <a:bodyPr/>
                    <a:lstStyle/>
                    <a:p>
                      <a:endParaRPr lang="en-GB" sz="1100" dirty="0"/>
                    </a:p>
                  </a:txBody>
                  <a:tcPr/>
                </a:tc>
                <a:tc gridSpan="2">
                  <a:txBody>
                    <a:bodyPr/>
                    <a:lstStyle/>
                    <a:p>
                      <a:pPr marL="0" algn="ctr" defTabSz="457200" rtl="0" eaLnBrk="1" latinLnBrk="0" hangingPunct="1"/>
                      <a:r>
                        <a:rPr kumimoji="0" lang="en-GB" sz="1100" b="1" i="0" u="sng" strike="noStrike" kern="1200" cap="none" spc="0" normalizeH="0" baseline="0" dirty="0">
                          <a:ln>
                            <a:noFill/>
                          </a:ln>
                          <a:solidFill>
                            <a:srgbClr val="0A4C90"/>
                          </a:solidFill>
                          <a:effectLst/>
                          <a:uLnTx/>
                          <a:uFillTx/>
                          <a:latin typeface="Arial"/>
                          <a:ea typeface="+mn-ea"/>
                          <a:cs typeface="Arial"/>
                        </a:rPr>
                        <a:t>77% less lifting with modular approach</a:t>
                      </a:r>
                    </a:p>
                  </a:txBody>
                  <a:tcPr/>
                </a:tc>
                <a:tc hMerge="1">
                  <a:txBody>
                    <a:bodyPr/>
                    <a:lstStyle/>
                    <a:p>
                      <a:endParaRPr lang="en-GB" dirty="0"/>
                    </a:p>
                  </a:txBody>
                  <a:tcPr/>
                </a:tc>
                <a:extLst>
                  <a:ext uri="{0D108BD9-81ED-4DB2-BD59-A6C34878D82A}">
                    <a16:rowId xmlns:a16="http://schemas.microsoft.com/office/drawing/2014/main" val="3719766009"/>
                  </a:ext>
                </a:extLst>
              </a:tr>
              <a:tr h="479502">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Switchgear installation</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5 operatives x 4 days of 11 hours = 220 man hours</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4 operative x 1 day of 11 hours = 44 man hours</a:t>
                      </a:r>
                    </a:p>
                  </a:txBody>
                  <a:tcPr/>
                </a:tc>
                <a:extLst>
                  <a:ext uri="{0D108BD9-81ED-4DB2-BD59-A6C34878D82A}">
                    <a16:rowId xmlns:a16="http://schemas.microsoft.com/office/drawing/2014/main" val="2222521529"/>
                  </a:ext>
                </a:extLst>
              </a:tr>
              <a:tr h="452674">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Busbar links installation</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4 operatives x 4 days of 11 hours = 176 man hours</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0 man hours – completed in factory</a:t>
                      </a:r>
                    </a:p>
                  </a:txBody>
                  <a:tcPr/>
                </a:tc>
                <a:extLst>
                  <a:ext uri="{0D108BD9-81ED-4DB2-BD59-A6C34878D82A}">
                    <a16:rowId xmlns:a16="http://schemas.microsoft.com/office/drawing/2014/main" val="1412739230"/>
                  </a:ext>
                </a:extLst>
              </a:tr>
              <a:tr h="488887">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Transformer enclosure installation</a:t>
                      </a:r>
                    </a:p>
                  </a:txBody>
                  <a:tcPr/>
                </a:tc>
                <a:tc>
                  <a:txBody>
                    <a:bodyPr/>
                    <a:lstStyle/>
                    <a:p>
                      <a:endParaRPr kumimoji="0" lang="en-GB" sz="1100" b="1" i="0" u="none" strike="noStrike" kern="1200" cap="none" spc="0" normalizeH="0" baseline="0" dirty="0">
                        <a:ln>
                          <a:noFill/>
                        </a:ln>
                        <a:solidFill>
                          <a:srgbClr val="0A4C90"/>
                        </a:solidFill>
                        <a:effectLst/>
                        <a:uLnTx/>
                        <a:uFillTx/>
                        <a:latin typeface="Arial"/>
                        <a:ea typeface="+mn-ea"/>
                        <a:cs typeface="Arial"/>
                      </a:endParaRP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4 operatives x 1 day of 11 hours = 44 man hours</a:t>
                      </a:r>
                    </a:p>
                  </a:txBody>
                  <a:tcPr/>
                </a:tc>
                <a:extLst>
                  <a:ext uri="{0D108BD9-81ED-4DB2-BD59-A6C34878D82A}">
                    <a16:rowId xmlns:a16="http://schemas.microsoft.com/office/drawing/2014/main" val="2080304969"/>
                  </a:ext>
                </a:extLst>
              </a:tr>
              <a:tr h="497940">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Site testing of completed installation</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2 test engineers x 3 days of 11 hours = 66 man hours</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0 man hours – pre-tested in factory</a:t>
                      </a:r>
                    </a:p>
                  </a:txBody>
                  <a:tcPr/>
                </a:tc>
                <a:extLst>
                  <a:ext uri="{0D108BD9-81ED-4DB2-BD59-A6C34878D82A}">
                    <a16:rowId xmlns:a16="http://schemas.microsoft.com/office/drawing/2014/main" val="1118835992"/>
                  </a:ext>
                </a:extLst>
              </a:tr>
              <a:tr h="514565">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Monitoring &amp; Control</a:t>
                      </a:r>
                    </a:p>
                    <a:p>
                      <a:r>
                        <a:rPr kumimoji="0" lang="en-GB" sz="1100" b="1" i="0" u="none" strike="noStrike" kern="1200" cap="none" spc="0" normalizeH="0" baseline="0" dirty="0">
                          <a:ln>
                            <a:noFill/>
                          </a:ln>
                          <a:solidFill>
                            <a:srgbClr val="0A4C90"/>
                          </a:solidFill>
                          <a:effectLst/>
                          <a:uLnTx/>
                          <a:uFillTx/>
                          <a:latin typeface="Arial"/>
                          <a:ea typeface="+mn-ea"/>
                          <a:cs typeface="Arial"/>
                        </a:rPr>
                        <a:t>site testing</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2 PMS engineers x 2 days of 11 hours = 44 man hours</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0 man hours – pre-tested in factory</a:t>
                      </a:r>
                    </a:p>
                  </a:txBody>
                  <a:tcPr/>
                </a:tc>
                <a:extLst>
                  <a:ext uri="{0D108BD9-81ED-4DB2-BD59-A6C34878D82A}">
                    <a16:rowId xmlns:a16="http://schemas.microsoft.com/office/drawing/2014/main" val="2331020540"/>
                  </a:ext>
                </a:extLst>
              </a:tr>
              <a:tr h="389299">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Total per 2.5 MW skid</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424 man hours</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90 man hours</a:t>
                      </a:r>
                    </a:p>
                  </a:txBody>
                  <a:tcPr/>
                </a:tc>
                <a:extLst>
                  <a:ext uri="{0D108BD9-81ED-4DB2-BD59-A6C34878D82A}">
                    <a16:rowId xmlns:a16="http://schemas.microsoft.com/office/drawing/2014/main" val="1912479672"/>
                  </a:ext>
                </a:extLst>
              </a:tr>
              <a:tr h="316871">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Total for 18 skid, 45MW project</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7,632 man hours</a:t>
                      </a:r>
                    </a:p>
                  </a:txBody>
                  <a:tcPr/>
                </a:tc>
                <a:tc>
                  <a:txBody>
                    <a:bodyPr/>
                    <a:lstStyle/>
                    <a:p>
                      <a:r>
                        <a:rPr kumimoji="0" lang="en-GB" sz="1100" b="1" i="0" u="none" strike="noStrike" kern="1200" cap="none" spc="0" normalizeH="0" baseline="0" dirty="0">
                          <a:ln>
                            <a:noFill/>
                          </a:ln>
                          <a:solidFill>
                            <a:srgbClr val="0A4C90"/>
                          </a:solidFill>
                          <a:effectLst/>
                          <a:uLnTx/>
                          <a:uFillTx/>
                          <a:latin typeface="Arial"/>
                          <a:ea typeface="+mn-ea"/>
                          <a:cs typeface="Arial"/>
                        </a:rPr>
                        <a:t>1,620 man hours</a:t>
                      </a:r>
                    </a:p>
                  </a:txBody>
                  <a:tcPr/>
                </a:tc>
                <a:extLst>
                  <a:ext uri="{0D108BD9-81ED-4DB2-BD59-A6C34878D82A}">
                    <a16:rowId xmlns:a16="http://schemas.microsoft.com/office/drawing/2014/main" val="2241648654"/>
                  </a:ext>
                </a:extLst>
              </a:tr>
            </a:tbl>
          </a:graphicData>
        </a:graphic>
      </p:graphicFrame>
      <p:pic>
        <p:nvPicPr>
          <p:cNvPr id="2" name="Picture 1">
            <a:extLst>
              <a:ext uri="{FF2B5EF4-FFF2-40B4-BE49-F238E27FC236}">
                <a16:creationId xmlns:a16="http://schemas.microsoft.com/office/drawing/2014/main" id="{B17494C9-31E8-4774-AA99-1D05BBDF58A5}"/>
              </a:ext>
            </a:extLst>
          </p:cNvPr>
          <p:cNvPicPr>
            <a:picLocks noChangeAspect="1"/>
          </p:cNvPicPr>
          <p:nvPr/>
        </p:nvPicPr>
        <p:blipFill>
          <a:blip r:embed="rId2"/>
          <a:stretch>
            <a:fillRect/>
          </a:stretch>
        </p:blipFill>
        <p:spPr>
          <a:xfrm>
            <a:off x="37990" y="3724856"/>
            <a:ext cx="1504616" cy="1868722"/>
          </a:xfrm>
          <a:prstGeom prst="rect">
            <a:avLst/>
          </a:prstGeom>
        </p:spPr>
      </p:pic>
      <p:pic>
        <p:nvPicPr>
          <p:cNvPr id="5" name="Picture 4">
            <a:extLst>
              <a:ext uri="{FF2B5EF4-FFF2-40B4-BE49-F238E27FC236}">
                <a16:creationId xmlns:a16="http://schemas.microsoft.com/office/drawing/2014/main" id="{BF1A96CB-DE2D-4624-B88A-148371E36CEC}"/>
              </a:ext>
            </a:extLst>
          </p:cNvPr>
          <p:cNvPicPr>
            <a:picLocks noChangeAspect="1"/>
          </p:cNvPicPr>
          <p:nvPr/>
        </p:nvPicPr>
        <p:blipFill>
          <a:blip r:embed="rId3"/>
          <a:stretch>
            <a:fillRect/>
          </a:stretch>
        </p:blipFill>
        <p:spPr>
          <a:xfrm>
            <a:off x="0" y="1389783"/>
            <a:ext cx="1542606" cy="1809428"/>
          </a:xfrm>
          <a:prstGeom prst="rect">
            <a:avLst/>
          </a:prstGeom>
        </p:spPr>
      </p:pic>
    </p:spTree>
    <p:extLst>
      <p:ext uri="{BB962C8B-B14F-4D97-AF65-F5344CB8AC3E}">
        <p14:creationId xmlns:p14="http://schemas.microsoft.com/office/powerpoint/2010/main" val="3396152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B38BB7-5CF2-44FD-938D-9B5665D03743}"/>
              </a:ext>
            </a:extLst>
          </p:cNvPr>
          <p:cNvSpPr/>
          <p:nvPr/>
        </p:nvSpPr>
        <p:spPr>
          <a:xfrm>
            <a:off x="1701053" y="2069910"/>
            <a:ext cx="5923431" cy="2693159"/>
          </a:xfrm>
          <a:prstGeom prst="rect">
            <a:avLst/>
          </a:prstGeom>
          <a:solidFill>
            <a:schemeClr val="tx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spc="90" dirty="0">
                <a:latin typeface="Arial"/>
                <a:cs typeface="Arial"/>
              </a:rPr>
              <a:t>Thank you </a:t>
            </a:r>
          </a:p>
          <a:p>
            <a:pPr algn="ctr"/>
            <a:endParaRPr lang="en-US" sz="3200" b="1" spc="90" dirty="0">
              <a:latin typeface="Arial"/>
              <a:cs typeface="Arial"/>
            </a:endParaRPr>
          </a:p>
          <a:p>
            <a:pPr algn="ctr"/>
            <a:r>
              <a:rPr lang="en-US" sz="2800" b="1" spc="90" dirty="0">
                <a:latin typeface="Arial"/>
                <a:cs typeface="Arial"/>
              </a:rPr>
              <a:t>David Bradley</a:t>
            </a:r>
          </a:p>
          <a:p>
            <a:pPr algn="ctr"/>
            <a:endParaRPr lang="en-US" sz="2800" b="1" spc="90" dirty="0">
              <a:latin typeface="Arial"/>
              <a:cs typeface="Arial"/>
            </a:endParaRPr>
          </a:p>
          <a:p>
            <a:pPr algn="ctr"/>
            <a:r>
              <a:rPr lang="en-US" sz="2400" b="1" spc="90" dirty="0">
                <a:solidFill>
                  <a:schemeClr val="bg1"/>
                </a:solidFill>
                <a:latin typeface="Arial"/>
                <a:cs typeface="Arial"/>
                <a:hlinkClick r:id="rId3">
                  <a:extLst>
                    <a:ext uri="{A12FA001-AC4F-418D-AE19-62706E023703}">
                      <ahyp:hlinkClr xmlns:ahyp="http://schemas.microsoft.com/office/drawing/2018/hyperlinkcolor" val="tx"/>
                    </a:ext>
                  </a:extLst>
                </a:hlinkClick>
              </a:rPr>
              <a:t>dbradley@e-i-eng.com</a:t>
            </a:r>
            <a:endParaRPr lang="en-US" sz="2400" b="1" spc="90" dirty="0">
              <a:solidFill>
                <a:schemeClr val="bg1"/>
              </a:solidFill>
              <a:latin typeface="Arial"/>
              <a:cs typeface="Arial"/>
            </a:endParaRPr>
          </a:p>
          <a:p>
            <a:pPr algn="ctr"/>
            <a:r>
              <a:rPr lang="en-US" sz="2400" b="1" spc="90" dirty="0">
                <a:latin typeface="Arial"/>
                <a:cs typeface="Arial"/>
              </a:rPr>
              <a:t>Mob 07827 552920</a:t>
            </a:r>
          </a:p>
        </p:txBody>
      </p:sp>
      <p:pic>
        <p:nvPicPr>
          <p:cNvPr id="2" name="Picture 1">
            <a:extLst>
              <a:ext uri="{FF2B5EF4-FFF2-40B4-BE49-F238E27FC236}">
                <a16:creationId xmlns:a16="http://schemas.microsoft.com/office/drawing/2014/main" id="{E3AFBDF8-1687-4169-882F-7F05172AA210}"/>
              </a:ext>
            </a:extLst>
          </p:cNvPr>
          <p:cNvPicPr>
            <a:picLocks noChangeAspect="1"/>
          </p:cNvPicPr>
          <p:nvPr/>
        </p:nvPicPr>
        <p:blipFill>
          <a:blip r:embed="rId4"/>
          <a:stretch>
            <a:fillRect/>
          </a:stretch>
        </p:blipFill>
        <p:spPr>
          <a:xfrm>
            <a:off x="5250989" y="54592"/>
            <a:ext cx="3816313" cy="1149752"/>
          </a:xfrm>
          <a:prstGeom prst="rect">
            <a:avLst/>
          </a:prstGeom>
        </p:spPr>
      </p:pic>
    </p:spTree>
    <p:extLst>
      <p:ext uri="{BB962C8B-B14F-4D97-AF65-F5344CB8AC3E}">
        <p14:creationId xmlns:p14="http://schemas.microsoft.com/office/powerpoint/2010/main" val="2693740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6437" y="157163"/>
            <a:ext cx="8968721" cy="900112"/>
          </a:xfrm>
        </p:spPr>
        <p:txBody>
          <a:bodyPr rtlCol="0">
            <a:normAutofit/>
          </a:bodyPr>
          <a:lstStyle/>
          <a:p>
            <a:pPr eaLnBrk="1" fontAlgn="auto" hangingPunct="1">
              <a:spcAft>
                <a:spcPts val="0"/>
              </a:spcAft>
              <a:defRPr/>
            </a:pPr>
            <a:r>
              <a:rPr lang="fr-FR" dirty="0" err="1">
                <a:solidFill>
                  <a:schemeClr val="accent1">
                    <a:lumMod val="50000"/>
                  </a:schemeClr>
                </a:solidFill>
                <a:effectLst>
                  <a:outerShdw blurRad="38100" dist="38100" dir="2700000" algn="tl">
                    <a:srgbClr val="000000">
                      <a:alpha val="43137"/>
                    </a:srgbClr>
                  </a:outerShdw>
                </a:effectLst>
              </a:rPr>
              <a:t>Tap</a:t>
            </a:r>
            <a:r>
              <a:rPr lang="fr-FR" dirty="0">
                <a:solidFill>
                  <a:schemeClr val="accent1">
                    <a:lumMod val="50000"/>
                  </a:schemeClr>
                </a:solidFill>
                <a:effectLst>
                  <a:outerShdw blurRad="38100" dist="38100" dir="2700000" algn="tl">
                    <a:srgbClr val="000000">
                      <a:alpha val="43137"/>
                    </a:srgbClr>
                  </a:outerShdw>
                </a:effectLst>
              </a:rPr>
              <a:t> Off &amp; PDU </a:t>
            </a:r>
            <a:r>
              <a:rPr lang="fr-FR" dirty="0" err="1">
                <a:solidFill>
                  <a:schemeClr val="accent1">
                    <a:lumMod val="50000"/>
                  </a:schemeClr>
                </a:solidFill>
                <a:effectLst>
                  <a:outerShdw blurRad="38100" dist="38100" dir="2700000" algn="tl">
                    <a:srgbClr val="000000">
                      <a:alpha val="43137"/>
                    </a:srgbClr>
                  </a:outerShdw>
                </a:effectLst>
              </a:rPr>
              <a:t>Metering</a:t>
            </a:r>
            <a:endParaRPr lang="fr-FR" dirty="0">
              <a:solidFill>
                <a:schemeClr val="accent1">
                  <a:lumMod val="50000"/>
                </a:schemeClr>
              </a:solidFill>
              <a:effectLst>
                <a:outerShdw blurRad="38100" dist="38100" dir="2700000" algn="tl">
                  <a:srgbClr val="000000">
                    <a:alpha val="43137"/>
                  </a:srgbClr>
                </a:outerShdw>
              </a:effectLst>
            </a:endParaRPr>
          </a:p>
        </p:txBody>
      </p:sp>
      <p:sp>
        <p:nvSpPr>
          <p:cNvPr id="22" name="Espace réservé du contenu 2"/>
          <p:cNvSpPr>
            <a:spLocks noGrp="1"/>
          </p:cNvSpPr>
          <p:nvPr>
            <p:ph idx="1"/>
          </p:nvPr>
        </p:nvSpPr>
        <p:spPr>
          <a:xfrm>
            <a:off x="706438" y="805543"/>
            <a:ext cx="8278812" cy="5214258"/>
          </a:xfrm>
        </p:spPr>
        <p:txBody>
          <a:bodyPr/>
          <a:lstStyle/>
          <a:p>
            <a:pPr eaLnBrk="1" fontAlgn="auto" hangingPunct="1">
              <a:spcAft>
                <a:spcPts val="0"/>
              </a:spcAft>
              <a:buClr>
                <a:schemeClr val="accent1">
                  <a:lumMod val="10000"/>
                </a:schemeClr>
              </a:buClr>
              <a:defRPr/>
            </a:pPr>
            <a:endParaRPr lang="fr-FR" dirty="0">
              <a:solidFill>
                <a:schemeClr val="tx1">
                  <a:lumMod val="75000"/>
                  <a:lumOff val="25000"/>
                </a:schemeClr>
              </a:solidFill>
            </a:endParaRPr>
          </a:p>
          <a:p>
            <a:pPr eaLnBrk="1" fontAlgn="auto" hangingPunct="1">
              <a:spcAft>
                <a:spcPts val="0"/>
              </a:spcAft>
              <a:buClr>
                <a:srgbClr val="002060"/>
              </a:buClr>
              <a:buFont typeface="Wingdings" panose="05000000000000000000" pitchFamily="2" charset="2"/>
              <a:buChar char="q"/>
              <a:defRPr/>
            </a:pPr>
            <a:r>
              <a:rPr lang="fr-FR" sz="2000" b="1" u="sng" dirty="0">
                <a:solidFill>
                  <a:schemeClr val="accent1">
                    <a:lumMod val="50000"/>
                  </a:schemeClr>
                </a:solidFill>
                <a:latin typeface="+mj-lt"/>
              </a:rPr>
              <a:t>Power management &amp; </a:t>
            </a:r>
            <a:r>
              <a:rPr lang="fr-FR" sz="2000" b="1" u="sng" dirty="0" err="1">
                <a:solidFill>
                  <a:schemeClr val="accent1">
                    <a:lumMod val="50000"/>
                  </a:schemeClr>
                </a:solidFill>
                <a:latin typeface="+mj-lt"/>
              </a:rPr>
              <a:t>Energy</a:t>
            </a:r>
            <a:r>
              <a:rPr lang="fr-FR" sz="2000" b="1" u="sng" dirty="0">
                <a:solidFill>
                  <a:schemeClr val="accent1">
                    <a:lumMod val="50000"/>
                  </a:schemeClr>
                </a:solidFill>
                <a:latin typeface="+mj-lt"/>
              </a:rPr>
              <a:t> </a:t>
            </a:r>
            <a:r>
              <a:rPr lang="fr-FR" sz="2000" b="1" u="sng" dirty="0" err="1">
                <a:solidFill>
                  <a:schemeClr val="accent1">
                    <a:lumMod val="50000"/>
                  </a:schemeClr>
                </a:solidFill>
                <a:latin typeface="+mj-lt"/>
              </a:rPr>
              <a:t>metering</a:t>
            </a:r>
            <a:endParaRPr lang="fr-FR" sz="2000" b="1" u="sng" dirty="0">
              <a:solidFill>
                <a:schemeClr val="accent1">
                  <a:lumMod val="50000"/>
                </a:schemeClr>
              </a:solidFill>
              <a:latin typeface="+mj-lt"/>
            </a:endParaRPr>
          </a:p>
          <a:p>
            <a:pPr eaLnBrk="1" fontAlgn="auto" hangingPunct="1">
              <a:spcAft>
                <a:spcPts val="0"/>
              </a:spcAft>
              <a:buClr>
                <a:srgbClr val="002060"/>
              </a:buClr>
              <a:buFont typeface="Arial" panose="020B0604020202020204" pitchFamily="34" charset="0"/>
              <a:buChar char="•"/>
              <a:defRPr/>
            </a:pPr>
            <a:r>
              <a:rPr lang="fr-FR" sz="1800" b="1" dirty="0">
                <a:solidFill>
                  <a:schemeClr val="accent1">
                    <a:lumMod val="50000"/>
                  </a:schemeClr>
                </a:solidFill>
                <a:latin typeface="+mj-lt"/>
              </a:rPr>
              <a:t>U,I, P, Q, S, PF</a:t>
            </a:r>
          </a:p>
          <a:p>
            <a:pPr eaLnBrk="1" fontAlgn="auto" hangingPunct="1">
              <a:spcAft>
                <a:spcPts val="0"/>
              </a:spcAft>
              <a:buClr>
                <a:srgbClr val="002060"/>
              </a:buClr>
              <a:buFont typeface="Arial" panose="020B0604020202020204" pitchFamily="34" charset="0"/>
              <a:buChar char="•"/>
              <a:defRPr/>
            </a:pPr>
            <a:r>
              <a:rPr lang="fr-FR" sz="1800" b="1" dirty="0" err="1">
                <a:solidFill>
                  <a:schemeClr val="accent1">
                    <a:lumMod val="50000"/>
                  </a:schemeClr>
                </a:solidFill>
                <a:latin typeface="+mj-lt"/>
              </a:rPr>
              <a:t>Billing</a:t>
            </a:r>
            <a:r>
              <a:rPr lang="fr-FR" sz="1800" b="1" dirty="0">
                <a:solidFill>
                  <a:schemeClr val="accent1">
                    <a:lumMod val="50000"/>
                  </a:schemeClr>
                </a:solidFill>
                <a:latin typeface="+mj-lt"/>
              </a:rPr>
              <a:t> - MID</a:t>
            </a:r>
          </a:p>
          <a:p>
            <a:pPr eaLnBrk="1" fontAlgn="auto" hangingPunct="1">
              <a:spcAft>
                <a:spcPts val="0"/>
              </a:spcAft>
              <a:buClr>
                <a:srgbClr val="002060"/>
              </a:buClr>
              <a:buFont typeface="Arial" panose="020B0604020202020204" pitchFamily="34" charset="0"/>
              <a:buChar char="•"/>
              <a:defRPr/>
            </a:pPr>
            <a:r>
              <a:rPr lang="fr-FR" sz="1800" b="1" dirty="0" err="1">
                <a:solidFill>
                  <a:schemeClr val="accent1">
                    <a:lumMod val="50000"/>
                  </a:schemeClr>
                </a:solidFill>
                <a:latin typeface="+mj-lt"/>
              </a:rPr>
              <a:t>Energy</a:t>
            </a:r>
            <a:r>
              <a:rPr lang="fr-FR" sz="1800" b="1" dirty="0">
                <a:solidFill>
                  <a:schemeClr val="accent1">
                    <a:lumMod val="50000"/>
                  </a:schemeClr>
                </a:solidFill>
                <a:latin typeface="+mj-lt"/>
              </a:rPr>
              <a:t> </a:t>
            </a:r>
            <a:r>
              <a:rPr lang="fr-FR" sz="1800" b="1" dirty="0" err="1">
                <a:solidFill>
                  <a:schemeClr val="accent1">
                    <a:lumMod val="50000"/>
                  </a:schemeClr>
                </a:solidFill>
                <a:latin typeface="+mj-lt"/>
              </a:rPr>
              <a:t>consumption</a:t>
            </a:r>
            <a:r>
              <a:rPr lang="fr-FR" sz="1800" b="1" dirty="0">
                <a:solidFill>
                  <a:schemeClr val="accent1">
                    <a:lumMod val="50000"/>
                  </a:schemeClr>
                </a:solidFill>
                <a:latin typeface="+mj-lt"/>
              </a:rPr>
              <a:t> breakdown</a:t>
            </a:r>
          </a:p>
          <a:p>
            <a:pPr eaLnBrk="1" fontAlgn="auto" hangingPunct="1">
              <a:spcAft>
                <a:spcPts val="0"/>
              </a:spcAft>
              <a:buClr>
                <a:srgbClr val="002060"/>
              </a:buClr>
              <a:buFont typeface="Arial" panose="020B0604020202020204" pitchFamily="34" charset="0"/>
              <a:buChar char="•"/>
              <a:defRPr/>
            </a:pPr>
            <a:r>
              <a:rPr lang="fr-FR" sz="1800" b="1" dirty="0">
                <a:solidFill>
                  <a:schemeClr val="accent1">
                    <a:lumMod val="50000"/>
                  </a:schemeClr>
                </a:solidFill>
                <a:latin typeface="+mj-lt"/>
              </a:rPr>
              <a:t>Total </a:t>
            </a:r>
            <a:r>
              <a:rPr lang="fr-FR" sz="1800" b="1" dirty="0" err="1">
                <a:solidFill>
                  <a:schemeClr val="accent1">
                    <a:lumMod val="50000"/>
                  </a:schemeClr>
                </a:solidFill>
                <a:latin typeface="+mj-lt"/>
              </a:rPr>
              <a:t>Harmonic</a:t>
            </a:r>
            <a:r>
              <a:rPr lang="fr-FR" sz="1800" b="1" dirty="0">
                <a:solidFill>
                  <a:schemeClr val="accent1">
                    <a:lumMod val="50000"/>
                  </a:schemeClr>
                </a:solidFill>
                <a:latin typeface="+mj-lt"/>
              </a:rPr>
              <a:t> </a:t>
            </a:r>
            <a:r>
              <a:rPr lang="fr-FR" sz="1800" b="1" dirty="0" err="1">
                <a:solidFill>
                  <a:schemeClr val="accent1">
                    <a:lumMod val="50000"/>
                  </a:schemeClr>
                </a:solidFill>
                <a:latin typeface="+mj-lt"/>
              </a:rPr>
              <a:t>Distortion</a:t>
            </a:r>
            <a:r>
              <a:rPr lang="fr-FR" sz="1800" b="1" dirty="0">
                <a:solidFill>
                  <a:schemeClr val="accent1">
                    <a:lumMod val="50000"/>
                  </a:schemeClr>
                </a:solidFill>
                <a:latin typeface="+mj-lt"/>
              </a:rPr>
              <a:t> per </a:t>
            </a:r>
            <a:r>
              <a:rPr lang="fr-FR" sz="1800" b="1" dirty="0" err="1">
                <a:solidFill>
                  <a:schemeClr val="accent1">
                    <a:lumMod val="50000"/>
                  </a:schemeClr>
                </a:solidFill>
                <a:latin typeface="+mj-lt"/>
              </a:rPr>
              <a:t>load</a:t>
            </a:r>
            <a:endParaRPr lang="fr-FR" sz="1800" b="1" dirty="0">
              <a:solidFill>
                <a:schemeClr val="accent1">
                  <a:lumMod val="50000"/>
                </a:schemeClr>
              </a:solidFill>
              <a:latin typeface="+mj-lt"/>
            </a:endParaRPr>
          </a:p>
          <a:p>
            <a:pPr marL="0" indent="0" eaLnBrk="1" fontAlgn="auto" hangingPunct="1">
              <a:spcAft>
                <a:spcPts val="0"/>
              </a:spcAft>
              <a:buClr>
                <a:srgbClr val="002060"/>
              </a:buClr>
              <a:buFont typeface="Wingdings 2" pitchFamily="18" charset="2"/>
              <a:buNone/>
              <a:defRPr/>
            </a:pPr>
            <a:endParaRPr lang="fr-FR" sz="1800" dirty="0">
              <a:solidFill>
                <a:schemeClr val="tx1">
                  <a:lumMod val="75000"/>
                  <a:lumOff val="25000"/>
                </a:schemeClr>
              </a:solidFill>
              <a:latin typeface="Arial Narrow" panose="020B0606020202030204" pitchFamily="34" charset="0"/>
            </a:endParaRPr>
          </a:p>
          <a:p>
            <a:pPr eaLnBrk="1" fontAlgn="auto" hangingPunct="1">
              <a:spcAft>
                <a:spcPts val="0"/>
              </a:spcAft>
              <a:defRPr/>
            </a:pPr>
            <a:endParaRPr lang="fr-FR" dirty="0">
              <a:solidFill>
                <a:schemeClr val="tx1">
                  <a:lumMod val="75000"/>
                  <a:lumOff val="25000"/>
                </a:schemeClr>
              </a:solidFill>
            </a:endParaRPr>
          </a:p>
          <a:p>
            <a:pPr eaLnBrk="1" fontAlgn="auto" hangingPunct="1">
              <a:spcAft>
                <a:spcPts val="0"/>
              </a:spcAft>
              <a:defRPr/>
            </a:pPr>
            <a:endParaRPr lang="fr-FR" dirty="0">
              <a:solidFill>
                <a:schemeClr val="tx1">
                  <a:lumMod val="75000"/>
                  <a:lumOff val="25000"/>
                </a:schemeClr>
              </a:solidFill>
            </a:endParaRPr>
          </a:p>
          <a:p>
            <a:pPr eaLnBrk="1" fontAlgn="auto" hangingPunct="1">
              <a:spcAft>
                <a:spcPts val="0"/>
              </a:spcAft>
              <a:defRPr/>
            </a:pPr>
            <a:endParaRPr lang="en-US" dirty="0">
              <a:solidFill>
                <a:schemeClr val="tx1">
                  <a:lumMod val="75000"/>
                  <a:lumOff val="25000"/>
                </a:schemeClr>
              </a:solidFill>
            </a:endParaRPr>
          </a:p>
        </p:txBody>
      </p:sp>
      <p:pic>
        <p:nvPicPr>
          <p:cNvPr id="27" name="Picture 4" descr="Image result for pictures of digiware">
            <a:hlinkClick r:id="rId3"/>
            <a:extLst>
              <a:ext uri="{FF2B5EF4-FFF2-40B4-BE49-F238E27FC236}">
                <a16:creationId xmlns:a16="http://schemas.microsoft.com/office/drawing/2014/main" id="{4DAD52F5-35FD-4829-AD5D-C4B4E9BB5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52" y="3127828"/>
            <a:ext cx="2085848" cy="15965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F09514B6-4564-4DFF-8864-F5D15C245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15" y="5267306"/>
            <a:ext cx="2209708" cy="145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a:extLst>
              <a:ext uri="{FF2B5EF4-FFF2-40B4-BE49-F238E27FC236}">
                <a16:creationId xmlns:a16="http://schemas.microsoft.com/office/drawing/2014/main" id="{9164CF40-93D1-44BB-ABF3-4A54B4CE62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8437" y="2212518"/>
            <a:ext cx="1559100" cy="251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a:extLst>
              <a:ext uri="{FF2B5EF4-FFF2-40B4-BE49-F238E27FC236}">
                <a16:creationId xmlns:a16="http://schemas.microsoft.com/office/drawing/2014/main" id="{096850B2-952F-416F-939C-53A45A7C4B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223" y="2207744"/>
            <a:ext cx="1523034" cy="251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804A4D47-6E93-489C-BFBC-8C93ACBF2676}"/>
              </a:ext>
            </a:extLst>
          </p:cNvPr>
          <p:cNvPicPr>
            <a:picLocks noChangeAspect="1"/>
          </p:cNvPicPr>
          <p:nvPr/>
        </p:nvPicPr>
        <p:blipFill>
          <a:blip r:embed="rId8"/>
          <a:stretch>
            <a:fillRect/>
          </a:stretch>
        </p:blipFill>
        <p:spPr>
          <a:xfrm>
            <a:off x="2552031" y="4913402"/>
            <a:ext cx="2080908" cy="1808739"/>
          </a:xfrm>
          <a:prstGeom prst="rect">
            <a:avLst/>
          </a:prstGeom>
        </p:spPr>
      </p:pic>
      <p:pic>
        <p:nvPicPr>
          <p:cNvPr id="9" name="Picture 8">
            <a:extLst>
              <a:ext uri="{FF2B5EF4-FFF2-40B4-BE49-F238E27FC236}">
                <a16:creationId xmlns:a16="http://schemas.microsoft.com/office/drawing/2014/main" id="{33EBB729-7E79-4BD5-A0B9-7D852F8AEBB1}"/>
              </a:ext>
            </a:extLst>
          </p:cNvPr>
          <p:cNvPicPr>
            <a:picLocks noChangeAspect="1"/>
          </p:cNvPicPr>
          <p:nvPr/>
        </p:nvPicPr>
        <p:blipFill>
          <a:blip r:embed="rId9"/>
          <a:stretch>
            <a:fillRect/>
          </a:stretch>
        </p:blipFill>
        <p:spPr>
          <a:xfrm>
            <a:off x="364281" y="4907784"/>
            <a:ext cx="1889906" cy="1808739"/>
          </a:xfrm>
          <a:prstGeom prst="rect">
            <a:avLst/>
          </a:prstGeom>
        </p:spPr>
      </p:pic>
      <p:pic>
        <p:nvPicPr>
          <p:cNvPr id="39" name="Espace réservé pour une image  2">
            <a:extLst>
              <a:ext uri="{FF2B5EF4-FFF2-40B4-BE49-F238E27FC236}">
                <a16:creationId xmlns:a16="http://schemas.microsoft.com/office/drawing/2014/main" id="{1E12F5B2-CE41-426B-80F9-2A3EF1CD1E38}"/>
              </a:ext>
            </a:extLst>
          </p:cNvPr>
          <p:cNvPicPr>
            <a:picLocks noChangeAspect="1"/>
          </p:cNvPicPr>
          <p:nvPr/>
        </p:nvPicPr>
        <p:blipFill rotWithShape="1">
          <a:blip r:embed="rId10">
            <a:extLst>
              <a:ext uri="{28A0092B-C50C-407E-A947-70E740481C1C}">
                <a14:useLocalDpi xmlns:a14="http://schemas.microsoft.com/office/drawing/2010/main" val="0"/>
              </a:ext>
            </a:extLst>
          </a:blip>
          <a:srcRect t="18622" b="8417"/>
          <a:stretch/>
        </p:blipFill>
        <p:spPr>
          <a:xfrm>
            <a:off x="2476578" y="3127828"/>
            <a:ext cx="2709250" cy="1596572"/>
          </a:xfrm>
          <a:prstGeom prst="rect">
            <a:avLst/>
          </a:prstGeom>
        </p:spPr>
      </p:pic>
    </p:spTree>
    <p:extLst>
      <p:ext uri="{BB962C8B-B14F-4D97-AF65-F5344CB8AC3E}">
        <p14:creationId xmlns:p14="http://schemas.microsoft.com/office/powerpoint/2010/main" val="391199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59958" y="737520"/>
            <a:ext cx="6544876" cy="461665"/>
          </a:xfrm>
          <a:prstGeom prst="rect">
            <a:avLst/>
          </a:prstGeom>
          <a:noFill/>
        </p:spPr>
        <p:txBody>
          <a:bodyPr wrap="square" rtlCol="0">
            <a:spAutoFit/>
          </a:bodyPr>
          <a:lstStyle/>
          <a:p>
            <a:pPr algn="just"/>
            <a:r>
              <a:rPr lang="en-US" sz="2400" b="1" dirty="0" err="1">
                <a:solidFill>
                  <a:srgbClr val="19AAE7"/>
                </a:solidFill>
                <a:latin typeface="Arial"/>
                <a:cs typeface="Arial"/>
              </a:rPr>
              <a:t>iMPB</a:t>
            </a:r>
            <a:r>
              <a:rPr lang="en-US" sz="2400" b="1" dirty="0">
                <a:solidFill>
                  <a:srgbClr val="19AAE7"/>
                </a:solidFill>
                <a:latin typeface="Arial"/>
                <a:cs typeface="Arial"/>
              </a:rPr>
              <a:t> &amp; Tap Offs vs Traditional PDUs</a:t>
            </a:r>
          </a:p>
        </p:txBody>
      </p:sp>
      <p:sp>
        <p:nvSpPr>
          <p:cNvPr id="2" name="TextBox 1">
            <a:extLst>
              <a:ext uri="{FF2B5EF4-FFF2-40B4-BE49-F238E27FC236}">
                <a16:creationId xmlns:a16="http://schemas.microsoft.com/office/drawing/2014/main" id="{1CB4A673-7AB5-4EEE-BF2E-E0C23EE35876}"/>
              </a:ext>
            </a:extLst>
          </p:cNvPr>
          <p:cNvSpPr txBox="1"/>
          <p:nvPr/>
        </p:nvSpPr>
        <p:spPr>
          <a:xfrm>
            <a:off x="1028700" y="2259106"/>
            <a:ext cx="5230906" cy="1714500"/>
          </a:xfrm>
          <a:prstGeom prst="rect">
            <a:avLst/>
          </a:prstGeom>
          <a:noFill/>
        </p:spPr>
        <p:txBody>
          <a:bodyPr wrap="square" rtlCol="0">
            <a:spAutoFit/>
          </a:bodyPr>
          <a:lstStyle/>
          <a:p>
            <a:endParaRPr lang="en-GB" dirty="0"/>
          </a:p>
        </p:txBody>
      </p:sp>
      <p:graphicFrame>
        <p:nvGraphicFramePr>
          <p:cNvPr id="6" name="Table 5">
            <a:extLst>
              <a:ext uri="{FF2B5EF4-FFF2-40B4-BE49-F238E27FC236}">
                <a16:creationId xmlns:a16="http://schemas.microsoft.com/office/drawing/2014/main" id="{8BE4B636-1D25-40DD-8B80-1E76E72BECA1}"/>
              </a:ext>
            </a:extLst>
          </p:cNvPr>
          <p:cNvGraphicFramePr>
            <a:graphicFrameLocks noGrp="1"/>
          </p:cNvGraphicFramePr>
          <p:nvPr>
            <p:extLst>
              <p:ext uri="{D42A27DB-BD31-4B8C-83A1-F6EECF244321}">
                <p14:modId xmlns:p14="http://schemas.microsoft.com/office/powerpoint/2010/main" val="1236364160"/>
              </p:ext>
            </p:extLst>
          </p:nvPr>
        </p:nvGraphicFramePr>
        <p:xfrm>
          <a:off x="383241" y="1684365"/>
          <a:ext cx="8521593" cy="3777849"/>
        </p:xfrm>
        <a:graphic>
          <a:graphicData uri="http://schemas.openxmlformats.org/drawingml/2006/table">
            <a:tbl>
              <a:tblPr firstRow="1" bandRow="1">
                <a:tableStyleId>{5C22544A-7EE6-4342-B048-85BDC9FD1C3A}</a:tableStyleId>
              </a:tblPr>
              <a:tblGrid>
                <a:gridCol w="2840531">
                  <a:extLst>
                    <a:ext uri="{9D8B030D-6E8A-4147-A177-3AD203B41FA5}">
                      <a16:colId xmlns:a16="http://schemas.microsoft.com/office/drawing/2014/main" val="2149721418"/>
                    </a:ext>
                  </a:extLst>
                </a:gridCol>
                <a:gridCol w="2840531">
                  <a:extLst>
                    <a:ext uri="{9D8B030D-6E8A-4147-A177-3AD203B41FA5}">
                      <a16:colId xmlns:a16="http://schemas.microsoft.com/office/drawing/2014/main" val="1562598876"/>
                    </a:ext>
                  </a:extLst>
                </a:gridCol>
                <a:gridCol w="2840531">
                  <a:extLst>
                    <a:ext uri="{9D8B030D-6E8A-4147-A177-3AD203B41FA5}">
                      <a16:colId xmlns:a16="http://schemas.microsoft.com/office/drawing/2014/main" val="452485883"/>
                    </a:ext>
                  </a:extLst>
                </a:gridCol>
              </a:tblGrid>
              <a:tr h="272197">
                <a:tc>
                  <a:txBody>
                    <a:bodyPr/>
                    <a:lstStyle/>
                    <a:p>
                      <a:endParaRPr lang="en-GB" dirty="0"/>
                    </a:p>
                  </a:txBody>
                  <a:tcPr/>
                </a:tc>
                <a:tc>
                  <a:txBody>
                    <a:bodyPr/>
                    <a:lstStyle/>
                    <a:p>
                      <a:r>
                        <a:rPr lang="en-GB" sz="1200" dirty="0" err="1"/>
                        <a:t>iMPB</a:t>
                      </a:r>
                      <a:r>
                        <a:rPr lang="en-GB" sz="1200" dirty="0"/>
                        <a:t> &amp; Tap Off</a:t>
                      </a:r>
                    </a:p>
                  </a:txBody>
                  <a:tcPr/>
                </a:tc>
                <a:tc>
                  <a:txBody>
                    <a:bodyPr/>
                    <a:lstStyle/>
                    <a:p>
                      <a:r>
                        <a:rPr lang="en-GB" sz="1200" dirty="0"/>
                        <a:t>Traditional PDU</a:t>
                      </a:r>
                    </a:p>
                  </a:txBody>
                  <a:tcPr/>
                </a:tc>
                <a:extLst>
                  <a:ext uri="{0D108BD9-81ED-4DB2-BD59-A6C34878D82A}">
                    <a16:rowId xmlns:a16="http://schemas.microsoft.com/office/drawing/2014/main" val="1906319714"/>
                  </a:ext>
                </a:extLst>
              </a:tr>
              <a:tr h="424134">
                <a:tc>
                  <a:txBody>
                    <a:bodyPr/>
                    <a:lstStyle/>
                    <a:p>
                      <a:pPr algn="ctr"/>
                      <a:r>
                        <a:rPr kumimoji="0" lang="en-GB" sz="1100" b="1" i="0" u="none" strike="noStrike" kern="1200" cap="none" spc="0" normalizeH="0" baseline="0" dirty="0">
                          <a:ln>
                            <a:noFill/>
                          </a:ln>
                          <a:solidFill>
                            <a:srgbClr val="0A4C90"/>
                          </a:solidFill>
                          <a:effectLst/>
                          <a:uLnTx/>
                          <a:uFillTx/>
                          <a:latin typeface="Arial"/>
                          <a:ea typeface="+mn-ea"/>
                          <a:cs typeface="Arial"/>
                        </a:rPr>
                        <a:t>Location</a:t>
                      </a:r>
                    </a:p>
                  </a:txBody>
                  <a:tcPr/>
                </a:tc>
                <a:tc>
                  <a:txBody>
                    <a:bodyPr/>
                    <a:lstStyle/>
                    <a:p>
                      <a:pPr marL="0" algn="l" defTabSz="457200" rtl="0" eaLnBrk="1" latinLnBrk="0" hangingPunct="1"/>
                      <a:r>
                        <a:rPr kumimoji="0" lang="en-GB" sz="1100" b="1" i="0" u="none" strike="noStrike" kern="1200" cap="none" spc="0" normalizeH="0" baseline="0" dirty="0">
                          <a:ln>
                            <a:noFill/>
                          </a:ln>
                          <a:solidFill>
                            <a:srgbClr val="0A4C90"/>
                          </a:solidFill>
                          <a:effectLst/>
                          <a:uLnTx/>
                          <a:uFillTx/>
                          <a:latin typeface="Arial"/>
                          <a:ea typeface="+mn-ea"/>
                          <a:cs typeface="Arial"/>
                        </a:rPr>
                        <a:t>Locate exactly above the load</a:t>
                      </a:r>
                    </a:p>
                  </a:txBody>
                  <a:tcPr/>
                </a:tc>
                <a:tc>
                  <a:txBody>
                    <a:bodyPr/>
                    <a:lstStyle/>
                    <a:p>
                      <a:pPr marL="0" algn="l" defTabSz="457200" rtl="0" eaLnBrk="1" latinLnBrk="0" hangingPunct="1"/>
                      <a:r>
                        <a:rPr kumimoji="0" lang="en-GB" sz="1100" b="1" i="0" u="none" strike="noStrike" kern="1200" cap="none" spc="0" normalizeH="0" baseline="0" dirty="0">
                          <a:ln>
                            <a:noFill/>
                          </a:ln>
                          <a:solidFill>
                            <a:srgbClr val="0A4C90"/>
                          </a:solidFill>
                          <a:effectLst/>
                          <a:uLnTx/>
                          <a:uFillTx/>
                          <a:latin typeface="Arial"/>
                          <a:ea typeface="+mn-ea"/>
                          <a:cs typeface="Arial"/>
                        </a:rPr>
                        <a:t>Central Location – Long cable runs</a:t>
                      </a:r>
                    </a:p>
                  </a:txBody>
                  <a:tcPr/>
                </a:tc>
                <a:extLst>
                  <a:ext uri="{0D108BD9-81ED-4DB2-BD59-A6C34878D82A}">
                    <a16:rowId xmlns:a16="http://schemas.microsoft.com/office/drawing/2014/main" val="459228940"/>
                  </a:ext>
                </a:extLst>
              </a:tr>
              <a:tr h="316281">
                <a:tc>
                  <a:txBody>
                    <a:bodyPr/>
                    <a:lstStyle/>
                    <a:p>
                      <a:pPr algn="ctr"/>
                      <a:r>
                        <a:rPr lang="en-GB" sz="1100" b="1" dirty="0">
                          <a:solidFill>
                            <a:schemeClr val="tx2"/>
                          </a:solidFill>
                        </a:rPr>
                        <a:t>Live Working</a:t>
                      </a:r>
                    </a:p>
                  </a:txBody>
                  <a:tcPr/>
                </a:tc>
                <a:tc gridSpan="2">
                  <a:txBody>
                    <a:bodyPr/>
                    <a:lstStyle/>
                    <a:p>
                      <a:pPr marL="0" algn="l" defTabSz="457200" rtl="0" eaLnBrk="1" latinLnBrk="0" hangingPunct="1"/>
                      <a:r>
                        <a:rPr kumimoji="0" lang="en-GB" sz="1100" b="1" i="0" u="none" strike="noStrike" kern="1200" cap="none" spc="0" normalizeH="0" baseline="0" dirty="0">
                          <a:ln>
                            <a:noFill/>
                          </a:ln>
                          <a:solidFill>
                            <a:srgbClr val="0A4C90"/>
                          </a:solidFill>
                          <a:effectLst/>
                          <a:uLnTx/>
                          <a:uFillTx/>
                          <a:latin typeface="Arial"/>
                          <a:ea typeface="+mn-ea"/>
                          <a:cs typeface="Arial"/>
                        </a:rPr>
                        <a:t>Change Tap off Live                                       Shutdown of PDU to change breakers</a:t>
                      </a:r>
                    </a:p>
                  </a:txBody>
                  <a:tcPr/>
                </a:tc>
                <a:tc hMerge="1">
                  <a:txBody>
                    <a:bodyPr/>
                    <a:lstStyle/>
                    <a:p>
                      <a:endParaRPr lang="en-GB" dirty="0"/>
                    </a:p>
                  </a:txBody>
                  <a:tcPr/>
                </a:tc>
                <a:extLst>
                  <a:ext uri="{0D108BD9-81ED-4DB2-BD59-A6C34878D82A}">
                    <a16:rowId xmlns:a16="http://schemas.microsoft.com/office/drawing/2014/main" val="3719766009"/>
                  </a:ext>
                </a:extLst>
              </a:tr>
              <a:tr h="479502">
                <a:tc>
                  <a:txBody>
                    <a:bodyPr/>
                    <a:lstStyle/>
                    <a:p>
                      <a:pPr algn="ctr"/>
                      <a:r>
                        <a:rPr kumimoji="0" lang="en-GB" sz="1100" b="1" i="0" u="none" strike="noStrike" kern="1200" cap="none" spc="0" normalizeH="0" baseline="0" dirty="0">
                          <a:ln>
                            <a:noFill/>
                          </a:ln>
                          <a:solidFill>
                            <a:schemeClr val="tx2"/>
                          </a:solidFill>
                          <a:effectLst/>
                          <a:uLnTx/>
                          <a:uFillTx/>
                          <a:latin typeface="Arial"/>
                          <a:ea typeface="+mn-ea"/>
                          <a:cs typeface="Arial"/>
                        </a:rPr>
                        <a:t>Circuits</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Know exactly where the load is connected</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Rely on labelling in PDU</a:t>
                      </a:r>
                    </a:p>
                  </a:txBody>
                  <a:tcPr/>
                </a:tc>
                <a:extLst>
                  <a:ext uri="{0D108BD9-81ED-4DB2-BD59-A6C34878D82A}">
                    <a16:rowId xmlns:a16="http://schemas.microsoft.com/office/drawing/2014/main" val="2222521529"/>
                  </a:ext>
                </a:extLst>
              </a:tr>
              <a:tr h="452674">
                <a:tc>
                  <a:txBody>
                    <a:bodyPr/>
                    <a:lstStyle/>
                    <a:p>
                      <a:pPr algn="ctr"/>
                      <a:r>
                        <a:rPr kumimoji="0" lang="en-GB" sz="1100" b="1" i="0" u="none" strike="noStrike" kern="1200" cap="none" spc="0" normalizeH="0" baseline="0" dirty="0">
                          <a:ln>
                            <a:noFill/>
                          </a:ln>
                          <a:solidFill>
                            <a:schemeClr val="tx2"/>
                          </a:solidFill>
                          <a:effectLst/>
                          <a:uLnTx/>
                          <a:uFillTx/>
                          <a:latin typeface="Arial"/>
                          <a:ea typeface="+mn-ea"/>
                          <a:cs typeface="Arial"/>
                        </a:rPr>
                        <a:t>Adaptability</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Single phase or 3 Phase tap off can be installed and changed live to match load as and when</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Forward design planning required for PDU</a:t>
                      </a:r>
                    </a:p>
                  </a:txBody>
                  <a:tcPr/>
                </a:tc>
                <a:extLst>
                  <a:ext uri="{0D108BD9-81ED-4DB2-BD59-A6C34878D82A}">
                    <a16:rowId xmlns:a16="http://schemas.microsoft.com/office/drawing/2014/main" val="1412739230"/>
                  </a:ext>
                </a:extLst>
              </a:tr>
              <a:tr h="488887">
                <a:tc>
                  <a:txBody>
                    <a:bodyPr/>
                    <a:lstStyle/>
                    <a:p>
                      <a:pPr algn="ctr"/>
                      <a:r>
                        <a:rPr kumimoji="0" lang="en-GB" sz="1100" b="1" i="0" u="none" strike="noStrike" kern="1200" cap="none" spc="0" normalizeH="0" baseline="0" dirty="0">
                          <a:ln>
                            <a:noFill/>
                          </a:ln>
                          <a:solidFill>
                            <a:schemeClr val="tx2"/>
                          </a:solidFill>
                          <a:effectLst/>
                          <a:uLnTx/>
                          <a:uFillTx/>
                          <a:latin typeface="Arial"/>
                          <a:ea typeface="+mn-ea"/>
                          <a:cs typeface="Arial"/>
                        </a:rPr>
                        <a:t>Space</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No floor footprint – more space for racks</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Floor space required in the whitespace</a:t>
                      </a:r>
                    </a:p>
                  </a:txBody>
                  <a:tcPr/>
                </a:tc>
                <a:extLst>
                  <a:ext uri="{0D108BD9-81ED-4DB2-BD59-A6C34878D82A}">
                    <a16:rowId xmlns:a16="http://schemas.microsoft.com/office/drawing/2014/main" val="2080304969"/>
                  </a:ext>
                </a:extLst>
              </a:tr>
              <a:tr h="497940">
                <a:tc>
                  <a:txBody>
                    <a:bodyPr/>
                    <a:lstStyle/>
                    <a:p>
                      <a:pPr algn="ctr"/>
                      <a:r>
                        <a:rPr kumimoji="0" lang="en-GB" sz="1100" b="1" i="0" u="none" strike="noStrike" kern="1200" cap="none" spc="0" normalizeH="0" baseline="0" dirty="0">
                          <a:ln>
                            <a:noFill/>
                          </a:ln>
                          <a:solidFill>
                            <a:schemeClr val="tx2"/>
                          </a:solidFill>
                          <a:effectLst/>
                          <a:uLnTx/>
                          <a:uFillTx/>
                          <a:latin typeface="Arial"/>
                          <a:ea typeface="+mn-ea"/>
                          <a:cs typeface="Arial"/>
                        </a:rPr>
                        <a:t>Metering/Billing</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Optional Metering/Billing options in tap off can be installed as and when required</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Potential shutdown required to install Metering/Billing if not installed day 1</a:t>
                      </a:r>
                    </a:p>
                  </a:txBody>
                  <a:tcPr/>
                </a:tc>
                <a:extLst>
                  <a:ext uri="{0D108BD9-81ED-4DB2-BD59-A6C34878D82A}">
                    <a16:rowId xmlns:a16="http://schemas.microsoft.com/office/drawing/2014/main" val="1118835992"/>
                  </a:ext>
                </a:extLst>
              </a:tr>
              <a:tr h="514565">
                <a:tc>
                  <a:txBody>
                    <a:bodyPr/>
                    <a:lstStyle/>
                    <a:p>
                      <a:pPr algn="ctr"/>
                      <a:r>
                        <a:rPr kumimoji="0" lang="en-GB" sz="1100" b="1" i="0" u="none" strike="noStrike" kern="1200" cap="none" spc="0" normalizeH="0" baseline="0" dirty="0">
                          <a:ln>
                            <a:noFill/>
                          </a:ln>
                          <a:solidFill>
                            <a:schemeClr val="tx2"/>
                          </a:solidFill>
                          <a:effectLst/>
                          <a:uLnTx/>
                          <a:uFillTx/>
                          <a:latin typeface="Arial"/>
                          <a:ea typeface="+mn-ea"/>
                          <a:cs typeface="Arial"/>
                        </a:rPr>
                        <a:t>Day 1 Costs</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Minimal with no cabling and no crystal ball for the future (futureproofed)</a:t>
                      </a:r>
                    </a:p>
                  </a:txBody>
                  <a:tcPr/>
                </a:tc>
                <a:tc>
                  <a:txBody>
                    <a:bodyPr/>
                    <a:lstStyle/>
                    <a:p>
                      <a:pPr algn="l"/>
                      <a:r>
                        <a:rPr kumimoji="0" lang="en-GB" sz="1100" b="1" i="0" u="none" strike="noStrike" kern="1200" cap="none" spc="0" normalizeH="0" baseline="0" dirty="0">
                          <a:ln>
                            <a:noFill/>
                          </a:ln>
                          <a:solidFill>
                            <a:srgbClr val="0A4C90"/>
                          </a:solidFill>
                          <a:effectLst/>
                          <a:uLnTx/>
                          <a:uFillTx/>
                          <a:latin typeface="Arial"/>
                          <a:ea typeface="+mn-ea"/>
                          <a:cs typeface="Arial"/>
                        </a:rPr>
                        <a:t>PDU/Breaker and cabling costs day 1</a:t>
                      </a:r>
                    </a:p>
                  </a:txBody>
                  <a:tcPr/>
                </a:tc>
                <a:extLst>
                  <a:ext uri="{0D108BD9-81ED-4DB2-BD59-A6C34878D82A}">
                    <a16:rowId xmlns:a16="http://schemas.microsoft.com/office/drawing/2014/main" val="2331020540"/>
                  </a:ext>
                </a:extLst>
              </a:tr>
            </a:tbl>
          </a:graphicData>
        </a:graphic>
      </p:graphicFrame>
      <p:pic>
        <p:nvPicPr>
          <p:cNvPr id="4098" name="Picture 2" descr="Related image">
            <a:extLst>
              <a:ext uri="{FF2B5EF4-FFF2-40B4-BE49-F238E27FC236}">
                <a16:creationId xmlns:a16="http://schemas.microsoft.com/office/drawing/2014/main" id="{3684BB6E-B908-409E-8612-DE582ED01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686" y="5651665"/>
            <a:ext cx="2823028" cy="1126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4847F14-94E2-4ABC-8703-34F933A48231}"/>
              </a:ext>
            </a:extLst>
          </p:cNvPr>
          <p:cNvPicPr>
            <a:picLocks noChangeAspect="1"/>
          </p:cNvPicPr>
          <p:nvPr/>
        </p:nvPicPr>
        <p:blipFill>
          <a:blip r:embed="rId4"/>
          <a:stretch>
            <a:fillRect/>
          </a:stretch>
        </p:blipFill>
        <p:spPr>
          <a:xfrm>
            <a:off x="6059714" y="5522685"/>
            <a:ext cx="2859272" cy="1335315"/>
          </a:xfrm>
          <a:prstGeom prst="rect">
            <a:avLst/>
          </a:prstGeom>
        </p:spPr>
      </p:pic>
    </p:spTree>
    <p:extLst>
      <p:ext uri="{BB962C8B-B14F-4D97-AF65-F5344CB8AC3E}">
        <p14:creationId xmlns:p14="http://schemas.microsoft.com/office/powerpoint/2010/main" val="1861233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6311" y="1718567"/>
            <a:ext cx="8269942" cy="5324535"/>
          </a:xfrm>
          <a:prstGeom prst="rect">
            <a:avLst/>
          </a:prstGeom>
          <a:noFill/>
        </p:spPr>
        <p:txBody>
          <a:bodyPr wrap="square" rtlCol="0">
            <a:spAutoFit/>
          </a:bodyPr>
          <a:lstStyle/>
          <a:p>
            <a:pPr marL="285750" indent="-285750">
              <a:buFont typeface="Wingdings" charset="2"/>
              <a:buChar char="§"/>
            </a:pPr>
            <a:r>
              <a:rPr lang="en-US" b="1" dirty="0">
                <a:solidFill>
                  <a:srgbClr val="0A4C90"/>
                </a:solidFill>
                <a:latin typeface="Arial"/>
                <a:cs typeface="Arial"/>
              </a:rPr>
              <a:t>160A – 800A capacity</a:t>
            </a:r>
          </a:p>
          <a:p>
            <a:pPr marL="285750" indent="-285750">
              <a:buFont typeface="Wingdings" charset="2"/>
              <a:buChar char="§"/>
            </a:pPr>
            <a:endParaRPr lang="en-US" b="1" dirty="0">
              <a:solidFill>
                <a:srgbClr val="0A4C90"/>
              </a:solidFill>
              <a:latin typeface="Arial"/>
              <a:cs typeface="Arial"/>
            </a:endParaRPr>
          </a:p>
          <a:p>
            <a:pPr marL="285750" indent="-285750">
              <a:buFont typeface="Wingdings" charset="2"/>
              <a:buChar char="§"/>
            </a:pPr>
            <a:r>
              <a:rPr lang="en-US" b="1" dirty="0">
                <a:solidFill>
                  <a:srgbClr val="0A4C90"/>
                </a:solidFill>
                <a:latin typeface="Arial"/>
                <a:cs typeface="Arial"/>
              </a:rPr>
              <a:t>Oversized neutral </a:t>
            </a:r>
            <a:r>
              <a:rPr lang="en-US" sz="1600" b="1" dirty="0">
                <a:solidFill>
                  <a:srgbClr val="FF0000"/>
                </a:solidFill>
                <a:latin typeface="Arial"/>
                <a:cs typeface="Arial"/>
              </a:rPr>
              <a:t>(</a:t>
            </a:r>
            <a:r>
              <a:rPr lang="en-US" sz="1600" b="1" dirty="0" err="1">
                <a:solidFill>
                  <a:srgbClr val="FF0000"/>
                </a:solidFill>
                <a:latin typeface="Arial"/>
                <a:cs typeface="Arial"/>
              </a:rPr>
              <a:t>Triplen</a:t>
            </a:r>
            <a:r>
              <a:rPr lang="en-US" sz="1600" b="1" dirty="0">
                <a:solidFill>
                  <a:srgbClr val="FF0000"/>
                </a:solidFill>
                <a:latin typeface="Arial"/>
                <a:cs typeface="Arial"/>
              </a:rPr>
              <a:t> Harmonics) </a:t>
            </a:r>
            <a:r>
              <a:rPr lang="en-US" b="1" dirty="0">
                <a:solidFill>
                  <a:srgbClr val="0A4C90"/>
                </a:solidFill>
                <a:latin typeface="Arial"/>
                <a:cs typeface="Arial"/>
              </a:rPr>
              <a:t>and 100% fully isolated ground</a:t>
            </a:r>
          </a:p>
          <a:p>
            <a:pPr marL="285750" indent="-285750">
              <a:buFont typeface="Wingdings" charset="2"/>
              <a:buChar char="§"/>
            </a:pPr>
            <a:endParaRPr lang="en-US" b="1" dirty="0">
              <a:solidFill>
                <a:srgbClr val="0A4C90"/>
              </a:solidFill>
              <a:latin typeface="Arial"/>
              <a:cs typeface="Arial"/>
            </a:endParaRPr>
          </a:p>
          <a:p>
            <a:pPr marL="285750" indent="-285750">
              <a:buFont typeface="Wingdings" charset="2"/>
              <a:buChar char="§"/>
            </a:pPr>
            <a:r>
              <a:rPr lang="en-US" b="1" dirty="0">
                <a:solidFill>
                  <a:srgbClr val="0A4C90"/>
                </a:solidFill>
                <a:latin typeface="Arial"/>
                <a:cs typeface="Arial"/>
              </a:rPr>
              <a:t>High density 99.99% conductivity copper</a:t>
            </a:r>
          </a:p>
          <a:p>
            <a:pPr marL="285750" indent="-285750">
              <a:buFont typeface="Wingdings" charset="2"/>
              <a:buChar char="§"/>
            </a:pPr>
            <a:endParaRPr lang="en-US" b="1" dirty="0">
              <a:solidFill>
                <a:srgbClr val="0A4C90"/>
              </a:solidFill>
              <a:latin typeface="Arial"/>
              <a:cs typeface="Arial"/>
            </a:endParaRPr>
          </a:p>
          <a:p>
            <a:pPr marL="285750" indent="-285750">
              <a:buFont typeface="Wingdings" charset="2"/>
              <a:buChar char="§"/>
            </a:pPr>
            <a:r>
              <a:rPr lang="en-US" b="1" dirty="0">
                <a:solidFill>
                  <a:srgbClr val="0A4C90"/>
                </a:solidFill>
                <a:latin typeface="Arial"/>
                <a:cs typeface="Arial"/>
              </a:rPr>
              <a:t>Aluminum housing acts as a ground path</a:t>
            </a:r>
          </a:p>
          <a:p>
            <a:pPr marL="285750" indent="-285750">
              <a:buFont typeface="Wingdings" charset="2"/>
              <a:buChar char="§"/>
            </a:pPr>
            <a:endParaRPr lang="en-US" b="1" dirty="0">
              <a:solidFill>
                <a:srgbClr val="0A4C90"/>
              </a:solidFill>
              <a:latin typeface="Arial"/>
              <a:cs typeface="Arial"/>
            </a:endParaRPr>
          </a:p>
          <a:p>
            <a:pPr marL="285750" indent="-285750">
              <a:buFont typeface="Wingdings" charset="2"/>
              <a:buChar char="§"/>
            </a:pPr>
            <a:r>
              <a:rPr lang="en-US" b="1" dirty="0">
                <a:solidFill>
                  <a:srgbClr val="0A4C90"/>
                </a:solidFill>
                <a:latin typeface="Arial"/>
                <a:cs typeface="Arial"/>
              </a:rPr>
              <a:t>kA rating </a:t>
            </a:r>
            <a:r>
              <a:rPr lang="en-US" sz="1600" b="1" dirty="0">
                <a:solidFill>
                  <a:srgbClr val="FF0000"/>
                </a:solidFill>
                <a:latin typeface="Arial"/>
                <a:cs typeface="Arial"/>
              </a:rPr>
              <a:t>(35kA/1 sec, 50kAIC, 77kA Peak)</a:t>
            </a:r>
          </a:p>
          <a:p>
            <a:pPr marL="285750" indent="-285750">
              <a:buFont typeface="Wingdings" charset="2"/>
              <a:buChar char="§"/>
            </a:pPr>
            <a:endParaRPr lang="en-US" sz="1600" b="1" dirty="0">
              <a:solidFill>
                <a:srgbClr val="FF0000"/>
              </a:solidFill>
              <a:latin typeface="Arial"/>
              <a:cs typeface="Arial"/>
            </a:endParaRPr>
          </a:p>
          <a:p>
            <a:pPr marL="285750" indent="-285750">
              <a:buFont typeface="Wingdings" charset="2"/>
              <a:buChar char="§"/>
            </a:pPr>
            <a:r>
              <a:rPr lang="en-US" b="1" dirty="0">
                <a:solidFill>
                  <a:srgbClr val="0A4C90"/>
                </a:solidFill>
                <a:latin typeface="Arial"/>
                <a:cs typeface="Arial"/>
              </a:rPr>
              <a:t>All tap off boxes have a </a:t>
            </a:r>
            <a:r>
              <a:rPr lang="en-US" b="1" dirty="0">
                <a:solidFill>
                  <a:schemeClr val="tx2"/>
                </a:solidFill>
                <a:latin typeface="Arial"/>
                <a:cs typeface="Arial"/>
              </a:rPr>
              <a:t>‘ground first, break last’ </a:t>
            </a:r>
            <a:r>
              <a:rPr lang="en-US" b="1" dirty="0">
                <a:solidFill>
                  <a:srgbClr val="0A4C90"/>
                </a:solidFill>
                <a:latin typeface="Arial"/>
                <a:cs typeface="Arial"/>
              </a:rPr>
              <a:t>safety feature</a:t>
            </a:r>
          </a:p>
          <a:p>
            <a:pPr marL="285750" indent="-285750">
              <a:buFont typeface="Wingdings" charset="2"/>
              <a:buChar char="§"/>
            </a:pPr>
            <a:endParaRPr lang="en-US" b="1" dirty="0">
              <a:solidFill>
                <a:srgbClr val="0A4C90"/>
              </a:solidFill>
              <a:latin typeface="Arial"/>
              <a:cs typeface="Arial"/>
            </a:endParaRPr>
          </a:p>
          <a:p>
            <a:pPr marL="285750" indent="-285750">
              <a:buFont typeface="Wingdings" charset="2"/>
              <a:buChar char="§"/>
            </a:pPr>
            <a:r>
              <a:rPr lang="en-US" b="1" dirty="0">
                <a:solidFill>
                  <a:srgbClr val="0A4C90"/>
                </a:solidFill>
                <a:latin typeface="Arial"/>
                <a:cs typeface="Arial"/>
              </a:rPr>
              <a:t>Individual tap-off boxes rated up to 125A</a:t>
            </a:r>
          </a:p>
          <a:p>
            <a:endParaRPr lang="en-US" b="1" dirty="0">
              <a:solidFill>
                <a:srgbClr val="0A4C90"/>
              </a:solidFill>
              <a:latin typeface="Arial"/>
              <a:cs typeface="Arial"/>
            </a:endParaRPr>
          </a:p>
          <a:p>
            <a:pPr marL="285750" indent="-285750">
              <a:buFont typeface="Wingdings" charset="2"/>
              <a:buChar char="§"/>
            </a:pPr>
            <a:r>
              <a:rPr lang="en-US" b="1" dirty="0">
                <a:solidFill>
                  <a:srgbClr val="0A4C90"/>
                </a:solidFill>
                <a:latin typeface="Arial"/>
                <a:cs typeface="Arial"/>
              </a:rPr>
              <a:t>Same tap-off box is used for all ratings of busbar</a:t>
            </a:r>
          </a:p>
          <a:p>
            <a:pPr marL="285750" indent="-285750">
              <a:buFont typeface="Wingdings" charset="2"/>
              <a:buChar char="§"/>
            </a:pPr>
            <a:endParaRPr lang="en-US" b="1" dirty="0">
              <a:solidFill>
                <a:srgbClr val="0A4C90"/>
              </a:solidFill>
              <a:latin typeface="Arial"/>
              <a:cs typeface="Arial"/>
            </a:endParaRPr>
          </a:p>
          <a:p>
            <a:pPr marL="285750" indent="-285750">
              <a:buFont typeface="Wingdings" charset="2"/>
              <a:buChar char="§"/>
            </a:pPr>
            <a:endParaRPr lang="en-US" b="1" dirty="0">
              <a:solidFill>
                <a:srgbClr val="FF0000"/>
              </a:solidFill>
              <a:latin typeface="Arial"/>
              <a:cs typeface="Arial"/>
            </a:endParaRPr>
          </a:p>
          <a:p>
            <a:pPr marL="285750" indent="-285750">
              <a:buFont typeface="Wingdings" charset="2"/>
              <a:buChar char="§"/>
            </a:pPr>
            <a:endParaRPr lang="en-US" b="1" dirty="0">
              <a:solidFill>
                <a:srgbClr val="0A4C90"/>
              </a:solidFill>
              <a:latin typeface="Arial"/>
              <a:cs typeface="Arial"/>
            </a:endParaRPr>
          </a:p>
          <a:p>
            <a:endParaRPr lang="en-US" b="1" dirty="0">
              <a:solidFill>
                <a:srgbClr val="0A4C90"/>
              </a:solidFill>
              <a:latin typeface="Arial"/>
              <a:cs typeface="Arial"/>
            </a:endParaRPr>
          </a:p>
        </p:txBody>
      </p:sp>
      <p:pic>
        <p:nvPicPr>
          <p:cNvPr id="3074" name="Picture 2" descr="Image result for e&amp;I impb &amp; tap offs">
            <a:extLst>
              <a:ext uri="{FF2B5EF4-FFF2-40B4-BE49-F238E27FC236}">
                <a16:creationId xmlns:a16="http://schemas.microsoft.com/office/drawing/2014/main" id="{36597761-D6BF-4AD6-A449-A8D6B38BB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029" y="119742"/>
            <a:ext cx="3031671" cy="20211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e&amp;I impb &amp; tap offs">
            <a:extLst>
              <a:ext uri="{FF2B5EF4-FFF2-40B4-BE49-F238E27FC236}">
                <a16:creationId xmlns:a16="http://schemas.microsoft.com/office/drawing/2014/main" id="{3000A0D1-E581-4912-A78B-52BA8C5C9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952" y="5021942"/>
            <a:ext cx="2202734" cy="1785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615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576409" y="5647654"/>
            <a:ext cx="5953022" cy="1181467"/>
          </a:xfrm>
        </p:spPr>
        <p:txBody>
          <a:bodyPr>
            <a:normAutofit lnSpcReduction="10000"/>
          </a:bodyPr>
          <a:lstStyle/>
          <a:p>
            <a:pPr marL="0" indent="0" fontAlgn="base">
              <a:buNone/>
            </a:pPr>
            <a:endParaRPr lang="en-US" dirty="0"/>
          </a:p>
          <a:p>
            <a:pPr marL="0" indent="0" fontAlgn="base">
              <a:buNone/>
            </a:pPr>
            <a:r>
              <a:rPr lang="en-US" sz="2000" b="1" dirty="0">
                <a:solidFill>
                  <a:srgbClr val="0A4C90"/>
                </a:solidFill>
                <a:latin typeface="Arial" panose="020B0604020202020204" pitchFamily="34" charset="0"/>
                <a:cs typeface="Arial" panose="020B0604020202020204" pitchFamily="34" charset="0"/>
              </a:rPr>
              <a:t>3rd Harmonic is third order of Fundamental Frequency i.e. 150 Hz (3x50Hz)</a:t>
            </a:r>
          </a:p>
          <a:p>
            <a:pPr marL="0" indent="0" fontAlgn="base">
              <a:buNone/>
            </a:pPr>
            <a:endParaRPr lang="en-US" sz="2000" dirty="0">
              <a:latin typeface="Arial" panose="020B0604020202020204" pitchFamily="34" charset="0"/>
              <a:cs typeface="Arial" panose="020B0604020202020204" pitchFamily="34" charset="0"/>
            </a:endParaRPr>
          </a:p>
          <a:p>
            <a:endParaRPr lang="en-GB" dirty="0"/>
          </a:p>
        </p:txBody>
      </p:sp>
      <p:grpSp>
        <p:nvGrpSpPr>
          <p:cNvPr id="11" name="Group 10"/>
          <p:cNvGrpSpPr/>
          <p:nvPr/>
        </p:nvGrpSpPr>
        <p:grpSpPr>
          <a:xfrm>
            <a:off x="2205318" y="1109381"/>
            <a:ext cx="6780436" cy="3987054"/>
            <a:chOff x="1283023" y="548680"/>
            <a:chExt cx="6360154" cy="3803898"/>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156" y="548680"/>
              <a:ext cx="2513021" cy="380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83023" y="764703"/>
              <a:ext cx="3937048" cy="411257"/>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kumimoji="0" lang="en-GB" sz="2200" b="1" i="0" u="none" strike="noStrike" kern="1200" cap="none" spc="0" normalizeH="0" baseline="0" noProof="0" dirty="0">
                  <a:ln>
                    <a:noFill/>
                  </a:ln>
                  <a:solidFill>
                    <a:schemeClr val="accent1"/>
                  </a:solidFill>
                  <a:effectLst/>
                  <a:uLnTx/>
                  <a:uFillTx/>
                  <a:ea typeface="+mj-ea"/>
                  <a:cs typeface="+mj-cs"/>
                </a:rPr>
                <a:t>Fundamental Pure </a:t>
              </a:r>
              <a:r>
                <a:rPr kumimoji="0" lang="en-GB" sz="2200" b="1" i="0" u="none" strike="noStrike" kern="1200" cap="none" spc="0" normalizeH="0" baseline="0" noProof="0" dirty="0" err="1">
                  <a:ln>
                    <a:noFill/>
                  </a:ln>
                  <a:solidFill>
                    <a:schemeClr val="accent1"/>
                  </a:solidFill>
                  <a:effectLst/>
                  <a:uLnTx/>
                  <a:uFillTx/>
                  <a:ea typeface="+mj-ea"/>
                  <a:cs typeface="+mj-cs"/>
                </a:rPr>
                <a:t>Sinewave</a:t>
              </a:r>
              <a:endParaRPr kumimoji="0" lang="en-GB" sz="2200" b="1" i="0" u="none" strike="noStrike" kern="1200" cap="none" spc="0" normalizeH="0" baseline="0" noProof="0" dirty="0">
                <a:ln>
                  <a:noFill/>
                </a:ln>
                <a:solidFill>
                  <a:schemeClr val="accent1"/>
                </a:solidFill>
                <a:effectLst/>
                <a:uLnTx/>
                <a:uFillTx/>
                <a:ea typeface="+mj-ea"/>
                <a:cs typeface="+mj-cs"/>
              </a:endParaRPr>
            </a:p>
          </p:txBody>
        </p:sp>
        <p:sp>
          <p:nvSpPr>
            <p:cNvPr id="9" name="TextBox 8"/>
            <p:cNvSpPr txBox="1"/>
            <p:nvPr/>
          </p:nvSpPr>
          <p:spPr>
            <a:xfrm>
              <a:off x="1950005" y="2017954"/>
              <a:ext cx="1855948" cy="411257"/>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kumimoji="0" lang="en-GB" sz="2200" b="1" i="0" u="none" strike="noStrike" kern="1200" cap="none" spc="0" normalizeH="0" baseline="0" noProof="0" dirty="0">
                  <a:ln>
                    <a:noFill/>
                  </a:ln>
                  <a:solidFill>
                    <a:schemeClr val="accent1"/>
                  </a:solidFill>
                  <a:effectLst/>
                  <a:uLnTx/>
                  <a:uFillTx/>
                  <a:ea typeface="+mj-ea"/>
                  <a:cs typeface="+mj-cs"/>
                </a:rPr>
                <a:t>3</a:t>
              </a:r>
              <a:r>
                <a:rPr kumimoji="0" lang="en-GB" sz="2200" b="1" i="0" u="none" strike="noStrike" kern="1200" cap="none" spc="0" normalizeH="0" baseline="30000" noProof="0" dirty="0">
                  <a:ln>
                    <a:noFill/>
                  </a:ln>
                  <a:solidFill>
                    <a:schemeClr val="accent1"/>
                  </a:solidFill>
                  <a:effectLst/>
                  <a:uLnTx/>
                  <a:uFillTx/>
                  <a:ea typeface="+mj-ea"/>
                  <a:cs typeface="+mj-cs"/>
                </a:rPr>
                <a:t>rd</a:t>
              </a:r>
              <a:r>
                <a:rPr kumimoji="0" lang="en-GB" sz="2200" b="1" i="0" u="none" strike="noStrike" kern="1200" cap="none" spc="0" normalizeH="0" baseline="0" noProof="0" dirty="0">
                  <a:ln>
                    <a:noFill/>
                  </a:ln>
                  <a:solidFill>
                    <a:schemeClr val="accent1"/>
                  </a:solidFill>
                  <a:effectLst/>
                  <a:uLnTx/>
                  <a:uFillTx/>
                  <a:ea typeface="+mj-ea"/>
                  <a:cs typeface="+mj-cs"/>
                </a:rPr>
                <a:t> Harmonic</a:t>
              </a:r>
            </a:p>
          </p:txBody>
        </p:sp>
        <p:sp>
          <p:nvSpPr>
            <p:cNvPr id="10" name="TextBox 9"/>
            <p:cNvSpPr txBox="1"/>
            <p:nvPr/>
          </p:nvSpPr>
          <p:spPr>
            <a:xfrm>
              <a:off x="1469125" y="3256706"/>
              <a:ext cx="2817707" cy="411257"/>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lang="en-GB" sz="2200" b="1" dirty="0">
                  <a:solidFill>
                    <a:schemeClr val="accent1"/>
                  </a:solidFill>
                  <a:ea typeface="+mj-ea"/>
                  <a:cs typeface="+mj-cs"/>
                </a:rPr>
                <a:t>Distorted Waveform</a:t>
              </a:r>
              <a:endParaRPr kumimoji="0" lang="en-GB" sz="2200" b="1" i="0" u="none" strike="noStrike" kern="1200" cap="none" spc="0" normalizeH="0" baseline="0" noProof="0" dirty="0">
                <a:ln>
                  <a:noFill/>
                </a:ln>
                <a:solidFill>
                  <a:schemeClr val="accent1"/>
                </a:solidFill>
                <a:effectLst/>
                <a:uLnTx/>
                <a:uFillTx/>
                <a:ea typeface="+mj-ea"/>
                <a:cs typeface="+mj-cs"/>
              </a:endParaRPr>
            </a:p>
          </p:txBody>
        </p:sp>
        <p:sp>
          <p:nvSpPr>
            <p:cNvPr id="5" name="Down Arrow 4"/>
            <p:cNvSpPr/>
            <p:nvPr/>
          </p:nvSpPr>
          <p:spPr bwMode="auto">
            <a:xfrm>
              <a:off x="2571875" y="1279187"/>
              <a:ext cx="504056" cy="668864"/>
            </a:xfrm>
            <a:prstGeom prst="downArrow">
              <a:avLst/>
            </a:prstGeom>
            <a:solidFill>
              <a:schemeClr val="tx2"/>
            </a:solidFill>
            <a:ln w="9525" cap="flat" cmpd="sng" algn="ctr">
              <a:no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lang="en-GB" sz="3200" b="1" strike="noStrike" cap="none" normalizeH="0" dirty="0">
                <a:ln>
                  <a:noFill/>
                </a:ln>
                <a:solidFill>
                  <a:schemeClr val="bg1"/>
                </a:solidFill>
                <a:effectLst/>
                <a:latin typeface="Arial"/>
                <a:sym typeface="Arial"/>
              </a:endParaRPr>
            </a:p>
          </p:txBody>
        </p:sp>
        <p:sp>
          <p:nvSpPr>
            <p:cNvPr id="12" name="Down Arrow 11"/>
            <p:cNvSpPr/>
            <p:nvPr/>
          </p:nvSpPr>
          <p:spPr bwMode="auto">
            <a:xfrm>
              <a:off x="2557553" y="2525474"/>
              <a:ext cx="504056" cy="668864"/>
            </a:xfrm>
            <a:prstGeom prst="downArrow">
              <a:avLst/>
            </a:prstGeom>
            <a:solidFill>
              <a:schemeClr val="tx2"/>
            </a:solidFill>
            <a:ln w="9525" cap="flat" cmpd="sng" algn="ctr">
              <a:no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lang="en-GB" sz="3200" b="1" strike="noStrike" cap="none" normalizeH="0" dirty="0">
                <a:ln>
                  <a:noFill/>
                </a:ln>
                <a:solidFill>
                  <a:schemeClr val="bg1"/>
                </a:solidFill>
                <a:effectLst/>
                <a:latin typeface="Arial"/>
                <a:sym typeface="Arial"/>
              </a:endParaRPr>
            </a:p>
          </p:txBody>
        </p:sp>
        <p:sp>
          <p:nvSpPr>
            <p:cNvPr id="7" name="TextBox 6"/>
            <p:cNvSpPr txBox="1"/>
            <p:nvPr/>
          </p:nvSpPr>
          <p:spPr>
            <a:xfrm>
              <a:off x="3096410" y="1285246"/>
              <a:ext cx="1152128" cy="380480"/>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kumimoji="0" lang="en-GB" sz="2000" b="0" i="0" u="none" strike="noStrike" kern="1200" cap="none" spc="0" normalizeH="0" baseline="0" noProof="0" dirty="0">
                  <a:ln>
                    <a:noFill/>
                  </a:ln>
                  <a:solidFill>
                    <a:schemeClr val="tx2">
                      <a:lumMod val="50000"/>
                    </a:schemeClr>
                  </a:solidFill>
                  <a:effectLst/>
                  <a:uLnTx/>
                  <a:uFillTx/>
                  <a:ea typeface="+mj-ea"/>
                  <a:cs typeface="+mj-cs"/>
                </a:rPr>
                <a:t>PLUS</a:t>
              </a:r>
            </a:p>
          </p:txBody>
        </p:sp>
        <p:sp>
          <p:nvSpPr>
            <p:cNvPr id="14" name="TextBox 13"/>
            <p:cNvSpPr txBox="1"/>
            <p:nvPr/>
          </p:nvSpPr>
          <p:spPr>
            <a:xfrm>
              <a:off x="3024937" y="2579412"/>
              <a:ext cx="1443118" cy="380480"/>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lang="en-GB" sz="2000" dirty="0">
                  <a:solidFill>
                    <a:schemeClr val="tx2">
                      <a:lumMod val="50000"/>
                    </a:schemeClr>
                  </a:solidFill>
                  <a:ea typeface="+mj-ea"/>
                  <a:cs typeface="+mj-cs"/>
                </a:rPr>
                <a:t>EQUALS</a:t>
              </a:r>
              <a:endParaRPr kumimoji="0" lang="en-GB" sz="2000" b="0" i="0" u="none" strike="noStrike" kern="1200" cap="none" spc="0" normalizeH="0" baseline="0" noProof="0" dirty="0">
                <a:ln>
                  <a:noFill/>
                </a:ln>
                <a:solidFill>
                  <a:schemeClr val="tx2">
                    <a:lumMod val="50000"/>
                  </a:schemeClr>
                </a:solidFill>
                <a:effectLst/>
                <a:uLnTx/>
                <a:uFillTx/>
                <a:ea typeface="+mj-ea"/>
                <a:cs typeface="+mj-cs"/>
              </a:endParaRPr>
            </a:p>
          </p:txBody>
        </p:sp>
      </p:grpSp>
      <p:sp>
        <p:nvSpPr>
          <p:cNvPr id="16" name="Titre 5"/>
          <p:cNvSpPr>
            <a:spLocks noGrp="1"/>
          </p:cNvSpPr>
          <p:nvPr>
            <p:ph type="title"/>
          </p:nvPr>
        </p:nvSpPr>
        <p:spPr>
          <a:xfrm>
            <a:off x="705753" y="703854"/>
            <a:ext cx="7254905" cy="1197856"/>
          </a:xfrm>
        </p:spPr>
        <p:txBody>
          <a:bodyPr>
            <a:normAutofit fontScale="90000"/>
          </a:bodyPr>
          <a:lstStyle/>
          <a:p>
            <a:r>
              <a:rPr lang="en-US" b="1" dirty="0">
                <a:solidFill>
                  <a:srgbClr val="0A4C90"/>
                </a:solidFill>
              </a:rPr>
              <a:t>Waveform Distortion </a:t>
            </a:r>
            <a:br>
              <a:rPr lang="en-US" dirty="0"/>
            </a:br>
            <a:endParaRPr lang="fr-FR" dirty="0"/>
          </a:p>
        </p:txBody>
      </p:sp>
      <p:pic>
        <p:nvPicPr>
          <p:cNvPr id="13" name="Picture 2">
            <a:extLst>
              <a:ext uri="{FF2B5EF4-FFF2-40B4-BE49-F238E27FC236}">
                <a16:creationId xmlns:a16="http://schemas.microsoft.com/office/drawing/2014/main" id="{614C3533-6A95-4CBF-B599-31A42CB76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671" y="1459006"/>
            <a:ext cx="2679083" cy="350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C0382A0A-B572-40CC-A268-5FE4B508F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909" y="1459005"/>
            <a:ext cx="2728515" cy="398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mage result for triplen harmonics neutral">
            <a:extLst>
              <a:ext uri="{FF2B5EF4-FFF2-40B4-BE49-F238E27FC236}">
                <a16:creationId xmlns:a16="http://schemas.microsoft.com/office/drawing/2014/main" id="{A09AC7D8-155C-423E-8802-3C9A356634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006" y="4594372"/>
            <a:ext cx="4377018"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567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347787" y="121024"/>
            <a:ext cx="7917237" cy="1296614"/>
          </a:xfrm>
        </p:spPr>
        <p:txBody>
          <a:bodyPr>
            <a:normAutofit/>
          </a:bodyPr>
          <a:lstStyle/>
          <a:p>
            <a:pPr eaLnBrk="1" hangingPunct="1"/>
            <a:r>
              <a:rPr lang="en-US" altLang="en-US" sz="3200" b="1" dirty="0">
                <a:solidFill>
                  <a:schemeClr val="accent1">
                    <a:lumMod val="75000"/>
                  </a:schemeClr>
                </a:solidFill>
              </a:rPr>
              <a:t>Positive, Negative &amp; </a:t>
            </a:r>
            <a:br>
              <a:rPr lang="en-US" altLang="en-US" sz="3200" b="1" dirty="0">
                <a:solidFill>
                  <a:schemeClr val="accent1">
                    <a:lumMod val="75000"/>
                  </a:schemeClr>
                </a:solidFill>
              </a:rPr>
            </a:br>
            <a:r>
              <a:rPr lang="en-US" altLang="en-US" sz="3200" b="1" dirty="0">
                <a:solidFill>
                  <a:schemeClr val="accent1">
                    <a:lumMod val="75000"/>
                  </a:schemeClr>
                </a:solidFill>
              </a:rPr>
              <a:t>Zero Sequence Harmonics</a:t>
            </a:r>
          </a:p>
        </p:txBody>
      </p:sp>
      <p:pic>
        <p:nvPicPr>
          <p:cNvPr id="1030" name="Picture 6" descr="Image result for negative, positive and zero sequence harmonics">
            <a:extLst>
              <a:ext uri="{FF2B5EF4-FFF2-40B4-BE49-F238E27FC236}">
                <a16:creationId xmlns:a16="http://schemas.microsoft.com/office/drawing/2014/main" id="{2AC48979-88FE-4114-BFE1-BD521E22D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476" y="1304366"/>
            <a:ext cx="7550524" cy="461234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A3F5E926-50BE-44EF-B89C-58DEE268E193}"/>
              </a:ext>
            </a:extLst>
          </p:cNvPr>
          <p:cNvSpPr>
            <a:spLocks noGrp="1"/>
          </p:cNvSpPr>
          <p:nvPr>
            <p:ph idx="1"/>
          </p:nvPr>
        </p:nvSpPr>
        <p:spPr>
          <a:xfrm>
            <a:off x="457200" y="-67234"/>
            <a:ext cx="4928347" cy="652181"/>
          </a:xfrm>
        </p:spPr>
        <p:txBody>
          <a:bodyPr/>
          <a:lstStyle/>
          <a:p>
            <a:pPr marL="0" indent="0">
              <a:buNone/>
            </a:pPr>
            <a:endParaRPr lang="en-GB" dirty="0"/>
          </a:p>
        </p:txBody>
      </p:sp>
    </p:spTree>
    <p:extLst>
      <p:ext uri="{BB962C8B-B14F-4D97-AF65-F5344CB8AC3E}">
        <p14:creationId xmlns:p14="http://schemas.microsoft.com/office/powerpoint/2010/main" val="5428856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041" y="2039009"/>
            <a:ext cx="6172065" cy="341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a:xfrm>
            <a:off x="1715678" y="156956"/>
            <a:ext cx="7270076" cy="900000"/>
          </a:xfrm>
          <a:prstGeom prst="rect">
            <a:avLst/>
          </a:prstGeom>
        </p:spPr>
        <p:txBody>
          <a:bodyPr/>
          <a:lstStyle>
            <a:lvl1pPr algn="l" defTabSz="457200" rtl="0" eaLnBrk="1" latinLnBrk="0" hangingPunct="1">
              <a:spcBef>
                <a:spcPct val="0"/>
              </a:spcBef>
              <a:buNone/>
              <a:defRPr sz="3200" kern="1200">
                <a:solidFill>
                  <a:srgbClr val="1F497D"/>
                </a:solidFill>
                <a:latin typeface="+mj-lt"/>
                <a:ea typeface="+mj-ea"/>
                <a:cs typeface="+mj-cs"/>
              </a:defRPr>
            </a:lvl1pPr>
          </a:lstStyle>
          <a:p>
            <a:r>
              <a:rPr lang="en-GB" b="1" dirty="0">
                <a:solidFill>
                  <a:schemeClr val="tx2"/>
                </a:solidFill>
              </a:rPr>
              <a:t>Solutions to compensate for Harmonics impact Power Factor</a:t>
            </a:r>
          </a:p>
        </p:txBody>
      </p:sp>
      <p:sp>
        <p:nvSpPr>
          <p:cNvPr id="2" name="TextBox 1"/>
          <p:cNvSpPr txBox="1"/>
          <p:nvPr/>
        </p:nvSpPr>
        <p:spPr>
          <a:xfrm>
            <a:off x="2010374" y="1449363"/>
            <a:ext cx="1152128" cy="380480"/>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kumimoji="0" lang="en-GB" sz="2000" b="0" i="0" u="none" strike="noStrike" kern="1200" cap="none" spc="0" normalizeH="0" baseline="0" noProof="0" dirty="0">
                <a:ln>
                  <a:noFill/>
                </a:ln>
                <a:solidFill>
                  <a:schemeClr val="tx1">
                    <a:lumMod val="75000"/>
                    <a:lumOff val="25000"/>
                  </a:schemeClr>
                </a:solidFill>
                <a:effectLst/>
                <a:uLnTx/>
                <a:uFillTx/>
                <a:ea typeface="+mj-ea"/>
                <a:cs typeface="+mj-cs"/>
              </a:rPr>
              <a:t>Rectifier</a:t>
            </a:r>
          </a:p>
        </p:txBody>
      </p:sp>
      <p:sp>
        <p:nvSpPr>
          <p:cNvPr id="17" name="TextBox 16"/>
          <p:cNvSpPr txBox="1"/>
          <p:nvPr/>
        </p:nvSpPr>
        <p:spPr>
          <a:xfrm>
            <a:off x="3498945" y="1449363"/>
            <a:ext cx="1152128" cy="380480"/>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lang="en-GB" sz="2000" dirty="0">
                <a:solidFill>
                  <a:schemeClr val="tx1">
                    <a:lumMod val="75000"/>
                    <a:lumOff val="25000"/>
                  </a:schemeClr>
                </a:solidFill>
                <a:ea typeface="+mj-ea"/>
                <a:cs typeface="+mj-cs"/>
              </a:rPr>
              <a:t>LC Filter</a:t>
            </a:r>
            <a:endParaRPr kumimoji="0" lang="en-GB" sz="2000" b="0" i="0" u="none" strike="noStrike" kern="1200" cap="none" spc="0" normalizeH="0" baseline="0" noProof="0" dirty="0">
              <a:ln>
                <a:noFill/>
              </a:ln>
              <a:solidFill>
                <a:schemeClr val="tx1">
                  <a:lumMod val="75000"/>
                  <a:lumOff val="25000"/>
                </a:schemeClr>
              </a:solidFill>
              <a:effectLst/>
              <a:uLnTx/>
              <a:uFillTx/>
              <a:ea typeface="+mj-ea"/>
              <a:cs typeface="+mj-cs"/>
            </a:endParaRPr>
          </a:p>
        </p:txBody>
      </p:sp>
      <p:sp>
        <p:nvSpPr>
          <p:cNvPr id="18" name="TextBox 17"/>
          <p:cNvSpPr txBox="1"/>
          <p:nvPr/>
        </p:nvSpPr>
        <p:spPr>
          <a:xfrm>
            <a:off x="5186602" y="1449363"/>
            <a:ext cx="2550369" cy="380480"/>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lang="en-GB" sz="2000" noProof="0" dirty="0">
                <a:solidFill>
                  <a:schemeClr val="tx1">
                    <a:lumMod val="75000"/>
                    <a:lumOff val="25000"/>
                  </a:schemeClr>
                </a:solidFill>
                <a:ea typeface="+mj-ea"/>
                <a:cs typeface="+mj-cs"/>
              </a:rPr>
              <a:t>DC/DC output Stage</a:t>
            </a:r>
            <a:endParaRPr kumimoji="0" lang="en-GB" sz="2000" b="0" i="0" u="none" strike="noStrike" kern="1200" cap="none" spc="0" normalizeH="0" baseline="0" noProof="0" dirty="0">
              <a:ln>
                <a:noFill/>
              </a:ln>
              <a:solidFill>
                <a:schemeClr val="tx1">
                  <a:lumMod val="75000"/>
                  <a:lumOff val="25000"/>
                </a:schemeClr>
              </a:solidFill>
              <a:effectLst/>
              <a:uLnTx/>
              <a:uFillTx/>
              <a:ea typeface="+mj-ea"/>
              <a:cs typeface="+mj-cs"/>
            </a:endParaRPr>
          </a:p>
        </p:txBody>
      </p:sp>
      <p:sp>
        <p:nvSpPr>
          <p:cNvPr id="3" name="TextBox 2"/>
          <p:cNvSpPr txBox="1"/>
          <p:nvPr/>
        </p:nvSpPr>
        <p:spPr>
          <a:xfrm>
            <a:off x="705754" y="4221088"/>
            <a:ext cx="4480848" cy="1611586"/>
          </a:xfrm>
          <a:prstGeom prst="rect">
            <a:avLst/>
          </a:prstGeom>
        </p:spPr>
        <p:txBody>
          <a:bodyPr vert="horz" wrap="square" lIns="72000" tIns="36000" rIns="72000" bIns="36000" rtlCol="0" anchor="t" anchorCtr="0">
            <a:spAutoFit/>
          </a:bodyPr>
          <a:lstStyle/>
          <a:p>
            <a:pPr marL="0" marR="0" indent="0" algn="l" defTabSz="457200" eaLnBrk="1" fontAlgn="auto" latinLnBrk="0" hangingPunct="1">
              <a:lnSpc>
                <a:spcPct val="100000"/>
              </a:lnSpc>
              <a:spcBef>
                <a:spcPct val="0"/>
              </a:spcBef>
              <a:spcAft>
                <a:spcPts val="0"/>
              </a:spcAft>
              <a:buClrTx/>
              <a:buSzTx/>
              <a:buFontTx/>
              <a:buNone/>
              <a:tabLst/>
            </a:pPr>
            <a:r>
              <a:rPr kumimoji="0" lang="en-GB" sz="2000" b="0" i="0" u="none" strike="noStrike" kern="1200" cap="none" spc="0" normalizeH="0" baseline="0" noProof="0" dirty="0">
                <a:ln>
                  <a:noFill/>
                </a:ln>
                <a:solidFill>
                  <a:schemeClr val="tx1">
                    <a:lumMod val="75000"/>
                    <a:lumOff val="25000"/>
                  </a:schemeClr>
                </a:solidFill>
                <a:effectLst/>
                <a:uLnTx/>
                <a:uFillTx/>
                <a:ea typeface="+mj-ea"/>
                <a:cs typeface="+mj-cs"/>
              </a:rPr>
              <a:t>Typical input stage on a switch mode power supply.</a:t>
            </a:r>
            <a:r>
              <a:rPr kumimoji="0" lang="en-GB" sz="2000" b="0" i="0" u="none" strike="noStrike" kern="1200" cap="none" spc="0" normalizeH="0" noProof="0" dirty="0">
                <a:ln>
                  <a:noFill/>
                </a:ln>
                <a:solidFill>
                  <a:schemeClr val="tx1">
                    <a:lumMod val="75000"/>
                    <a:lumOff val="25000"/>
                  </a:schemeClr>
                </a:solidFill>
                <a:effectLst/>
                <a:uLnTx/>
                <a:uFillTx/>
                <a:ea typeface="+mj-ea"/>
                <a:cs typeface="+mj-cs"/>
              </a:rPr>
              <a:t> The LC filter will improve the THDI ‘seen’ by the source, improve the Power Factor and provide a ‘Leading Load’</a:t>
            </a:r>
            <a:r>
              <a:rPr kumimoji="0" lang="en-GB" sz="2000" b="0" i="0" u="none" strike="noStrike" kern="1200" cap="none" spc="0" normalizeH="0" baseline="0" noProof="0" dirty="0">
                <a:ln>
                  <a:noFill/>
                </a:ln>
                <a:solidFill>
                  <a:schemeClr val="tx1">
                    <a:lumMod val="75000"/>
                    <a:lumOff val="25000"/>
                  </a:schemeClr>
                </a:solidFill>
                <a:effectLst/>
                <a:uLnTx/>
                <a:uFillTx/>
                <a:ea typeface="+mj-ea"/>
                <a:cs typeface="+mj-cs"/>
              </a:rPr>
              <a:t> </a:t>
            </a:r>
          </a:p>
        </p:txBody>
      </p:sp>
    </p:spTree>
    <p:extLst>
      <p:ext uri="{BB962C8B-B14F-4D97-AF65-F5344CB8AC3E}">
        <p14:creationId xmlns:p14="http://schemas.microsoft.com/office/powerpoint/2010/main" val="27247594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5689</TotalTime>
  <Words>1995</Words>
  <Application>Microsoft Office PowerPoint</Application>
  <PresentationFormat>On-screen Show (4:3)</PresentationFormat>
  <Paragraphs>371</Paragraphs>
  <Slides>36</Slides>
  <Notes>26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Arial</vt:lpstr>
      <vt:lpstr>Arial Narrow</vt:lpstr>
      <vt:lpstr>Calibri</vt:lpstr>
      <vt:lpstr>Courier New</vt:lpstr>
      <vt:lpstr>News Gothic MT</vt:lpstr>
      <vt:lpstr>Symbol</vt:lpstr>
      <vt:lpstr>Wingdings</vt:lpstr>
      <vt:lpstr>Wingdings 2</vt:lpstr>
      <vt:lpstr>Office Theme</vt:lpstr>
      <vt:lpstr>1_Office Theme</vt:lpstr>
      <vt:lpstr>2_Office Theme</vt:lpstr>
      <vt:lpstr>PowerPoint Presentation</vt:lpstr>
      <vt:lpstr>PowerPoint Presentation</vt:lpstr>
      <vt:lpstr>PowerPoint Presentation</vt:lpstr>
      <vt:lpstr>Tap Off &amp; PDU Metering</vt:lpstr>
      <vt:lpstr>PowerPoint Presentation</vt:lpstr>
      <vt:lpstr>PowerPoint Presentation</vt:lpstr>
      <vt:lpstr>Waveform Distortion  </vt:lpstr>
      <vt:lpstr>Positive, Negative &amp;  Zero Sequence Harmonics</vt:lpstr>
      <vt:lpstr>PowerPoint Presentation</vt:lpstr>
      <vt:lpstr>Backup Systems with UPS and Genset</vt:lpstr>
      <vt:lpstr>Backup Genset</vt:lpstr>
      <vt:lpstr>Importance of PF and  UPS/Genset operation </vt:lpstr>
      <vt:lpstr>Skin Effect</vt:lpstr>
      <vt:lpstr>Crest Factor</vt:lpstr>
      <vt:lpstr>PowerPoint Presentation</vt:lpstr>
      <vt:lpstr>PowerPoint Presentation</vt:lpstr>
      <vt:lpstr>PowerPoint Presentation</vt:lpstr>
      <vt:lpstr>PowerPoint Presentation</vt:lpstr>
      <vt:lpstr> Critical Power EcoXpert Master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Skids –  Complete Power Unit with Integrated Monitoring &amp; Control</vt:lpstr>
      <vt:lpstr>PowerPoint Presentation</vt:lpstr>
      <vt:lpstr>PowerPoint Presentation</vt:lpstr>
      <vt:lpstr>PowerPoint Presentation</vt:lpstr>
    </vt:vector>
  </TitlesOfParts>
  <Company>Blue Splat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dc:creator>
  <cp:lastModifiedBy>David Bradley</cp:lastModifiedBy>
  <cp:revision>171</cp:revision>
  <cp:lastPrinted>2018-08-31T13:53:24Z</cp:lastPrinted>
  <dcterms:created xsi:type="dcterms:W3CDTF">2016-01-20T09:30:46Z</dcterms:created>
  <dcterms:modified xsi:type="dcterms:W3CDTF">2020-05-23T06:21:16Z</dcterms:modified>
</cp:coreProperties>
</file>