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34"/>
  </p:notesMasterIdLst>
  <p:handoutMasterIdLst>
    <p:handoutMasterId r:id="rId35"/>
  </p:handoutMasterIdLst>
  <p:sldIdLst>
    <p:sldId id="256" r:id="rId5"/>
    <p:sldId id="365" r:id="rId6"/>
    <p:sldId id="257" r:id="rId7"/>
    <p:sldId id="316" r:id="rId8"/>
    <p:sldId id="388" r:id="rId9"/>
    <p:sldId id="258" r:id="rId10"/>
    <p:sldId id="270" r:id="rId11"/>
    <p:sldId id="389" r:id="rId12"/>
    <p:sldId id="273" r:id="rId13"/>
    <p:sldId id="387" r:id="rId14"/>
    <p:sldId id="277" r:id="rId15"/>
    <p:sldId id="354" r:id="rId16"/>
    <p:sldId id="286" r:id="rId17"/>
    <p:sldId id="358" r:id="rId18"/>
    <p:sldId id="355" r:id="rId19"/>
    <p:sldId id="364" r:id="rId20"/>
    <p:sldId id="260" r:id="rId21"/>
    <p:sldId id="279" r:id="rId22"/>
    <p:sldId id="375" r:id="rId23"/>
    <p:sldId id="379" r:id="rId24"/>
    <p:sldId id="380" r:id="rId25"/>
    <p:sldId id="381" r:id="rId26"/>
    <p:sldId id="382" r:id="rId27"/>
    <p:sldId id="373" r:id="rId28"/>
    <p:sldId id="331" r:id="rId29"/>
    <p:sldId id="374" r:id="rId30"/>
    <p:sldId id="384" r:id="rId31"/>
    <p:sldId id="385" r:id="rId32"/>
    <p:sldId id="327" r:id="rId3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626262"/>
    <a:srgbClr val="AC0000"/>
    <a:srgbClr val="D0A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2" autoAdjust="0"/>
    <p:restoredTop sz="93810" autoAdjust="0"/>
  </p:normalViewPr>
  <p:slideViewPr>
    <p:cSldViewPr snapToGrid="0" showGuides="1">
      <p:cViewPr>
        <p:scale>
          <a:sx n="90" d="100"/>
          <a:sy n="90" d="100"/>
        </p:scale>
        <p:origin x="1416" y="408"/>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CC5103F-3108-4D86-96A2-DBCBE4243BF6}" type="datetimeFigureOut">
              <a:rPr lang="en-US" smtClean="0"/>
              <a:t>12/7/2021</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03590CD-B9F3-42AE-BAF5-E3E307FE9986}" type="slidenum">
              <a:rPr lang="en-US" smtClean="0"/>
              <a:t>‹#›</a:t>
            </a:fld>
            <a:endParaRPr lang="en-US" dirty="0"/>
          </a:p>
        </p:txBody>
      </p:sp>
    </p:spTree>
    <p:extLst>
      <p:ext uri="{BB962C8B-B14F-4D97-AF65-F5344CB8AC3E}">
        <p14:creationId xmlns:p14="http://schemas.microsoft.com/office/powerpoint/2010/main" val="722294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F7A3F71-02D2-4A17-AF8A-AC3F1B1E6BC1}" type="datetimeFigureOut">
              <a:rPr lang="en-US" smtClean="0"/>
              <a:t>12/7/2021</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3FC1DD7-2373-449D-ADB8-D7D61E4B33C7}" type="slidenum">
              <a:rPr lang="en-US" smtClean="0"/>
              <a:t>‹#›</a:t>
            </a:fld>
            <a:endParaRPr lang="en-US" dirty="0"/>
          </a:p>
        </p:txBody>
      </p:sp>
    </p:spTree>
    <p:extLst>
      <p:ext uri="{BB962C8B-B14F-4D97-AF65-F5344CB8AC3E}">
        <p14:creationId xmlns:p14="http://schemas.microsoft.com/office/powerpoint/2010/main" val="833333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C1DD7-2373-449D-ADB8-D7D61E4B33C7}" type="slidenum">
              <a:rPr lang="en-US" smtClean="0"/>
              <a:t>1</a:t>
            </a:fld>
            <a:endParaRPr lang="en-US" dirty="0"/>
          </a:p>
        </p:txBody>
      </p:sp>
    </p:spTree>
    <p:extLst>
      <p:ext uri="{BB962C8B-B14F-4D97-AF65-F5344CB8AC3E}">
        <p14:creationId xmlns:p14="http://schemas.microsoft.com/office/powerpoint/2010/main" val="1125363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mtClean="0"/>
              <a:t>Leonard hill</a:t>
            </a:r>
            <a:endParaRPr lang="en-US"/>
          </a:p>
        </p:txBody>
      </p:sp>
      <p:sp>
        <p:nvSpPr>
          <p:cNvPr id="4" name="Slide Number Placeholder 3"/>
          <p:cNvSpPr>
            <a:spLocks noGrp="1"/>
          </p:cNvSpPr>
          <p:nvPr>
            <p:ph type="sldNum" sz="quarter" idx="10"/>
          </p:nvPr>
        </p:nvSpPr>
        <p:spPr/>
        <p:txBody>
          <a:bodyPr/>
          <a:lstStyle/>
          <a:p>
            <a:fld id="{C734BB09-483B-4C4B-A5A4-C02A22055B01}" type="slidenum">
              <a:rPr lang="da-DK" smtClean="0"/>
              <a:pPr/>
              <a:t>10</a:t>
            </a:fld>
            <a:endParaRPr lang="da-DK" dirty="0"/>
          </a:p>
        </p:txBody>
      </p:sp>
    </p:spTree>
    <p:extLst>
      <p:ext uri="{BB962C8B-B14F-4D97-AF65-F5344CB8AC3E}">
        <p14:creationId xmlns:p14="http://schemas.microsoft.com/office/powerpoint/2010/main" val="1289947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it seems</a:t>
            </a:r>
            <a:r>
              <a:rPr lang="en-US" baseline="0" dirty="0" smtClean="0"/>
              <a:t> </a:t>
            </a:r>
            <a:r>
              <a:rPr lang="en-US" dirty="0" smtClean="0"/>
              <a:t> not a good marker of IAQ if other pollutants present also because CO2 regulations can be potentially bypassed by removing CO2 from the air. It should rather not be used as a code- requirement.</a:t>
            </a:r>
          </a:p>
          <a:p>
            <a:r>
              <a:rPr lang="en-US" dirty="0" smtClean="0"/>
              <a:t> </a:t>
            </a:r>
            <a:endParaRPr lang="en-US" dirty="0"/>
          </a:p>
        </p:txBody>
      </p:sp>
      <p:sp>
        <p:nvSpPr>
          <p:cNvPr id="4" name="Slide Number Placeholder 3"/>
          <p:cNvSpPr>
            <a:spLocks noGrp="1"/>
          </p:cNvSpPr>
          <p:nvPr>
            <p:ph type="sldNum" sz="quarter" idx="10"/>
          </p:nvPr>
        </p:nvSpPr>
        <p:spPr/>
        <p:txBody>
          <a:bodyPr/>
          <a:lstStyle/>
          <a:p>
            <a:fld id="{A3FC1DD7-2373-449D-ADB8-D7D61E4B33C7}" type="slidenum">
              <a:rPr lang="en-US" smtClean="0"/>
              <a:t>11</a:t>
            </a:fld>
            <a:endParaRPr lang="en-US" dirty="0"/>
          </a:p>
        </p:txBody>
      </p:sp>
    </p:spTree>
    <p:extLst>
      <p:ext uri="{BB962C8B-B14F-4D97-AF65-F5344CB8AC3E}">
        <p14:creationId xmlns:p14="http://schemas.microsoft.com/office/powerpoint/2010/main" val="3097203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TVOC concept is based on the masses of polluting molecules that are added i.e. all organic compounds between</a:t>
            </a:r>
            <a:r>
              <a:rPr lang="en-US" baseline="0" dirty="0" smtClean="0"/>
              <a:t> 6 atoms and 16 atoms of carbon. The metric thus neglects very volatile organic compounds and semi volatile organic compounds with high boiling points which take time to partition to air and as new evidence shows are very difficult to remove by ventilation so increasing ventilation or use of CO2 as an air quality index would not be appropriate/workable  here</a:t>
            </a:r>
            <a:endParaRPr lang="en-US" dirty="0"/>
          </a:p>
        </p:txBody>
      </p:sp>
      <p:sp>
        <p:nvSpPr>
          <p:cNvPr id="4" name="Slide Number Placeholder 3"/>
          <p:cNvSpPr>
            <a:spLocks noGrp="1"/>
          </p:cNvSpPr>
          <p:nvPr>
            <p:ph type="sldNum" sz="quarter" idx="10"/>
          </p:nvPr>
        </p:nvSpPr>
        <p:spPr/>
        <p:txBody>
          <a:bodyPr/>
          <a:lstStyle/>
          <a:p>
            <a:fld id="{A3FC1DD7-2373-449D-ADB8-D7D61E4B33C7}" type="slidenum">
              <a:rPr lang="en-US" smtClean="0"/>
              <a:t>12</a:t>
            </a:fld>
            <a:endParaRPr lang="en-US" dirty="0"/>
          </a:p>
        </p:txBody>
      </p:sp>
    </p:spTree>
    <p:extLst>
      <p:ext uri="{BB962C8B-B14F-4D97-AF65-F5344CB8AC3E}">
        <p14:creationId xmlns:p14="http://schemas.microsoft.com/office/powerpoint/2010/main" val="1478782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approach to the left is based on human subject experiments the other on the right not on a toxicological approach but</a:t>
            </a:r>
            <a:r>
              <a:rPr lang="en-US" baseline="0" dirty="0" smtClean="0"/>
              <a:t> from field measurements</a:t>
            </a:r>
            <a:endParaRPr lang="en-US" dirty="0" smtClean="0"/>
          </a:p>
          <a:p>
            <a:r>
              <a:rPr lang="en-US" dirty="0" smtClean="0"/>
              <a:t>Mølhave (1991), TVOC as defined now n c-6 to n c16(VOCs boiling point 50 to 250C  (</a:t>
            </a:r>
            <a:r>
              <a:rPr lang="en-US" smtClean="0"/>
              <a:t>287C)</a:t>
            </a:r>
          </a:p>
          <a:p>
            <a:r>
              <a:rPr lang="en-US" smtClean="0"/>
              <a:t>Not all vocs are equal</a:t>
            </a:r>
            <a:r>
              <a:rPr lang="en-US" baseline="0" smtClean="0"/>
              <a:t> in terms of odor and irritation and toxicity, not recognized by Mølhave recognized by Seifert to some extent</a:t>
            </a:r>
            <a:endParaRPr lang="en-US" smtClean="0"/>
          </a:p>
          <a:p>
            <a:endParaRPr lang="en-US" dirty="0"/>
          </a:p>
        </p:txBody>
      </p:sp>
      <p:sp>
        <p:nvSpPr>
          <p:cNvPr id="4" name="Slide Number Placeholder 3"/>
          <p:cNvSpPr>
            <a:spLocks noGrp="1"/>
          </p:cNvSpPr>
          <p:nvPr>
            <p:ph type="sldNum" sz="quarter" idx="10"/>
          </p:nvPr>
        </p:nvSpPr>
        <p:spPr/>
        <p:txBody>
          <a:bodyPr/>
          <a:lstStyle/>
          <a:p>
            <a:fld id="{A3FC1DD7-2373-449D-ADB8-D7D61E4B33C7}" type="slidenum">
              <a:rPr lang="en-US" smtClean="0"/>
              <a:t>13</a:t>
            </a:fld>
            <a:endParaRPr lang="en-US" dirty="0"/>
          </a:p>
        </p:txBody>
      </p:sp>
    </p:spTree>
    <p:extLst>
      <p:ext uri="{BB962C8B-B14F-4D97-AF65-F5344CB8AC3E}">
        <p14:creationId xmlns:p14="http://schemas.microsoft.com/office/powerpoint/2010/main" val="3020079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Mølhave (1991), TVOC as defined now n c-6 to n c16(VOCs boiling point 50 to 250C  (287C)</a:t>
            </a:r>
            <a:endParaRPr lang="en-US" dirty="0"/>
          </a:p>
        </p:txBody>
      </p:sp>
      <p:sp>
        <p:nvSpPr>
          <p:cNvPr id="4" name="Slide Number Placeholder 3"/>
          <p:cNvSpPr>
            <a:spLocks noGrp="1"/>
          </p:cNvSpPr>
          <p:nvPr>
            <p:ph type="sldNum" sz="quarter" idx="10"/>
          </p:nvPr>
        </p:nvSpPr>
        <p:spPr/>
        <p:txBody>
          <a:bodyPr/>
          <a:lstStyle/>
          <a:p>
            <a:fld id="{A3FC1DD7-2373-449D-ADB8-D7D61E4B33C7}" type="slidenum">
              <a:rPr lang="en-US" smtClean="0"/>
              <a:t>14</a:t>
            </a:fld>
            <a:endParaRPr lang="en-US" dirty="0"/>
          </a:p>
        </p:txBody>
      </p:sp>
    </p:spTree>
    <p:extLst>
      <p:ext uri="{BB962C8B-B14F-4D97-AF65-F5344CB8AC3E}">
        <p14:creationId xmlns:p14="http://schemas.microsoft.com/office/powerpoint/2010/main" val="3020079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only attempt to use human response as a metric for iaq was actually made by Fanger and his colleagues. I hope you still remember</a:t>
            </a:r>
            <a:r>
              <a:rPr lang="en-US" baseline="0" dirty="0" smtClean="0"/>
              <a:t> the origin. Two important elements should be mentioned here: definition of 80% dissatisfied and expression of pollutants with the dose response relationship for humans. As much as brilliant in the concept the entire approach had several issues that I want to review.</a:t>
            </a:r>
            <a:endParaRPr lang="en-US" dirty="0"/>
          </a:p>
        </p:txBody>
      </p:sp>
      <p:sp>
        <p:nvSpPr>
          <p:cNvPr id="4" name="Slide Number Placeholder 3"/>
          <p:cNvSpPr>
            <a:spLocks noGrp="1"/>
          </p:cNvSpPr>
          <p:nvPr>
            <p:ph type="sldNum" sz="quarter" idx="10"/>
          </p:nvPr>
        </p:nvSpPr>
        <p:spPr/>
        <p:txBody>
          <a:bodyPr/>
          <a:lstStyle/>
          <a:p>
            <a:fld id="{A3FC1DD7-2373-449D-ADB8-D7D61E4B33C7}" type="slidenum">
              <a:rPr lang="en-US" smtClean="0"/>
              <a:t>15</a:t>
            </a:fld>
            <a:endParaRPr lang="en-US" dirty="0"/>
          </a:p>
        </p:txBody>
      </p:sp>
    </p:spTree>
    <p:extLst>
      <p:ext uri="{BB962C8B-B14F-4D97-AF65-F5344CB8AC3E}">
        <p14:creationId xmlns:p14="http://schemas.microsoft.com/office/powerpoint/2010/main" val="3124630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concept was based on using human sensory perception as no “electronic” noses existed at that time..</a:t>
            </a:r>
            <a:r>
              <a:rPr lang="en-US" baseline="0" dirty="0" smtClean="0"/>
              <a:t> These can have high level of imprecision. Let me name few of them</a:t>
            </a:r>
            <a:endParaRPr lang="en-US" dirty="0"/>
          </a:p>
        </p:txBody>
      </p:sp>
      <p:sp>
        <p:nvSpPr>
          <p:cNvPr id="4" name="Slide Number Placeholder 3"/>
          <p:cNvSpPr>
            <a:spLocks noGrp="1"/>
          </p:cNvSpPr>
          <p:nvPr>
            <p:ph type="sldNum" sz="quarter" idx="10"/>
          </p:nvPr>
        </p:nvSpPr>
        <p:spPr/>
        <p:txBody>
          <a:bodyPr/>
          <a:lstStyle/>
          <a:p>
            <a:fld id="{8D417299-54A9-43DF-B975-8D29E0403962}" type="slidenum">
              <a:rPr lang="en-US" smtClean="0"/>
              <a:t>16</a:t>
            </a:fld>
            <a:endParaRPr lang="en-US" dirty="0"/>
          </a:p>
        </p:txBody>
      </p:sp>
    </p:spTree>
    <p:extLst>
      <p:ext uri="{BB962C8B-B14F-4D97-AF65-F5344CB8AC3E}">
        <p14:creationId xmlns:p14="http://schemas.microsoft.com/office/powerpoint/2010/main" val="1545285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if we summarize</a:t>
            </a:r>
            <a:r>
              <a:rPr lang="en-US" baseline="0" dirty="0" smtClean="0"/>
              <a:t> there were major drawbacks of previous approaches</a:t>
            </a:r>
            <a:endParaRPr lang="en-US" dirty="0"/>
          </a:p>
        </p:txBody>
      </p:sp>
      <p:sp>
        <p:nvSpPr>
          <p:cNvPr id="4" name="Slide Number Placeholder 3"/>
          <p:cNvSpPr>
            <a:spLocks noGrp="1"/>
          </p:cNvSpPr>
          <p:nvPr>
            <p:ph type="sldNum" sz="quarter" idx="10"/>
          </p:nvPr>
        </p:nvSpPr>
        <p:spPr/>
        <p:txBody>
          <a:bodyPr/>
          <a:lstStyle/>
          <a:p>
            <a:fld id="{A3FC1DD7-2373-449D-ADB8-D7D61E4B33C7}" type="slidenum">
              <a:rPr lang="en-US" smtClean="0"/>
              <a:t>17</a:t>
            </a:fld>
            <a:endParaRPr lang="en-US" dirty="0"/>
          </a:p>
        </p:txBody>
      </p:sp>
    </p:spTree>
    <p:extLst>
      <p:ext uri="{BB962C8B-B14F-4D97-AF65-F5344CB8AC3E}">
        <p14:creationId xmlns:p14="http://schemas.microsoft.com/office/powerpoint/2010/main" val="1040402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TenBrinke: 7 VOC exposure metrics were investigated: 1-TVOC, 2-sum of VOCs identified by GC/MS, 3-the sum of VOCs with each weighted by its irritancy potency, 4-the sum of VOCs with each weighted by its odor threshold, 5-VOCs grouped by Chemical Classes (Aromatic, Alkane, Terpene, Chlorinated, Oxidized), 6-having sources in Air Fresheners and Cleaning products as determined by PCA, 7-irritants as determined by PCA</a:t>
            </a:r>
          </a:p>
          <a:p>
            <a:r>
              <a:rPr lang="en-US" dirty="0" smtClean="0"/>
              <a:t>Metric (7) shown to predict best symptoms of irritation</a:t>
            </a:r>
          </a:p>
          <a:p>
            <a:endParaRPr lang="en-US" dirty="0" smtClean="0"/>
          </a:p>
          <a:p>
            <a:r>
              <a:rPr lang="en-US" dirty="0" smtClean="0"/>
              <a:t>Sekhar: Indoor Pollutant Standard Index (IPSI) on an arbitrary scale 0 to 10, 2 being set as acceptable</a:t>
            </a:r>
          </a:p>
          <a:p>
            <a:r>
              <a:rPr lang="en-US" dirty="0" smtClean="0"/>
              <a:t>Eight IAQ parameters: CO2, CO, formaldehyde, TVOC, PM, total bacteria, total fungi and thermal comfort</a:t>
            </a:r>
          </a:p>
          <a:p>
            <a:r>
              <a:rPr lang="en-US" dirty="0" smtClean="0"/>
              <a:t>Acceptable levels (2) and harm levels (10) are defined  and measured values arbitrarily converted into 0-10 scale assuming linearity</a:t>
            </a:r>
          </a:p>
          <a:p>
            <a:r>
              <a:rPr lang="en-US" dirty="0" smtClean="0"/>
              <a:t>IPSI is a maximum of an index for each pollutant class</a:t>
            </a:r>
          </a:p>
          <a:p>
            <a:endParaRPr lang="en-US" dirty="0" smtClean="0"/>
          </a:p>
          <a:p>
            <a:r>
              <a:rPr lang="en-US" dirty="0" smtClean="0"/>
              <a:t>Moschandreas: Indoor Air Pollution Index (IAPI) from 0 to 10</a:t>
            </a:r>
          </a:p>
          <a:p>
            <a:r>
              <a:rPr lang="en-US" dirty="0" smtClean="0"/>
              <a:t>Based on 4 groups of pollutants:  organic gases, inorganic gases, particulate matter, biological pollutants</a:t>
            </a:r>
          </a:p>
          <a:p>
            <a:r>
              <a:rPr lang="en-US" dirty="0" smtClean="0"/>
              <a:t>Four-level tree-structure methods based purely measured concentrations (in theory)</a:t>
            </a:r>
          </a:p>
          <a:p>
            <a:r>
              <a:rPr lang="en-US" dirty="0" smtClean="0"/>
              <a:t>Linear effects assumed</a:t>
            </a:r>
          </a:p>
          <a:p>
            <a:r>
              <a:rPr lang="en-US" dirty="0" smtClean="0"/>
              <a:t>Purely theoretical, no cut off points</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3FC1DD7-2373-449D-ADB8-D7D61E4B33C7}" type="slidenum">
              <a:rPr lang="en-US" smtClean="0"/>
              <a:t>18</a:t>
            </a:fld>
            <a:endParaRPr lang="en-US" dirty="0"/>
          </a:p>
        </p:txBody>
      </p:sp>
    </p:spTree>
    <p:extLst>
      <p:ext uri="{BB962C8B-B14F-4D97-AF65-F5344CB8AC3E}">
        <p14:creationId xmlns:p14="http://schemas.microsoft.com/office/powerpoint/2010/main" val="1735723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International Energy Agency’s Energy in Buildings and Communities Programme</a:t>
            </a:r>
          </a:p>
          <a:p>
            <a:r>
              <a:rPr lang="en-US" dirty="0" smtClean="0"/>
              <a:t>EBC Annex 68 Design and Operational Strategies for High IAQ in Low Energy Building</a:t>
            </a:r>
          </a:p>
          <a:p>
            <a:endParaRPr lang="en-US" dirty="0" smtClean="0"/>
          </a:p>
          <a:p>
            <a:endParaRPr lang="en-US" dirty="0" smtClean="0"/>
          </a:p>
          <a:p>
            <a:r>
              <a:rPr lang="en-US" dirty="0" smtClean="0"/>
              <a:t>adapted from IND-QAI (Sharma and Bhattacharya, 2012)</a:t>
            </a:r>
          </a:p>
          <a:p>
            <a:r>
              <a:rPr lang="en-US" dirty="0" smtClean="0"/>
              <a:t>There are two reasons for adopting a maximum operator: (i) it is free from eclipsing (situation when a pollution is underestimated by AQI) and ambiguity (situation when a pollution is overestimated byAQI) problems (Ott 1978) and (ii) the health effects of combination of pollutants (synergistic effects) are not known and thus a health-based index cannot be combined or weighted.</a:t>
            </a:r>
          </a:p>
          <a:p>
            <a:endParaRPr lang="en-US" dirty="0" smtClean="0"/>
          </a:p>
          <a:p>
            <a:r>
              <a:rPr lang="en-US" dirty="0" smtClean="0"/>
              <a:t>The issue of aggregation</a:t>
            </a:r>
          </a:p>
          <a:p>
            <a:endParaRPr lang="en-US" dirty="0"/>
          </a:p>
        </p:txBody>
      </p:sp>
      <p:sp>
        <p:nvSpPr>
          <p:cNvPr id="4" name="Slide Number Placeholder 3"/>
          <p:cNvSpPr>
            <a:spLocks noGrp="1"/>
          </p:cNvSpPr>
          <p:nvPr>
            <p:ph type="sldNum" sz="quarter" idx="10"/>
          </p:nvPr>
        </p:nvSpPr>
        <p:spPr/>
        <p:txBody>
          <a:bodyPr/>
          <a:lstStyle/>
          <a:p>
            <a:fld id="{A3FC1DD7-2373-449D-ADB8-D7D61E4B33C7}" type="slidenum">
              <a:rPr lang="en-US" smtClean="0"/>
              <a:t>19</a:t>
            </a:fld>
            <a:endParaRPr lang="en-US" dirty="0"/>
          </a:p>
        </p:txBody>
      </p:sp>
    </p:spTree>
    <p:extLst>
      <p:ext uri="{BB962C8B-B14F-4D97-AF65-F5344CB8AC3E}">
        <p14:creationId xmlns:p14="http://schemas.microsoft.com/office/powerpoint/2010/main" val="1449896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C1DD7-2373-449D-ADB8-D7D61E4B33C7}" type="slidenum">
              <a:rPr lang="en-US" smtClean="0"/>
              <a:t>2</a:t>
            </a:fld>
            <a:endParaRPr lang="en-US" dirty="0"/>
          </a:p>
        </p:txBody>
      </p:sp>
    </p:spTree>
    <p:extLst>
      <p:ext uri="{BB962C8B-B14F-4D97-AF65-F5344CB8AC3E}">
        <p14:creationId xmlns:p14="http://schemas.microsoft.com/office/powerpoint/2010/main" val="2966170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EBAB59E3-9404-45AA-9127-EC4B4E64D4E6}" type="slidenum">
              <a:rPr lang="es-ES" smtClean="0"/>
              <a:t>22</a:t>
            </a:fld>
            <a:endParaRPr lang="es-ES" dirty="0"/>
          </a:p>
        </p:txBody>
      </p:sp>
    </p:spTree>
    <p:extLst>
      <p:ext uri="{BB962C8B-B14F-4D97-AF65-F5344CB8AC3E}">
        <p14:creationId xmlns:p14="http://schemas.microsoft.com/office/powerpoint/2010/main" val="2141687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Iaq more complicated also no health in the others</a:t>
            </a:r>
            <a:endParaRPr lang="da-DK" dirty="0"/>
          </a:p>
        </p:txBody>
      </p:sp>
      <p:sp>
        <p:nvSpPr>
          <p:cNvPr id="4" name="Slide Number Placeholder 3"/>
          <p:cNvSpPr>
            <a:spLocks noGrp="1"/>
          </p:cNvSpPr>
          <p:nvPr>
            <p:ph type="sldNum" sz="quarter" idx="10"/>
          </p:nvPr>
        </p:nvSpPr>
        <p:spPr/>
        <p:txBody>
          <a:bodyPr/>
          <a:lstStyle/>
          <a:p>
            <a:fld id="{EBAB59E3-9404-45AA-9127-EC4B4E64D4E6}" type="slidenum">
              <a:rPr lang="es-ES" smtClean="0"/>
              <a:t>23</a:t>
            </a:fld>
            <a:endParaRPr lang="es-ES" dirty="0"/>
          </a:p>
        </p:txBody>
      </p:sp>
    </p:spTree>
    <p:extLst>
      <p:ext uri="{BB962C8B-B14F-4D97-AF65-F5344CB8AC3E}">
        <p14:creationId xmlns:p14="http://schemas.microsoft.com/office/powerpoint/2010/main" val="1843726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YLL – years of life lost, YLD years of life lost in disability </a:t>
            </a:r>
            <a:endParaRPr lang="en-US" dirty="0"/>
          </a:p>
        </p:txBody>
      </p:sp>
      <p:sp>
        <p:nvSpPr>
          <p:cNvPr id="4" name="Slide Number Placeholder 3"/>
          <p:cNvSpPr>
            <a:spLocks noGrp="1"/>
          </p:cNvSpPr>
          <p:nvPr>
            <p:ph type="sldNum" sz="quarter" idx="10"/>
          </p:nvPr>
        </p:nvSpPr>
        <p:spPr/>
        <p:txBody>
          <a:bodyPr/>
          <a:lstStyle/>
          <a:p>
            <a:fld id="{A3FC1DD7-2373-449D-ADB8-D7D61E4B33C7}" type="slidenum">
              <a:rPr lang="en-US" smtClean="0"/>
              <a:t>24</a:t>
            </a:fld>
            <a:endParaRPr lang="en-US" dirty="0"/>
          </a:p>
        </p:txBody>
      </p:sp>
    </p:spTree>
    <p:extLst>
      <p:ext uri="{BB962C8B-B14F-4D97-AF65-F5344CB8AC3E}">
        <p14:creationId xmlns:p14="http://schemas.microsoft.com/office/powerpoint/2010/main" val="877449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C1DD7-2373-449D-ADB8-D7D61E4B33C7}" type="slidenum">
              <a:rPr lang="en-US" smtClean="0"/>
              <a:t>25</a:t>
            </a:fld>
            <a:endParaRPr lang="en-US" dirty="0"/>
          </a:p>
        </p:txBody>
      </p:sp>
    </p:spTree>
    <p:extLst>
      <p:ext uri="{BB962C8B-B14F-4D97-AF65-F5344CB8AC3E}">
        <p14:creationId xmlns:p14="http://schemas.microsoft.com/office/powerpoint/2010/main" val="1135394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Do we need to know all??</a:t>
            </a:r>
          </a:p>
          <a:p>
            <a:endParaRPr lang="en-US" dirty="0" smtClean="0"/>
          </a:p>
          <a:p>
            <a:r>
              <a:rPr lang="en-US" dirty="0" smtClean="0"/>
              <a:t>Action level</a:t>
            </a:r>
          </a:p>
          <a:p>
            <a:r>
              <a:rPr lang="en-US" dirty="0" smtClean="0"/>
              <a:t>Thresholds are example of pass not pass Teichmann pictures or control</a:t>
            </a:r>
            <a:r>
              <a:rPr lang="en-US" baseline="0" dirty="0" smtClean="0"/>
              <a:t> tool</a:t>
            </a:r>
            <a:r>
              <a:rPr lang="en-US" dirty="0" smtClean="0"/>
              <a:t> </a:t>
            </a:r>
          </a:p>
          <a:p>
            <a:r>
              <a:rPr lang="en-US" dirty="0" smtClean="0"/>
              <a:t>Exposure response relationships </a:t>
            </a:r>
          </a:p>
          <a:p>
            <a:r>
              <a:rPr lang="en-US" dirty="0" smtClean="0"/>
              <a:t>Only these that can be dealt with ventilation</a:t>
            </a:r>
            <a:endParaRPr lang="en-US" dirty="0"/>
          </a:p>
        </p:txBody>
      </p:sp>
      <p:sp>
        <p:nvSpPr>
          <p:cNvPr id="4" name="Slide Number Placeholder 3"/>
          <p:cNvSpPr>
            <a:spLocks noGrp="1"/>
          </p:cNvSpPr>
          <p:nvPr>
            <p:ph type="sldNum" sz="quarter" idx="10"/>
          </p:nvPr>
        </p:nvSpPr>
        <p:spPr/>
        <p:txBody>
          <a:bodyPr/>
          <a:lstStyle/>
          <a:p>
            <a:fld id="{A3FC1DD7-2373-449D-ADB8-D7D61E4B33C7}" type="slidenum">
              <a:rPr lang="en-US" smtClean="0"/>
              <a:t>27</a:t>
            </a:fld>
            <a:endParaRPr lang="en-US" dirty="0"/>
          </a:p>
        </p:txBody>
      </p:sp>
    </p:spTree>
    <p:extLst>
      <p:ext uri="{BB962C8B-B14F-4D97-AF65-F5344CB8AC3E}">
        <p14:creationId xmlns:p14="http://schemas.microsoft.com/office/powerpoint/2010/main" val="3549147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latin typeface="+mj-lt"/>
              </a:rPr>
              <a:t>A long time ago, in the valley of Brahmaputra in India there lived six men who were much inclined to boast of their wit and lore. Though they were no longer young and had all been blind since birth, they would compete with each other to see who could tell the tallest story. </a:t>
            </a:r>
          </a:p>
          <a:p>
            <a:endParaRPr lang="en-US" sz="800" dirty="0" smtClean="0">
              <a:latin typeface="+mj-lt"/>
            </a:endParaRPr>
          </a:p>
          <a:p>
            <a:r>
              <a:rPr lang="en-US" sz="800" dirty="0" smtClean="0">
                <a:latin typeface="+mj-lt"/>
              </a:rPr>
              <a:t>One day, however, they fell to arguing. The object of their dispute was the elephant. Now, since each was blind, none had ever seen that mighty beast of whom so many tales are told. So, to satisfy their minds and settle the dispute, they decided to go and seek out an elephant. </a:t>
            </a:r>
          </a:p>
          <a:p>
            <a:endParaRPr lang="en-US" sz="800" dirty="0" smtClean="0">
              <a:latin typeface="+mj-lt"/>
            </a:endParaRPr>
          </a:p>
          <a:p>
            <a:r>
              <a:rPr lang="en-US" sz="800" dirty="0" smtClean="0">
                <a:latin typeface="+mj-lt"/>
              </a:rPr>
              <a:t> </a:t>
            </a:r>
          </a:p>
          <a:p>
            <a:r>
              <a:rPr lang="en-US" sz="800" dirty="0" smtClean="0">
                <a:latin typeface="+mj-lt"/>
              </a:rPr>
              <a:t>Having hired a young guide, Dookiram by name, they set out early one morning in single file along the forest track, each placing his hands on the back of the man in front. It was not long before they came to a forest clearing where a huge bull elephant, quite tame, was standing contemplating his menu for the day. </a:t>
            </a:r>
          </a:p>
          <a:p>
            <a:endParaRPr lang="en-US" sz="800" dirty="0" smtClean="0">
              <a:latin typeface="+mj-lt"/>
            </a:endParaRPr>
          </a:p>
          <a:p>
            <a:r>
              <a:rPr lang="en-US" sz="800" dirty="0" smtClean="0">
                <a:latin typeface="+mj-lt"/>
              </a:rPr>
              <a:t>The six blind men became quite excited; at last they would satisfy their minds. Thus it was that the men took turns to investigate the elephant's shape and form. </a:t>
            </a:r>
          </a:p>
          <a:p>
            <a:endParaRPr lang="en-US" sz="800" dirty="0" smtClean="0">
              <a:latin typeface="+mj-lt"/>
            </a:endParaRPr>
          </a:p>
          <a:p>
            <a:r>
              <a:rPr lang="en-US" sz="800" dirty="0" smtClean="0">
                <a:latin typeface="+mj-lt"/>
              </a:rPr>
              <a:t> </a:t>
            </a:r>
          </a:p>
          <a:p>
            <a:r>
              <a:rPr lang="en-US" sz="800" dirty="0" smtClean="0">
                <a:latin typeface="+mj-lt"/>
              </a:rPr>
              <a:t>As all six men were blind, neither of them could see the whole elephant and approached the elephant from different directions. After encountering the elephant, each man proclaimed in turn: </a:t>
            </a:r>
          </a:p>
          <a:p>
            <a:endParaRPr lang="en-US" sz="800" dirty="0" smtClean="0">
              <a:latin typeface="+mj-lt"/>
            </a:endParaRPr>
          </a:p>
          <a:p>
            <a:r>
              <a:rPr lang="en-US" sz="800" dirty="0" smtClean="0">
                <a:latin typeface="+mj-lt"/>
              </a:rPr>
              <a:t>'O my brothers,' the first man at once cried out, 'it is as sure as I am wise that this elephant is like a great mud wall baked hard in the sun.' </a:t>
            </a:r>
          </a:p>
          <a:p>
            <a:endParaRPr lang="en-US" sz="800" dirty="0" smtClean="0">
              <a:latin typeface="+mj-lt"/>
            </a:endParaRPr>
          </a:p>
          <a:p>
            <a:r>
              <a:rPr lang="en-US" sz="800" dirty="0" smtClean="0">
                <a:latin typeface="+mj-lt"/>
              </a:rPr>
              <a:t>'Now, my brothers,' the second man exclaimed with a cry of dawning recognition, 'I can tell you what shape this elephant is - he is exactly like a spear.' </a:t>
            </a:r>
          </a:p>
          <a:p>
            <a:endParaRPr lang="en-US" sz="800" dirty="0" smtClean="0">
              <a:latin typeface="+mj-lt"/>
            </a:endParaRPr>
          </a:p>
          <a:p>
            <a:r>
              <a:rPr lang="en-US" sz="800" dirty="0" smtClean="0">
                <a:latin typeface="+mj-lt"/>
              </a:rPr>
              <a:t>The others smiled in disbelief. </a:t>
            </a:r>
          </a:p>
          <a:p>
            <a:endParaRPr lang="en-US" sz="800" dirty="0" smtClean="0">
              <a:latin typeface="+mj-lt"/>
            </a:endParaRPr>
          </a:p>
          <a:p>
            <a:r>
              <a:rPr lang="en-US" sz="800" dirty="0" smtClean="0">
                <a:latin typeface="+mj-lt"/>
              </a:rPr>
              <a:t>'Why, dear brothers, do you not see,' said the third man -- 'this elephant is very much like a rope,' he shouted. </a:t>
            </a:r>
          </a:p>
          <a:p>
            <a:endParaRPr lang="en-US" sz="800" dirty="0" smtClean="0">
              <a:latin typeface="+mj-lt"/>
            </a:endParaRPr>
          </a:p>
          <a:p>
            <a:r>
              <a:rPr lang="en-US" sz="800" dirty="0" smtClean="0">
                <a:latin typeface="+mj-lt"/>
              </a:rPr>
              <a:t> </a:t>
            </a:r>
          </a:p>
          <a:p>
            <a:r>
              <a:rPr lang="en-US" sz="800" dirty="0" smtClean="0">
                <a:latin typeface="+mj-lt"/>
              </a:rPr>
              <a:t>'Ha, I thought as much,' the fourth man declared excitedly, 'This elephant much resembles a serpent.' </a:t>
            </a:r>
          </a:p>
          <a:p>
            <a:endParaRPr lang="en-US" sz="800" dirty="0" smtClean="0">
              <a:latin typeface="+mj-lt"/>
            </a:endParaRPr>
          </a:p>
          <a:p>
            <a:r>
              <a:rPr lang="en-US" sz="800" dirty="0" smtClean="0">
                <a:latin typeface="+mj-lt"/>
              </a:rPr>
              <a:t>The others snorted their contempt. </a:t>
            </a:r>
          </a:p>
          <a:p>
            <a:endParaRPr lang="en-US" sz="800" dirty="0" smtClean="0">
              <a:latin typeface="+mj-lt"/>
            </a:endParaRPr>
          </a:p>
          <a:p>
            <a:r>
              <a:rPr lang="en-US" sz="800" dirty="0" smtClean="0">
                <a:latin typeface="+mj-lt"/>
              </a:rPr>
              <a:t>'Good gracious, brothers,' the fifth man called out, 'even a blind man can see what shape the elephant resembles most. Why he's mightily like a fan.' </a:t>
            </a:r>
          </a:p>
          <a:p>
            <a:endParaRPr lang="en-US" sz="800" dirty="0" smtClean="0">
              <a:latin typeface="+mj-lt"/>
            </a:endParaRPr>
          </a:p>
          <a:p>
            <a:r>
              <a:rPr lang="en-US" sz="800" dirty="0" smtClean="0">
                <a:latin typeface="+mj-lt"/>
              </a:rPr>
              <a:t>At last, it was the turn of the sixth old fellow and he proclaimed, </a:t>
            </a:r>
          </a:p>
          <a:p>
            <a:endParaRPr lang="en-US" sz="800" dirty="0" smtClean="0">
              <a:latin typeface="+mj-lt"/>
            </a:endParaRPr>
          </a:p>
          <a:p>
            <a:r>
              <a:rPr lang="en-US" sz="800" dirty="0" smtClean="0">
                <a:latin typeface="+mj-lt"/>
              </a:rPr>
              <a:t>'This sturdy pillar, brothers' mine, feels exactly like the trunk of a great areca palm tree.' </a:t>
            </a:r>
          </a:p>
          <a:p>
            <a:endParaRPr lang="en-US" sz="800" dirty="0" smtClean="0">
              <a:latin typeface="+mj-lt"/>
            </a:endParaRPr>
          </a:p>
          <a:p>
            <a:r>
              <a:rPr lang="en-US" sz="800" dirty="0" smtClean="0">
                <a:latin typeface="+mj-lt"/>
              </a:rPr>
              <a:t> </a:t>
            </a:r>
          </a:p>
          <a:p>
            <a:r>
              <a:rPr lang="en-US" sz="800" dirty="0" smtClean="0">
                <a:latin typeface="+mj-lt"/>
              </a:rPr>
              <a:t>Of course, no one believed him. </a:t>
            </a:r>
          </a:p>
          <a:p>
            <a:endParaRPr lang="en-US" sz="800" dirty="0" smtClean="0">
              <a:latin typeface="+mj-lt"/>
            </a:endParaRPr>
          </a:p>
          <a:p>
            <a:r>
              <a:rPr lang="en-US" sz="800" dirty="0" smtClean="0">
                <a:latin typeface="+mj-lt"/>
              </a:rPr>
              <a:t>Their curiosity satisfied, they all linked hands and followed the guide, Dookiram, back to the village. Once there, seated beneath a waving palm, the six blind men began disputing loud and long. Each now had his own opinion, firmly based on his own experience, of what an elephant is really like. For after all, each had felt the elephant for himself and knew that he was right! </a:t>
            </a:r>
          </a:p>
          <a:p>
            <a:endParaRPr lang="en-US" sz="800" dirty="0" smtClean="0">
              <a:latin typeface="+mj-lt"/>
            </a:endParaRPr>
          </a:p>
          <a:p>
            <a:r>
              <a:rPr lang="en-US" sz="800" dirty="0" smtClean="0">
                <a:latin typeface="+mj-lt"/>
              </a:rPr>
              <a:t>And so indeed he was. For depending on how the elephant is seen, each blind man was partly right, though all were in the wrong. (Riordan, 1986, pp. 30-33) </a:t>
            </a:r>
            <a:endParaRPr lang="en-US" sz="800" dirty="0">
              <a:latin typeface="+mj-lt"/>
            </a:endParaRPr>
          </a:p>
        </p:txBody>
      </p:sp>
      <p:sp>
        <p:nvSpPr>
          <p:cNvPr id="4" name="Slide Number Placeholder 3"/>
          <p:cNvSpPr>
            <a:spLocks noGrp="1"/>
          </p:cNvSpPr>
          <p:nvPr>
            <p:ph type="sldNum" sz="quarter" idx="10"/>
          </p:nvPr>
        </p:nvSpPr>
        <p:spPr/>
        <p:txBody>
          <a:bodyPr/>
          <a:lstStyle/>
          <a:p>
            <a:fld id="{E9BC2E57-762C-4FFB-B2A2-393506AA78F6}" type="slidenum">
              <a:rPr lang="en-US" smtClean="0"/>
              <a:t>28</a:t>
            </a:fld>
            <a:endParaRPr lang="en-US" dirty="0"/>
          </a:p>
        </p:txBody>
      </p:sp>
    </p:spTree>
    <p:extLst>
      <p:ext uri="{BB962C8B-B14F-4D97-AF65-F5344CB8AC3E}">
        <p14:creationId xmlns:p14="http://schemas.microsoft.com/office/powerpoint/2010/main" val="3867920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17299-54A9-43DF-B975-8D29E0403962}" type="slidenum">
              <a:rPr lang="en-US" smtClean="0"/>
              <a:t>29</a:t>
            </a:fld>
            <a:endParaRPr lang="en-US" dirty="0"/>
          </a:p>
        </p:txBody>
      </p:sp>
    </p:spTree>
    <p:extLst>
      <p:ext uri="{BB962C8B-B14F-4D97-AF65-F5344CB8AC3E}">
        <p14:creationId xmlns:p14="http://schemas.microsoft.com/office/powerpoint/2010/main" val="2428607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C1DD7-2373-449D-ADB8-D7D61E4B33C7}" type="slidenum">
              <a:rPr lang="en-US" smtClean="0"/>
              <a:t>3</a:t>
            </a:fld>
            <a:endParaRPr lang="en-US" dirty="0"/>
          </a:p>
        </p:txBody>
      </p:sp>
    </p:spTree>
    <p:extLst>
      <p:ext uri="{BB962C8B-B14F-4D97-AF65-F5344CB8AC3E}">
        <p14:creationId xmlns:p14="http://schemas.microsoft.com/office/powerpoint/2010/main" val="588231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think that it would be wise to start</a:t>
            </a:r>
            <a:r>
              <a:rPr lang="en-US" baseline="0" dirty="0" smtClean="0"/>
              <a:t> by recalling and reviewing some definitions to understand what general public and what is in the public space understood as indoor air quality and health</a:t>
            </a:r>
            <a:endParaRPr lang="en-US" dirty="0"/>
          </a:p>
        </p:txBody>
      </p:sp>
      <p:sp>
        <p:nvSpPr>
          <p:cNvPr id="4" name="Slide Number Placeholder 3"/>
          <p:cNvSpPr>
            <a:spLocks noGrp="1"/>
          </p:cNvSpPr>
          <p:nvPr>
            <p:ph type="sldNum" sz="quarter" idx="10"/>
          </p:nvPr>
        </p:nvSpPr>
        <p:spPr/>
        <p:txBody>
          <a:bodyPr/>
          <a:lstStyle/>
          <a:p>
            <a:fld id="{A3FC1DD7-2373-449D-ADB8-D7D61E4B33C7}" type="slidenum">
              <a:rPr lang="en-US" smtClean="0"/>
              <a:t>4</a:t>
            </a:fld>
            <a:endParaRPr lang="en-US" dirty="0"/>
          </a:p>
        </p:txBody>
      </p:sp>
    </p:spTree>
    <p:extLst>
      <p:ext uri="{BB962C8B-B14F-4D97-AF65-F5344CB8AC3E}">
        <p14:creationId xmlns:p14="http://schemas.microsoft.com/office/powerpoint/2010/main" val="2661335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definitions talk about the universe of all pollutants indoors i.e. considering gaseous biological and PMs Bio aerosols</a:t>
            </a:r>
          </a:p>
          <a:p>
            <a:r>
              <a:rPr lang="en-US" dirty="0" smtClean="0"/>
              <a:t>Endotoxins</a:t>
            </a:r>
          </a:p>
          <a:p>
            <a:r>
              <a:rPr lang="en-US" dirty="0" smtClean="0"/>
              <a:t>Allergens</a:t>
            </a:r>
          </a:p>
          <a:p>
            <a:r>
              <a:rPr lang="en-US" dirty="0" smtClean="0"/>
              <a:t>Persistent organic pollutants</a:t>
            </a:r>
          </a:p>
          <a:p>
            <a:r>
              <a:rPr lang="en-US" dirty="0" smtClean="0"/>
              <a:t>Endocrine disruptors</a:t>
            </a:r>
          </a:p>
          <a:p>
            <a:r>
              <a:rPr lang="en-US" dirty="0" smtClean="0"/>
              <a:t>Particulate matter</a:t>
            </a:r>
          </a:p>
          <a:p>
            <a:r>
              <a:rPr lang="en-US" dirty="0" smtClean="0"/>
              <a:t>Ultrafine particles</a:t>
            </a:r>
          </a:p>
          <a:p>
            <a:r>
              <a:rPr lang="en-US" dirty="0" smtClean="0"/>
              <a:t>Volatile organic compounds</a:t>
            </a:r>
          </a:p>
          <a:p>
            <a:r>
              <a:rPr lang="en-US" dirty="0" smtClean="0"/>
              <a:t>Semi volatile organic compounds</a:t>
            </a:r>
          </a:p>
          <a:p>
            <a:r>
              <a:rPr lang="en-US" dirty="0" smtClean="0"/>
              <a:t>Organic compounds</a:t>
            </a:r>
          </a:p>
          <a:p>
            <a:r>
              <a:rPr lang="en-US" dirty="0" smtClean="0"/>
              <a:t>All or groups of them</a:t>
            </a:r>
          </a:p>
          <a:p>
            <a:endParaRPr lang="en-US" dirty="0"/>
          </a:p>
        </p:txBody>
      </p:sp>
      <p:sp>
        <p:nvSpPr>
          <p:cNvPr id="4" name="Slide Number Placeholder 3"/>
          <p:cNvSpPr>
            <a:spLocks noGrp="1"/>
          </p:cNvSpPr>
          <p:nvPr>
            <p:ph type="sldNum" sz="quarter" idx="10"/>
          </p:nvPr>
        </p:nvSpPr>
        <p:spPr/>
        <p:txBody>
          <a:bodyPr/>
          <a:lstStyle/>
          <a:p>
            <a:fld id="{A3FC1DD7-2373-449D-ADB8-D7D61E4B33C7}" type="slidenum">
              <a:rPr lang="en-US" smtClean="0"/>
              <a:t>5</a:t>
            </a:fld>
            <a:endParaRPr lang="en-US" dirty="0"/>
          </a:p>
        </p:txBody>
      </p:sp>
    </p:spTree>
    <p:extLst>
      <p:ext uri="{BB962C8B-B14F-4D97-AF65-F5344CB8AC3E}">
        <p14:creationId xmlns:p14="http://schemas.microsoft.com/office/powerpoint/2010/main" val="1427323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first can be debated whether it is an index but it has been used interchangeably</a:t>
            </a:r>
            <a:r>
              <a:rPr lang="en-US" baseline="0" smtClean="0"/>
              <a:t> or as a substitute</a:t>
            </a:r>
            <a:endParaRPr lang="en-US" smtClean="0"/>
          </a:p>
          <a:p>
            <a:r>
              <a:rPr lang="en-US" smtClean="0"/>
              <a:t>However </a:t>
            </a:r>
            <a:r>
              <a:rPr lang="en-US" dirty="0" smtClean="0"/>
              <a:t>so far the most often used indices address only few pollutants,</a:t>
            </a:r>
            <a:r>
              <a:rPr lang="en-US" baseline="0" dirty="0" smtClean="0"/>
              <a:t> not all and basically one modality which is human comfort (although TVOC attempted to address health aspects as well). Lets look closely what has been used and proposed why and what are the positive and negative aspects of these approaches</a:t>
            </a:r>
            <a:endParaRPr lang="en-US" dirty="0" smtClean="0"/>
          </a:p>
          <a:p>
            <a:r>
              <a:rPr lang="en-US" dirty="0" smtClean="0"/>
              <a:t>Those based on which we can say that iaq is good or bad, not specific compounds but integrative approach try to tackle the issue of IAQ</a:t>
            </a:r>
            <a:endParaRPr lang="en-US" dirty="0"/>
          </a:p>
        </p:txBody>
      </p:sp>
      <p:sp>
        <p:nvSpPr>
          <p:cNvPr id="4" name="Slide Number Placeholder 3"/>
          <p:cNvSpPr>
            <a:spLocks noGrp="1"/>
          </p:cNvSpPr>
          <p:nvPr>
            <p:ph type="sldNum" sz="quarter" idx="10"/>
          </p:nvPr>
        </p:nvSpPr>
        <p:spPr/>
        <p:txBody>
          <a:bodyPr/>
          <a:lstStyle/>
          <a:p>
            <a:fld id="{A3FC1DD7-2373-449D-ADB8-D7D61E4B33C7}" type="slidenum">
              <a:rPr lang="en-US" smtClean="0"/>
              <a:t>6</a:t>
            </a:fld>
            <a:endParaRPr lang="en-US" dirty="0"/>
          </a:p>
        </p:txBody>
      </p:sp>
    </p:spTree>
    <p:extLst>
      <p:ext uri="{BB962C8B-B14F-4D97-AF65-F5344CB8AC3E}">
        <p14:creationId xmlns:p14="http://schemas.microsoft.com/office/powerpoint/2010/main" val="2285109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C1DD7-2373-449D-ADB8-D7D61E4B33C7}" type="slidenum">
              <a:rPr lang="en-US" smtClean="0"/>
              <a:t>7</a:t>
            </a:fld>
            <a:endParaRPr lang="en-US" dirty="0"/>
          </a:p>
        </p:txBody>
      </p:sp>
    </p:spTree>
    <p:extLst>
      <p:ext uri="{BB962C8B-B14F-4D97-AF65-F5344CB8AC3E}">
        <p14:creationId xmlns:p14="http://schemas.microsoft.com/office/powerpoint/2010/main" val="939367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Ventilation is not a cause is a modifier so used on its own may not create a good indicator</a:t>
            </a:r>
          </a:p>
          <a:p>
            <a:endParaRPr lang="en-US" dirty="0" smtClean="0"/>
          </a:p>
          <a:p>
            <a:r>
              <a:rPr lang="en-US" dirty="0" smtClean="0"/>
              <a:t>We have to start to recognize that human</a:t>
            </a:r>
            <a:r>
              <a:rPr lang="en-US" baseline="0" dirty="0" smtClean="0"/>
              <a:t> health (generally human responses) are related to exposures. This will create potential for improvement of existing requirements and once the pollutants responsible for exposures are recognized this will create possibility to create health-based ventilation guidelines. Of course we should recognize that there are many new contaminants appearing on the market every day. But instead of playing the anticipatory role, and try to provide information on whether they are hazardous (some undoubtedly will be hazardous) we need to act now on the pollutants that we know are harmful for health.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control of exposure can be entertained by controlling sources of polluting</a:t>
            </a:r>
            <a:r>
              <a:rPr lang="en-US" baseline="0" dirty="0" smtClean="0"/>
              <a:t> (reducing the emissions) and by ventilation. Source control acts at the source level minimizing the release and dispersion of pollutants while ventilation acts at the exposure level after pollutants have been released already into the space or reduce their concentration. It has been the common practice in the past that ventilation was used as the only strategy resulting in unjustifiable and unnecessary high rates and not always proper control of exposure. So the source control should receive proper attention, not only as regards sources present indoors but also present in ambient air. </a:t>
            </a:r>
            <a:endParaRPr lang="en-US" dirty="0" smtClean="0"/>
          </a:p>
          <a:p>
            <a:endParaRPr lang="en-US" dirty="0"/>
          </a:p>
        </p:txBody>
      </p:sp>
      <p:sp>
        <p:nvSpPr>
          <p:cNvPr id="4" name="Slide Number Placeholder 3"/>
          <p:cNvSpPr>
            <a:spLocks noGrp="1"/>
          </p:cNvSpPr>
          <p:nvPr>
            <p:ph type="sldNum" sz="quarter" idx="10"/>
          </p:nvPr>
        </p:nvSpPr>
        <p:spPr/>
        <p:txBody>
          <a:bodyPr/>
          <a:lstStyle/>
          <a:p>
            <a:fld id="{0D73A29C-44D2-424B-82FF-FD9606C80E19}" type="slidenum">
              <a:rPr lang="en-US" smtClean="0"/>
              <a:pPr/>
              <a:t>8</a:t>
            </a:fld>
            <a:endParaRPr lang="en-US" dirty="0"/>
          </a:p>
        </p:txBody>
      </p:sp>
    </p:spTree>
    <p:extLst>
      <p:ext uri="{BB962C8B-B14F-4D97-AF65-F5344CB8AC3E}">
        <p14:creationId xmlns:p14="http://schemas.microsoft.com/office/powerpoint/2010/main" val="4235237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C1DD7-2373-449D-ADB8-D7D61E4B33C7}" type="slidenum">
              <a:rPr lang="en-US" smtClean="0"/>
              <a:t>9</a:t>
            </a:fld>
            <a:endParaRPr lang="en-US" dirty="0"/>
          </a:p>
        </p:txBody>
      </p:sp>
    </p:spTree>
    <p:extLst>
      <p:ext uri="{BB962C8B-B14F-4D97-AF65-F5344CB8AC3E}">
        <p14:creationId xmlns:p14="http://schemas.microsoft.com/office/powerpoint/2010/main" val="13936595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609600" y="1295400"/>
            <a:ext cx="6402388" cy="838200"/>
          </a:xfrm>
        </p:spPr>
        <p:txBody>
          <a:bodyPr/>
          <a:lstStyle>
            <a:lvl1pPr>
              <a:defRPr/>
            </a:lvl1pPr>
          </a:lstStyle>
          <a:p>
            <a:pPr lvl="0"/>
            <a:r>
              <a:rPr lang="en-US" altLang="en-US" noProof="0" smtClean="0"/>
              <a:t>Click to edit Master title style</a:t>
            </a:r>
            <a:endParaRPr lang="en-GB" altLang="en-US" noProof="0" smtClean="0"/>
          </a:p>
        </p:txBody>
      </p:sp>
      <p:sp>
        <p:nvSpPr>
          <p:cNvPr id="114691" name="Rectangle 3"/>
          <p:cNvSpPr>
            <a:spLocks noGrp="1" noChangeArrowheads="1"/>
          </p:cNvSpPr>
          <p:nvPr>
            <p:ph type="subTitle" idx="1"/>
          </p:nvPr>
        </p:nvSpPr>
        <p:spPr>
          <a:xfrm>
            <a:off x="609600" y="2286000"/>
            <a:ext cx="6400800" cy="1752600"/>
          </a:xfrm>
        </p:spPr>
        <p:txBody>
          <a:bodyPr/>
          <a:lstStyle>
            <a:lvl1pPr marL="0" indent="0">
              <a:buFontTx/>
              <a:buNone/>
              <a:defRPr/>
            </a:lvl1pPr>
          </a:lstStyle>
          <a:p>
            <a:pPr lvl="0"/>
            <a:r>
              <a:rPr lang="en-US" altLang="en-US" noProof="0" smtClean="0"/>
              <a:t>Click to edit Master subtitle style</a:t>
            </a:r>
            <a:endParaRPr lang="en-GB" altLang="en-US" noProof="0" smtClean="0"/>
          </a:p>
        </p:txBody>
      </p:sp>
      <p:pic>
        <p:nvPicPr>
          <p:cNvPr id="114692" name="Picture 4" descr="DTU-DK-A1"/>
          <p:cNvPicPr>
            <a:picLocks noChangeAspect="1" noChangeArrowheads="1"/>
          </p:cNvPicPr>
          <p:nvPr/>
        </p:nvPicPr>
        <p:blipFill>
          <a:blip r:embed="rId2" cstate="print">
            <a:extLst>
              <a:ext uri="{28A0092B-C50C-407E-A947-70E740481C1C}">
                <a14:useLocalDpi xmlns:a14="http://schemas.microsoft.com/office/drawing/2010/main" val="0"/>
              </a:ext>
            </a:extLst>
          </a:blip>
          <a:srcRect l="78432"/>
          <a:stretch>
            <a:fillRect/>
          </a:stretch>
        </p:blipFill>
        <p:spPr bwMode="auto">
          <a:xfrm>
            <a:off x="8270875" y="279400"/>
            <a:ext cx="4794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114693" name="Picture 5" descr="76151902"/>
          <p:cNvPicPr>
            <a:picLocks noChangeAspect="1" noChangeArrowheads="1"/>
          </p:cNvPicPr>
          <p:nvPr/>
        </p:nvPicPr>
        <p:blipFill>
          <a:blip r:embed="rId3">
            <a:extLst>
              <a:ext uri="{28A0092B-C50C-407E-A947-70E740481C1C}">
                <a14:useLocalDpi xmlns:a14="http://schemas.microsoft.com/office/drawing/2010/main" val="0"/>
              </a:ext>
            </a:extLst>
          </a:blip>
          <a:srcRect l="73628" t="43704"/>
          <a:stretch>
            <a:fillRect/>
          </a:stretch>
        </p:blipFill>
        <p:spPr bwMode="auto">
          <a:xfrm>
            <a:off x="6732588" y="2997200"/>
            <a:ext cx="2411412" cy="3860800"/>
          </a:xfrm>
          <a:prstGeom prst="rect">
            <a:avLst/>
          </a:prstGeom>
          <a:noFill/>
          <a:extLst>
            <a:ext uri="{909E8E84-426E-40DD-AFC4-6F175D3DCCD1}">
              <a14:hiddenFill xmlns:a14="http://schemas.microsoft.com/office/drawing/2010/main">
                <a:solidFill>
                  <a:srgbClr val="FFFFFF"/>
                </a:solidFill>
              </a14:hiddenFill>
            </a:ext>
          </a:extLst>
        </p:spPr>
      </p:pic>
      <p:pic>
        <p:nvPicPr>
          <p:cNvPr id="114694" name="Picture 6" descr="DTU frise RGB"/>
          <p:cNvPicPr>
            <a:picLocks noChangeAspect="1" noChangeArrowheads="1"/>
          </p:cNvPicPr>
          <p:nvPr/>
        </p:nvPicPr>
        <p:blipFill>
          <a:blip r:embed="rId4" cstate="print">
            <a:extLst>
              <a:ext uri="{28A0092B-C50C-407E-A947-70E740481C1C}">
                <a14:useLocalDpi xmlns:a14="http://schemas.microsoft.com/office/drawing/2010/main" val="0"/>
              </a:ext>
            </a:extLst>
          </a:blip>
          <a:srcRect r="25990"/>
          <a:stretch>
            <a:fillRect/>
          </a:stretch>
        </p:blipFill>
        <p:spPr bwMode="auto">
          <a:xfrm>
            <a:off x="4432300" y="3124200"/>
            <a:ext cx="4711700" cy="2338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540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04800"/>
            <a:ext cx="1943100" cy="5861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676900" cy="5861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0909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09600" y="1295400"/>
            <a:ext cx="6402388" cy="838200"/>
          </a:xfrm>
        </p:spPr>
        <p:txBody>
          <a:bodyPr/>
          <a:lstStyle>
            <a:lvl1pPr>
              <a:defRPr/>
            </a:lvl1pPr>
          </a:lstStyle>
          <a:p>
            <a:pPr lvl="0"/>
            <a:r>
              <a:rPr lang="en-US" altLang="en-US" noProof="0" smtClean="0"/>
              <a:t>Click to edit Master title style</a:t>
            </a:r>
            <a:endParaRPr lang="en-GB" altLang="en-US" noProof="0" smtClean="0"/>
          </a:p>
        </p:txBody>
      </p:sp>
      <p:sp>
        <p:nvSpPr>
          <p:cNvPr id="5123" name="Rectangle 3"/>
          <p:cNvSpPr>
            <a:spLocks noGrp="1" noChangeArrowheads="1"/>
          </p:cNvSpPr>
          <p:nvPr>
            <p:ph type="subTitle" idx="1"/>
          </p:nvPr>
        </p:nvSpPr>
        <p:spPr>
          <a:xfrm>
            <a:off x="609600" y="2286000"/>
            <a:ext cx="6400800" cy="1752600"/>
          </a:xfrm>
        </p:spPr>
        <p:txBody>
          <a:bodyPr/>
          <a:lstStyle>
            <a:lvl1pPr marL="0" indent="0">
              <a:buFontTx/>
              <a:buNone/>
              <a:defRPr/>
            </a:lvl1pPr>
          </a:lstStyle>
          <a:p>
            <a:pPr lvl="0"/>
            <a:r>
              <a:rPr lang="en-US" altLang="en-US" noProof="0" smtClean="0"/>
              <a:t>Click to edit Master subtitle style</a:t>
            </a:r>
            <a:endParaRPr lang="en-GB" altLang="en-US" noProof="0" smtClean="0"/>
          </a:p>
        </p:txBody>
      </p:sp>
      <p:pic>
        <p:nvPicPr>
          <p:cNvPr id="5130" name="Picture 10" descr="DTU-DK-A1"/>
          <p:cNvPicPr>
            <a:picLocks noChangeAspect="1" noChangeArrowheads="1"/>
          </p:cNvPicPr>
          <p:nvPr/>
        </p:nvPicPr>
        <p:blipFill>
          <a:blip r:embed="rId2" cstate="print">
            <a:extLst>
              <a:ext uri="{28A0092B-C50C-407E-A947-70E740481C1C}">
                <a14:useLocalDpi xmlns:a14="http://schemas.microsoft.com/office/drawing/2010/main" val="0"/>
              </a:ext>
            </a:extLst>
          </a:blip>
          <a:srcRect l="78432"/>
          <a:stretch>
            <a:fillRect/>
          </a:stretch>
        </p:blipFill>
        <p:spPr bwMode="auto">
          <a:xfrm>
            <a:off x="8270875" y="279400"/>
            <a:ext cx="4794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DTU frise RGB"/>
          <p:cNvPicPr>
            <a:picLocks noChangeAspect="1" noChangeArrowheads="1"/>
          </p:cNvPicPr>
          <p:nvPr/>
        </p:nvPicPr>
        <p:blipFill>
          <a:blip r:embed="rId3" cstate="print">
            <a:extLst>
              <a:ext uri="{28A0092B-C50C-407E-A947-70E740481C1C}">
                <a14:useLocalDpi xmlns:a14="http://schemas.microsoft.com/office/drawing/2010/main" val="0"/>
              </a:ext>
            </a:extLst>
          </a:blip>
          <a:srcRect r="25990"/>
          <a:stretch>
            <a:fillRect/>
          </a:stretch>
        </p:blipFill>
        <p:spPr bwMode="auto">
          <a:xfrm>
            <a:off x="4432300" y="4191000"/>
            <a:ext cx="4711700" cy="2338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3921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31297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10000" cy="4565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600200"/>
            <a:ext cx="3810000" cy="4565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6007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2798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76481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887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39593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011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55761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6065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04800"/>
            <a:ext cx="1943100" cy="5861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676900" cy="5861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5926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09600" y="1295400"/>
            <a:ext cx="6402388" cy="838200"/>
          </a:xfrm>
        </p:spPr>
        <p:txBody>
          <a:bodyPr/>
          <a:lstStyle>
            <a:lvl1pPr>
              <a:defRPr/>
            </a:lvl1pPr>
          </a:lstStyle>
          <a:p>
            <a:pPr lvl="0"/>
            <a:r>
              <a:rPr lang="en-US" altLang="en-US" noProof="0" smtClean="0"/>
              <a:t>Click to edit Master title style</a:t>
            </a:r>
            <a:endParaRPr lang="en-GB" altLang="en-US" noProof="0" smtClean="0"/>
          </a:p>
        </p:txBody>
      </p:sp>
      <p:sp>
        <p:nvSpPr>
          <p:cNvPr id="5123" name="Rectangle 3"/>
          <p:cNvSpPr>
            <a:spLocks noGrp="1" noChangeArrowheads="1"/>
          </p:cNvSpPr>
          <p:nvPr>
            <p:ph type="subTitle" idx="1"/>
          </p:nvPr>
        </p:nvSpPr>
        <p:spPr>
          <a:xfrm>
            <a:off x="609600" y="2286000"/>
            <a:ext cx="6400800" cy="1752600"/>
          </a:xfrm>
        </p:spPr>
        <p:txBody>
          <a:bodyPr/>
          <a:lstStyle>
            <a:lvl1pPr marL="0" indent="0">
              <a:buFontTx/>
              <a:buNone/>
              <a:defRPr/>
            </a:lvl1pPr>
          </a:lstStyle>
          <a:p>
            <a:pPr lvl="0"/>
            <a:r>
              <a:rPr lang="en-US" altLang="en-US" noProof="0" smtClean="0"/>
              <a:t>Click to edit Master subtitle style</a:t>
            </a:r>
            <a:endParaRPr lang="en-GB" altLang="en-US" noProof="0" smtClean="0"/>
          </a:p>
        </p:txBody>
      </p:sp>
      <p:pic>
        <p:nvPicPr>
          <p:cNvPr id="5130" name="Picture 10" descr="DTU-DK-A1"/>
          <p:cNvPicPr>
            <a:picLocks noChangeAspect="1" noChangeArrowheads="1"/>
          </p:cNvPicPr>
          <p:nvPr/>
        </p:nvPicPr>
        <p:blipFill>
          <a:blip r:embed="rId2" cstate="print">
            <a:extLst>
              <a:ext uri="{28A0092B-C50C-407E-A947-70E740481C1C}">
                <a14:useLocalDpi xmlns:a14="http://schemas.microsoft.com/office/drawing/2010/main" val="0"/>
              </a:ext>
            </a:extLst>
          </a:blip>
          <a:srcRect l="78432"/>
          <a:stretch>
            <a:fillRect/>
          </a:stretch>
        </p:blipFill>
        <p:spPr bwMode="auto">
          <a:xfrm>
            <a:off x="8270875" y="279400"/>
            <a:ext cx="4794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DTU frise RGB"/>
          <p:cNvPicPr>
            <a:picLocks noChangeAspect="1" noChangeArrowheads="1"/>
          </p:cNvPicPr>
          <p:nvPr/>
        </p:nvPicPr>
        <p:blipFill>
          <a:blip r:embed="rId3" cstate="print">
            <a:extLst>
              <a:ext uri="{28A0092B-C50C-407E-A947-70E740481C1C}">
                <a14:useLocalDpi xmlns:a14="http://schemas.microsoft.com/office/drawing/2010/main" val="0"/>
              </a:ext>
            </a:extLst>
          </a:blip>
          <a:srcRect r="25990"/>
          <a:stretch>
            <a:fillRect/>
          </a:stretch>
        </p:blipFill>
        <p:spPr bwMode="auto">
          <a:xfrm>
            <a:off x="4432300" y="4191000"/>
            <a:ext cx="4711700" cy="2338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3921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31297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10000" cy="4565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600200"/>
            <a:ext cx="3810000" cy="4565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6007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2798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76481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887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332912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395932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55761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6065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04800"/>
            <a:ext cx="1943100" cy="5861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676900" cy="5861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59260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06069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4288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47D248-2876-4C1B-81B8-617D69C5B374}"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40AF88-BB2C-4FCA-B5D0-4A81593E7515}" type="slidenum">
              <a:rPr lang="en-US" smtClean="0"/>
              <a:t>‹#›</a:t>
            </a:fld>
            <a:endParaRPr lang="en-US" dirty="0"/>
          </a:p>
        </p:txBody>
      </p:sp>
    </p:spTree>
    <p:extLst>
      <p:ext uri="{BB962C8B-B14F-4D97-AF65-F5344CB8AC3E}">
        <p14:creationId xmlns:p14="http://schemas.microsoft.com/office/powerpoint/2010/main" val="36512964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1800">
                <a:latin typeface="Verdana" panose="020B0604030504040204" pitchFamily="34" charset="0"/>
                <a:ea typeface="Verdana" panose="020B0604030504040204" pitchFamily="34" charset="0"/>
                <a:cs typeface="Verdana" panose="020B0604030504040204" pitchFamily="34" charset="0"/>
              </a:defRPr>
            </a:lvl4pPr>
            <a:lvl5pPr>
              <a:defRPr sz="1800">
                <a:latin typeface="Verdana" panose="020B0604030504040204" pitchFamily="34" charset="0"/>
                <a:ea typeface="Verdana" panose="020B0604030504040204" pitchFamily="34" charset="0"/>
                <a:cs typeface="Verdana" panose="020B060403050404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1800">
                <a:latin typeface="Verdana" panose="020B0604030504040204" pitchFamily="34" charset="0"/>
                <a:ea typeface="Verdana" panose="020B0604030504040204" pitchFamily="34" charset="0"/>
                <a:cs typeface="Verdana" panose="020B0604030504040204" pitchFamily="34" charset="0"/>
              </a:defRPr>
            </a:lvl4pPr>
            <a:lvl5pPr>
              <a:defRPr sz="1800">
                <a:latin typeface="Verdana" panose="020B0604030504040204" pitchFamily="34" charset="0"/>
                <a:ea typeface="Verdana" panose="020B0604030504040204" pitchFamily="34" charset="0"/>
                <a:cs typeface="Verdana" panose="020B060403050404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09337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47D248-2876-4C1B-81B8-617D69C5B374}" type="datetimeFigureOut">
              <a:rPr lang="en-US" smtClean="0"/>
              <a:t>12/7/2021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740AF88-BB2C-4FCA-B5D0-4A81593E7515}" type="slidenum">
              <a:rPr lang="en-US" smtClean="0"/>
              <a:t>‹#›</a:t>
            </a:fld>
            <a:endParaRPr lang="en-US" dirty="0"/>
          </a:p>
        </p:txBody>
      </p:sp>
    </p:spTree>
    <p:extLst>
      <p:ext uri="{BB962C8B-B14F-4D97-AF65-F5344CB8AC3E}">
        <p14:creationId xmlns:p14="http://schemas.microsoft.com/office/powerpoint/2010/main" val="2490634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47D248-2876-4C1B-81B8-617D69C5B374}" type="datetimeFigureOut">
              <a:rPr lang="en-US" smtClean="0"/>
              <a:t>12/7/2021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40AF88-BB2C-4FCA-B5D0-4A81593E7515}" type="slidenum">
              <a:rPr lang="en-US" smtClean="0"/>
              <a:t>‹#›</a:t>
            </a:fld>
            <a:endParaRPr lang="en-US" dirty="0"/>
          </a:p>
        </p:txBody>
      </p:sp>
    </p:spTree>
    <p:extLst>
      <p:ext uri="{BB962C8B-B14F-4D97-AF65-F5344CB8AC3E}">
        <p14:creationId xmlns:p14="http://schemas.microsoft.com/office/powerpoint/2010/main" val="247537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10000" cy="4565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600200"/>
            <a:ext cx="3810000" cy="4565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33224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47D248-2876-4C1B-81B8-617D69C5B374}" type="datetimeFigureOut">
              <a:rPr lang="en-US" smtClean="0"/>
              <a:t>12/7/2021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740AF88-BB2C-4FCA-B5D0-4A81593E7515}" type="slidenum">
              <a:rPr lang="en-US" smtClean="0"/>
              <a:t>‹#›</a:t>
            </a:fld>
            <a:endParaRPr lang="en-US" dirty="0"/>
          </a:p>
        </p:txBody>
      </p:sp>
    </p:spTree>
    <p:extLst>
      <p:ext uri="{BB962C8B-B14F-4D97-AF65-F5344CB8AC3E}">
        <p14:creationId xmlns:p14="http://schemas.microsoft.com/office/powerpoint/2010/main" val="24310674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47D248-2876-4C1B-81B8-617D69C5B374}" type="datetimeFigureOut">
              <a:rPr lang="en-US" smtClean="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40AF88-BB2C-4FCA-B5D0-4A81593E7515}" type="slidenum">
              <a:rPr lang="en-US" smtClean="0"/>
              <a:t>‹#›</a:t>
            </a:fld>
            <a:endParaRPr lang="en-US" dirty="0"/>
          </a:p>
        </p:txBody>
      </p:sp>
    </p:spTree>
    <p:extLst>
      <p:ext uri="{BB962C8B-B14F-4D97-AF65-F5344CB8AC3E}">
        <p14:creationId xmlns:p14="http://schemas.microsoft.com/office/powerpoint/2010/main" val="34260056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47D248-2876-4C1B-81B8-617D69C5B374}" type="datetimeFigureOut">
              <a:rPr lang="en-US" smtClean="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40AF88-BB2C-4FCA-B5D0-4A81593E7515}" type="slidenum">
              <a:rPr lang="en-US" smtClean="0"/>
              <a:t>‹#›</a:t>
            </a:fld>
            <a:endParaRPr lang="en-US" dirty="0"/>
          </a:p>
        </p:txBody>
      </p:sp>
    </p:spTree>
    <p:extLst>
      <p:ext uri="{BB962C8B-B14F-4D97-AF65-F5344CB8AC3E}">
        <p14:creationId xmlns:p14="http://schemas.microsoft.com/office/powerpoint/2010/main" val="25917030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47D248-2876-4C1B-81B8-617D69C5B374}"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40AF88-BB2C-4FCA-B5D0-4A81593E7515}" type="slidenum">
              <a:rPr lang="en-US" smtClean="0"/>
              <a:t>‹#›</a:t>
            </a:fld>
            <a:endParaRPr lang="en-US" dirty="0"/>
          </a:p>
        </p:txBody>
      </p:sp>
    </p:spTree>
    <p:extLst>
      <p:ext uri="{BB962C8B-B14F-4D97-AF65-F5344CB8AC3E}">
        <p14:creationId xmlns:p14="http://schemas.microsoft.com/office/powerpoint/2010/main" val="35479331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47D248-2876-4C1B-81B8-617D69C5B374}"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40AF88-BB2C-4FCA-B5D0-4A81593E7515}" type="slidenum">
              <a:rPr lang="en-US" smtClean="0"/>
              <a:t>‹#›</a:t>
            </a:fld>
            <a:endParaRPr lang="en-US" dirty="0"/>
          </a:p>
        </p:txBody>
      </p:sp>
    </p:spTree>
    <p:extLst>
      <p:ext uri="{BB962C8B-B14F-4D97-AF65-F5344CB8AC3E}">
        <p14:creationId xmlns:p14="http://schemas.microsoft.com/office/powerpoint/2010/main" val="16007235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pic>
        <p:nvPicPr>
          <p:cNvPr id="7" name="Imagen 3" descr="franja.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29325"/>
            <a:ext cx="91805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arcador de número de diapositiva 5"/>
          <p:cNvSpPr>
            <a:spLocks noGrp="1"/>
          </p:cNvSpPr>
          <p:nvPr>
            <p:ph type="sldNum" sz="quarter" idx="12"/>
          </p:nvPr>
        </p:nvSpPr>
        <p:spPr>
          <a:xfrm>
            <a:off x="6553200" y="6356350"/>
            <a:ext cx="21336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90EC5AD-01BC-4B19-AD2E-E4D081469906}" type="slidenum">
              <a:rPr lang="es-ES" altLang="es-ES" smtClean="0"/>
              <a:t>‹#›</a:t>
            </a:fld>
            <a:endParaRPr lang="es-ES" altLang="es-ES" dirty="0"/>
          </a:p>
        </p:txBody>
      </p:sp>
      <p:sp>
        <p:nvSpPr>
          <p:cNvPr id="5" name="Marcador de título 1"/>
          <p:cNvSpPr>
            <a:spLocks noGrp="1"/>
          </p:cNvSpPr>
          <p:nvPr>
            <p:ph type="title"/>
          </p:nvPr>
        </p:nvSpPr>
        <p:spPr bwMode="auto">
          <a:xfrm>
            <a:off x="457200" y="274638"/>
            <a:ext cx="8229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sz="2800" b="1"/>
            </a:lvl1pPr>
          </a:lstStyle>
          <a:p>
            <a:pPr lvl="0"/>
            <a:r>
              <a:rPr lang="es-ES_tradnl" altLang="es-ES" dirty="0"/>
              <a:t>Clic para editar título</a:t>
            </a:r>
            <a:endParaRPr lang="es-ES" altLang="es-ES" dirty="0"/>
          </a:p>
        </p:txBody>
      </p:sp>
      <p:sp>
        <p:nvSpPr>
          <p:cNvPr id="11" name="5 Marcador de contenido"/>
          <p:cNvSpPr>
            <a:spLocks noGrp="1"/>
          </p:cNvSpPr>
          <p:nvPr>
            <p:ph idx="1"/>
          </p:nvPr>
        </p:nvSpPr>
        <p:spPr>
          <a:xfrm>
            <a:off x="457200" y="1257762"/>
            <a:ext cx="8229600" cy="4322301"/>
          </a:xfrm>
        </p:spPr>
        <p:txBody>
          <a:bodyPr/>
          <a:lstStyle/>
          <a:p>
            <a:endParaRPr lang="es-ES" dirty="0"/>
          </a:p>
        </p:txBody>
      </p:sp>
    </p:spTree>
    <p:extLst>
      <p:ext uri="{BB962C8B-B14F-4D97-AF65-F5344CB8AC3E}">
        <p14:creationId xmlns:p14="http://schemas.microsoft.com/office/powerpoint/2010/main" val="41494840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8A0E3C-0CE1-4BBF-A912-5A81BF3B7BCA}"/>
              </a:ext>
            </a:extLst>
          </p:cNvPr>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Footer Placeholder 1">
            <a:extLst>
              <a:ext uri="{FF2B5EF4-FFF2-40B4-BE49-F238E27FC236}">
                <a16:creationId xmlns:a16="http://schemas.microsoft.com/office/drawing/2014/main" id="{1FCA8860-CDAD-4F91-9292-2B11655C191E}"/>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88C7A21B-9B48-4777-BF0D-9FB95719C2E7}"/>
              </a:ext>
            </a:extLst>
          </p:cNvPr>
          <p:cNvSpPr>
            <a:spLocks noGrp="1"/>
          </p:cNvSpPr>
          <p:nvPr>
            <p:ph type="sldNum" sz="quarter" idx="11"/>
          </p:nvPr>
        </p:nvSpPr>
        <p:spPr>
          <a:xfrm>
            <a:off x="8630961" y="6541200"/>
            <a:ext cx="324492" cy="316800"/>
          </a:xfrm>
          <a:prstGeom prst="rect">
            <a:avLst/>
          </a:prstGeom>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144429861"/>
      </p:ext>
    </p:extLst>
  </p:cSld>
  <p:clrMapOvr>
    <a:masterClrMapping/>
  </p:clrMapOvr>
  <p:extLst mod="1">
    <p:ext uri="{DCECCB84-F9BA-43D5-87BE-67443E8EF086}">
      <p15:sldGuideLst xmlns:p15="http://schemas.microsoft.com/office/powerpoint/2012/main">
        <p15:guide id="1" pos="6984">
          <p15:clr>
            <a:srgbClr val="F26B43"/>
          </p15:clr>
        </p15:guide>
        <p15:guide id="2" pos="1117">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0784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16185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3226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17731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78672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bwMode="auto">
          <a:xfrm>
            <a:off x="609600" y="3048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GB" altLang="en-US" smtClean="0"/>
          </a:p>
        </p:txBody>
      </p:sp>
      <p:sp>
        <p:nvSpPr>
          <p:cNvPr id="113667" name="Rectangle 3"/>
          <p:cNvSpPr>
            <a:spLocks noGrp="1" noChangeArrowheads="1"/>
          </p:cNvSpPr>
          <p:nvPr>
            <p:ph type="body" idx="1"/>
          </p:nvPr>
        </p:nvSpPr>
        <p:spPr bwMode="auto">
          <a:xfrm>
            <a:off x="609600" y="1600200"/>
            <a:ext cx="7772400" cy="456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13671" name="Picture 7" descr="DTU-DK-A1"/>
          <p:cNvPicPr>
            <a:picLocks noChangeAspect="1" noChangeArrowheads="1"/>
          </p:cNvPicPr>
          <p:nvPr/>
        </p:nvPicPr>
        <p:blipFill>
          <a:blip r:embed="rId13" cstate="print">
            <a:extLst>
              <a:ext uri="{28A0092B-C50C-407E-A947-70E740481C1C}">
                <a14:useLocalDpi xmlns:a14="http://schemas.microsoft.com/office/drawing/2010/main" val="0"/>
              </a:ext>
            </a:extLst>
          </a:blip>
          <a:srcRect l="78432"/>
          <a:stretch>
            <a:fillRect/>
          </a:stretch>
        </p:blipFill>
        <p:spPr bwMode="auto">
          <a:xfrm>
            <a:off x="8270875" y="279400"/>
            <a:ext cx="479425" cy="533400"/>
          </a:xfrm>
          <a:prstGeom prst="rect">
            <a:avLst/>
          </a:prstGeom>
          <a:noFill/>
          <a:extLst>
            <a:ext uri="{909E8E84-426E-40DD-AFC4-6F175D3DCCD1}">
              <a14:hiddenFill xmlns:a14="http://schemas.microsoft.com/office/drawing/2010/main">
                <a:solidFill>
                  <a:srgbClr val="FFFFFF"/>
                </a:solidFill>
              </a14:hiddenFill>
            </a:ext>
          </a:extLst>
        </p:spPr>
      </p:pic>
      <p:sp>
        <p:nvSpPr>
          <p:cNvPr id="113673" name="Rectangle 9"/>
          <p:cNvSpPr>
            <a:spLocks noChangeArrowheads="1"/>
          </p:cNvSpPr>
          <p:nvPr/>
        </p:nvSpPr>
        <p:spPr bwMode="auto">
          <a:xfrm>
            <a:off x="7618413" y="6477000"/>
            <a:ext cx="763587"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algn="r" eaLnBrk="0" hangingPunct="0">
              <a:spcBef>
                <a:spcPct val="0"/>
              </a:spcBef>
            </a:pPr>
            <a:r>
              <a:rPr lang="en-GB" altLang="en-US" sz="900" dirty="0"/>
              <a:t>17/04/2008</a:t>
            </a:r>
            <a:endParaRPr lang="da-DK" altLang="en-US" sz="900" dirty="0"/>
          </a:p>
        </p:txBody>
      </p:sp>
      <p:sp>
        <p:nvSpPr>
          <p:cNvPr id="113674" name="Rectangle 10"/>
          <p:cNvSpPr>
            <a:spLocks noChangeArrowheads="1"/>
          </p:cNvSpPr>
          <p:nvPr/>
        </p:nvSpPr>
        <p:spPr bwMode="auto">
          <a:xfrm>
            <a:off x="4800600" y="6477000"/>
            <a:ext cx="2741613"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algn="r" eaLnBrk="0" hangingPunct="0">
              <a:spcBef>
                <a:spcPct val="0"/>
              </a:spcBef>
            </a:pPr>
            <a:r>
              <a:rPr lang="da-DK" altLang="en-US" sz="900" dirty="0"/>
              <a:t>Presentation name</a:t>
            </a:r>
          </a:p>
        </p:txBody>
      </p:sp>
      <p:sp>
        <p:nvSpPr>
          <p:cNvPr id="113675" name="Rectangle 11"/>
          <p:cNvSpPr>
            <a:spLocks noChangeArrowheads="1"/>
          </p:cNvSpPr>
          <p:nvPr/>
        </p:nvSpPr>
        <p:spPr bwMode="auto">
          <a:xfrm>
            <a:off x="609600" y="6477000"/>
            <a:ext cx="3048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eaLnBrk="0" hangingPunct="0">
              <a:spcBef>
                <a:spcPct val="0"/>
              </a:spcBef>
            </a:pPr>
            <a:fld id="{1EE7F35C-2A69-4913-8C24-05F1E1360A09}" type="slidenum">
              <a:rPr lang="da-DK" altLang="en-US" sz="900"/>
              <a:pPr eaLnBrk="0" hangingPunct="0">
                <a:spcBef>
                  <a:spcPct val="0"/>
                </a:spcBef>
              </a:pPr>
              <a:t>‹#›</a:t>
            </a:fld>
            <a:endParaRPr lang="da-DK" altLang="en-US" sz="900" dirty="0"/>
          </a:p>
        </p:txBody>
      </p:sp>
      <p:sp>
        <p:nvSpPr>
          <p:cNvPr id="113676" name="Rectangle 12"/>
          <p:cNvSpPr>
            <a:spLocks noChangeArrowheads="1"/>
          </p:cNvSpPr>
          <p:nvPr/>
        </p:nvSpPr>
        <p:spPr bwMode="auto">
          <a:xfrm>
            <a:off x="989013" y="6477000"/>
            <a:ext cx="36925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eaLnBrk="0" hangingPunct="0">
              <a:spcBef>
                <a:spcPct val="0"/>
              </a:spcBef>
            </a:pPr>
            <a:r>
              <a:rPr lang="en-GB" altLang="en-US" sz="900" b="1" dirty="0"/>
              <a:t>Technical University of Denmark</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2pPr>
      <a:lvl3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3pPr>
      <a:lvl4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4pPr>
      <a:lvl5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p:titleStyle>
    <p:bodyStyle>
      <a:lvl1pPr marL="188913" indent="-188913" algn="l" rtl="0" eaLnBrk="1" fontAlgn="base" hangingPunct="1">
        <a:spcBef>
          <a:spcPct val="20000"/>
        </a:spcBef>
        <a:spcAft>
          <a:spcPct val="0"/>
        </a:spcAft>
        <a:buChar char="•"/>
        <a:defRPr sz="1600">
          <a:solidFill>
            <a:schemeClr val="tx1"/>
          </a:solidFill>
          <a:latin typeface="+mn-lt"/>
          <a:ea typeface="+mn-ea"/>
          <a:cs typeface="+mn-cs"/>
        </a:defRPr>
      </a:lvl1pPr>
      <a:lvl2pPr marL="574675" indent="-195263" algn="l" rtl="0" eaLnBrk="1" fontAlgn="base" hangingPunct="1">
        <a:spcBef>
          <a:spcPct val="20000"/>
        </a:spcBef>
        <a:spcAft>
          <a:spcPct val="0"/>
        </a:spcAft>
        <a:buChar char="–"/>
        <a:defRPr sz="1600">
          <a:solidFill>
            <a:schemeClr val="tx1"/>
          </a:solidFill>
          <a:latin typeface="+mn-lt"/>
          <a:ea typeface="+mn-ea"/>
        </a:defRPr>
      </a:lvl2pPr>
      <a:lvl3pPr marL="1279525" indent="-228600" algn="l" rtl="0" eaLnBrk="1" fontAlgn="base" hangingPunct="1">
        <a:spcBef>
          <a:spcPct val="20000"/>
        </a:spcBef>
        <a:spcAft>
          <a:spcPct val="0"/>
        </a:spcAft>
        <a:buChar char="•"/>
        <a:defRPr sz="1600">
          <a:solidFill>
            <a:schemeClr val="tx1"/>
          </a:solidFill>
          <a:latin typeface="+mn-lt"/>
          <a:ea typeface="+mn-ea"/>
        </a:defRPr>
      </a:lvl3pPr>
      <a:lvl4pPr marL="1698625" indent="-228600" algn="l" rtl="0" eaLnBrk="1" fontAlgn="base" hangingPunct="1">
        <a:spcBef>
          <a:spcPct val="20000"/>
        </a:spcBef>
        <a:spcAft>
          <a:spcPct val="0"/>
        </a:spcAft>
        <a:buChar char="–"/>
        <a:defRPr sz="1600">
          <a:solidFill>
            <a:schemeClr val="tx1"/>
          </a:solidFill>
          <a:latin typeface="+mn-lt"/>
          <a:ea typeface="+mn-ea"/>
        </a:defRPr>
      </a:lvl4pPr>
      <a:lvl5pPr marL="2117725" indent="-228600" algn="l" rtl="0" eaLnBrk="1" fontAlgn="base" hangingPunct="1">
        <a:spcBef>
          <a:spcPct val="20000"/>
        </a:spcBef>
        <a:spcAft>
          <a:spcPct val="0"/>
        </a:spcAft>
        <a:buChar char="»"/>
        <a:defRPr sz="1600">
          <a:solidFill>
            <a:schemeClr val="tx1"/>
          </a:solidFill>
          <a:latin typeface="+mn-lt"/>
          <a:ea typeface="+mn-ea"/>
        </a:defRPr>
      </a:lvl5pPr>
      <a:lvl6pPr marL="2574925" indent="-228600" algn="l" rtl="0" eaLnBrk="1" fontAlgn="base" hangingPunct="1">
        <a:spcBef>
          <a:spcPct val="20000"/>
        </a:spcBef>
        <a:spcAft>
          <a:spcPct val="0"/>
        </a:spcAft>
        <a:buChar char="»"/>
        <a:defRPr sz="1600">
          <a:solidFill>
            <a:schemeClr val="tx1"/>
          </a:solidFill>
          <a:latin typeface="+mn-lt"/>
          <a:ea typeface="+mn-ea"/>
        </a:defRPr>
      </a:lvl6pPr>
      <a:lvl7pPr marL="3032125" indent="-228600" algn="l" rtl="0" eaLnBrk="1" fontAlgn="base" hangingPunct="1">
        <a:spcBef>
          <a:spcPct val="20000"/>
        </a:spcBef>
        <a:spcAft>
          <a:spcPct val="0"/>
        </a:spcAft>
        <a:buChar char="»"/>
        <a:defRPr sz="1600">
          <a:solidFill>
            <a:schemeClr val="tx1"/>
          </a:solidFill>
          <a:latin typeface="+mn-lt"/>
          <a:ea typeface="+mn-ea"/>
        </a:defRPr>
      </a:lvl7pPr>
      <a:lvl8pPr marL="3489325" indent="-228600" algn="l" rtl="0" eaLnBrk="1" fontAlgn="base" hangingPunct="1">
        <a:spcBef>
          <a:spcPct val="20000"/>
        </a:spcBef>
        <a:spcAft>
          <a:spcPct val="0"/>
        </a:spcAft>
        <a:buChar char="»"/>
        <a:defRPr sz="1600">
          <a:solidFill>
            <a:schemeClr val="tx1"/>
          </a:solidFill>
          <a:latin typeface="+mn-lt"/>
          <a:ea typeface="+mn-ea"/>
        </a:defRPr>
      </a:lvl8pPr>
      <a:lvl9pPr marL="3946525"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609600" y="1600200"/>
            <a:ext cx="7772400" cy="456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33" name="Picture 9" descr="DTU-DK-A1"/>
          <p:cNvPicPr>
            <a:picLocks noChangeAspect="1" noChangeArrowheads="1"/>
          </p:cNvPicPr>
          <p:nvPr/>
        </p:nvPicPr>
        <p:blipFill>
          <a:blip r:embed="rId13" cstate="print">
            <a:extLst>
              <a:ext uri="{28A0092B-C50C-407E-A947-70E740481C1C}">
                <a14:useLocalDpi xmlns:a14="http://schemas.microsoft.com/office/drawing/2010/main" val="0"/>
              </a:ext>
            </a:extLst>
          </a:blip>
          <a:srcRect l="78432"/>
          <a:stretch>
            <a:fillRect/>
          </a:stretch>
        </p:blipFill>
        <p:spPr bwMode="auto">
          <a:xfrm>
            <a:off x="8270875" y="279400"/>
            <a:ext cx="479425" cy="533400"/>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1"/>
          <p:cNvSpPr>
            <a:spLocks noChangeArrowheads="1"/>
          </p:cNvSpPr>
          <p:nvPr/>
        </p:nvSpPr>
        <p:spPr bwMode="auto">
          <a:xfrm>
            <a:off x="7618413" y="6477000"/>
            <a:ext cx="763587"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algn="r" eaLnBrk="0" hangingPunct="0">
              <a:spcBef>
                <a:spcPct val="0"/>
              </a:spcBef>
            </a:pPr>
            <a:r>
              <a:rPr lang="en-GB" altLang="en-US" sz="900" dirty="0"/>
              <a:t>17/04/2008</a:t>
            </a:r>
            <a:endParaRPr lang="da-DK" altLang="en-US" sz="900" dirty="0"/>
          </a:p>
        </p:txBody>
      </p:sp>
      <p:sp>
        <p:nvSpPr>
          <p:cNvPr id="1036" name="Rectangle 12"/>
          <p:cNvSpPr>
            <a:spLocks noChangeArrowheads="1"/>
          </p:cNvSpPr>
          <p:nvPr/>
        </p:nvSpPr>
        <p:spPr bwMode="auto">
          <a:xfrm>
            <a:off x="4800600" y="6477000"/>
            <a:ext cx="2741613"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algn="r" eaLnBrk="0" hangingPunct="0">
              <a:spcBef>
                <a:spcPct val="0"/>
              </a:spcBef>
            </a:pPr>
            <a:r>
              <a:rPr lang="da-DK" altLang="en-US" sz="900" dirty="0"/>
              <a:t>Presentation name</a:t>
            </a:r>
          </a:p>
        </p:txBody>
      </p:sp>
      <p:sp>
        <p:nvSpPr>
          <p:cNvPr id="1037" name="Rectangle 13"/>
          <p:cNvSpPr>
            <a:spLocks noChangeArrowheads="1"/>
          </p:cNvSpPr>
          <p:nvPr/>
        </p:nvSpPr>
        <p:spPr bwMode="auto">
          <a:xfrm>
            <a:off x="609600" y="6477000"/>
            <a:ext cx="3048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eaLnBrk="0" hangingPunct="0">
              <a:spcBef>
                <a:spcPct val="0"/>
              </a:spcBef>
            </a:pPr>
            <a:fld id="{F5B4110D-D0D4-42E0-A97E-99B3186B53C2}" type="slidenum">
              <a:rPr lang="da-DK" altLang="en-US" sz="900"/>
              <a:pPr eaLnBrk="0" hangingPunct="0">
                <a:spcBef>
                  <a:spcPct val="0"/>
                </a:spcBef>
              </a:pPr>
              <a:t>‹#›</a:t>
            </a:fld>
            <a:endParaRPr lang="da-DK" altLang="en-US" sz="900" dirty="0"/>
          </a:p>
        </p:txBody>
      </p:sp>
      <p:sp>
        <p:nvSpPr>
          <p:cNvPr id="1038" name="Rectangle 14"/>
          <p:cNvSpPr>
            <a:spLocks noChangeArrowheads="1"/>
          </p:cNvSpPr>
          <p:nvPr/>
        </p:nvSpPr>
        <p:spPr bwMode="auto">
          <a:xfrm>
            <a:off x="989013" y="6477000"/>
            <a:ext cx="36925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eaLnBrk="0" hangingPunct="0">
              <a:spcBef>
                <a:spcPct val="0"/>
              </a:spcBef>
            </a:pPr>
            <a:r>
              <a:rPr lang="en-GB" altLang="en-US" sz="900" b="1" dirty="0"/>
              <a:t>Technical University of Denmark</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2pPr>
      <a:lvl3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3pPr>
      <a:lvl4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4pPr>
      <a:lvl5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p:titleStyle>
    <p:bodyStyle>
      <a:lvl1pPr marL="188913" indent="-188913" algn="l" rtl="0" eaLnBrk="1" fontAlgn="base" hangingPunct="1">
        <a:spcBef>
          <a:spcPct val="20000"/>
        </a:spcBef>
        <a:spcAft>
          <a:spcPct val="0"/>
        </a:spcAft>
        <a:buChar char="•"/>
        <a:defRPr sz="1600">
          <a:solidFill>
            <a:schemeClr val="tx1"/>
          </a:solidFill>
          <a:latin typeface="+mn-lt"/>
          <a:ea typeface="+mn-ea"/>
          <a:cs typeface="+mn-cs"/>
        </a:defRPr>
      </a:lvl1pPr>
      <a:lvl2pPr marL="574675" indent="-195263" algn="l" rtl="0" eaLnBrk="1" fontAlgn="base" hangingPunct="1">
        <a:spcBef>
          <a:spcPct val="20000"/>
        </a:spcBef>
        <a:spcAft>
          <a:spcPct val="0"/>
        </a:spcAft>
        <a:buChar char="–"/>
        <a:defRPr sz="1600">
          <a:solidFill>
            <a:schemeClr val="tx1"/>
          </a:solidFill>
          <a:latin typeface="+mn-lt"/>
          <a:ea typeface="+mn-ea"/>
        </a:defRPr>
      </a:lvl2pPr>
      <a:lvl3pPr marL="1279525" indent="-228600" algn="l" rtl="0" eaLnBrk="1" fontAlgn="base" hangingPunct="1">
        <a:spcBef>
          <a:spcPct val="20000"/>
        </a:spcBef>
        <a:spcAft>
          <a:spcPct val="0"/>
        </a:spcAft>
        <a:buChar char="•"/>
        <a:defRPr sz="1600">
          <a:solidFill>
            <a:schemeClr val="tx1"/>
          </a:solidFill>
          <a:latin typeface="+mn-lt"/>
          <a:ea typeface="+mn-ea"/>
        </a:defRPr>
      </a:lvl3pPr>
      <a:lvl4pPr marL="1698625" indent="-228600" algn="l" rtl="0" eaLnBrk="1" fontAlgn="base" hangingPunct="1">
        <a:spcBef>
          <a:spcPct val="20000"/>
        </a:spcBef>
        <a:spcAft>
          <a:spcPct val="0"/>
        </a:spcAft>
        <a:buChar char="–"/>
        <a:defRPr sz="1600">
          <a:solidFill>
            <a:schemeClr val="tx1"/>
          </a:solidFill>
          <a:latin typeface="+mn-lt"/>
          <a:ea typeface="+mn-ea"/>
        </a:defRPr>
      </a:lvl4pPr>
      <a:lvl5pPr marL="2117725" indent="-228600" algn="l" rtl="0" eaLnBrk="1" fontAlgn="base" hangingPunct="1">
        <a:spcBef>
          <a:spcPct val="20000"/>
        </a:spcBef>
        <a:spcAft>
          <a:spcPct val="0"/>
        </a:spcAft>
        <a:buChar char="»"/>
        <a:defRPr sz="1600">
          <a:solidFill>
            <a:schemeClr val="tx1"/>
          </a:solidFill>
          <a:latin typeface="+mn-lt"/>
          <a:ea typeface="+mn-ea"/>
        </a:defRPr>
      </a:lvl5pPr>
      <a:lvl6pPr marL="2574925" indent="-228600" algn="l" rtl="0" eaLnBrk="1" fontAlgn="base" hangingPunct="1">
        <a:spcBef>
          <a:spcPct val="20000"/>
        </a:spcBef>
        <a:spcAft>
          <a:spcPct val="0"/>
        </a:spcAft>
        <a:buChar char="»"/>
        <a:defRPr sz="1600">
          <a:solidFill>
            <a:schemeClr val="tx1"/>
          </a:solidFill>
          <a:latin typeface="+mn-lt"/>
          <a:ea typeface="+mn-ea"/>
        </a:defRPr>
      </a:lvl6pPr>
      <a:lvl7pPr marL="3032125" indent="-228600" algn="l" rtl="0" eaLnBrk="1" fontAlgn="base" hangingPunct="1">
        <a:spcBef>
          <a:spcPct val="20000"/>
        </a:spcBef>
        <a:spcAft>
          <a:spcPct val="0"/>
        </a:spcAft>
        <a:buChar char="»"/>
        <a:defRPr sz="1600">
          <a:solidFill>
            <a:schemeClr val="tx1"/>
          </a:solidFill>
          <a:latin typeface="+mn-lt"/>
          <a:ea typeface="+mn-ea"/>
        </a:defRPr>
      </a:lvl7pPr>
      <a:lvl8pPr marL="3489325" indent="-228600" algn="l" rtl="0" eaLnBrk="1" fontAlgn="base" hangingPunct="1">
        <a:spcBef>
          <a:spcPct val="20000"/>
        </a:spcBef>
        <a:spcAft>
          <a:spcPct val="0"/>
        </a:spcAft>
        <a:buChar char="»"/>
        <a:defRPr sz="1600">
          <a:solidFill>
            <a:schemeClr val="tx1"/>
          </a:solidFill>
          <a:latin typeface="+mn-lt"/>
          <a:ea typeface="+mn-ea"/>
        </a:defRPr>
      </a:lvl8pPr>
      <a:lvl9pPr marL="3946525"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609600" y="1600200"/>
            <a:ext cx="7772400" cy="456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33" name="Picture 9" descr="DTU-DK-A1"/>
          <p:cNvPicPr>
            <a:picLocks noChangeAspect="1" noChangeArrowheads="1"/>
          </p:cNvPicPr>
          <p:nvPr/>
        </p:nvPicPr>
        <p:blipFill>
          <a:blip r:embed="rId13" cstate="print">
            <a:extLst>
              <a:ext uri="{28A0092B-C50C-407E-A947-70E740481C1C}">
                <a14:useLocalDpi xmlns:a14="http://schemas.microsoft.com/office/drawing/2010/main" val="0"/>
              </a:ext>
            </a:extLst>
          </a:blip>
          <a:srcRect l="78432"/>
          <a:stretch>
            <a:fillRect/>
          </a:stretch>
        </p:blipFill>
        <p:spPr bwMode="auto">
          <a:xfrm>
            <a:off x="8270875" y="279400"/>
            <a:ext cx="479425" cy="533400"/>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1"/>
          <p:cNvSpPr>
            <a:spLocks noChangeArrowheads="1"/>
          </p:cNvSpPr>
          <p:nvPr/>
        </p:nvSpPr>
        <p:spPr bwMode="auto">
          <a:xfrm>
            <a:off x="7618413" y="6477000"/>
            <a:ext cx="763587"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algn="r" eaLnBrk="0" hangingPunct="0">
              <a:spcBef>
                <a:spcPct val="0"/>
              </a:spcBef>
            </a:pPr>
            <a:r>
              <a:rPr lang="en-GB" altLang="en-US" sz="900" dirty="0"/>
              <a:t>17/04/2008</a:t>
            </a:r>
            <a:endParaRPr lang="da-DK" altLang="en-US" sz="900" dirty="0"/>
          </a:p>
        </p:txBody>
      </p:sp>
      <p:sp>
        <p:nvSpPr>
          <p:cNvPr id="1036" name="Rectangle 12"/>
          <p:cNvSpPr>
            <a:spLocks noChangeArrowheads="1"/>
          </p:cNvSpPr>
          <p:nvPr/>
        </p:nvSpPr>
        <p:spPr bwMode="auto">
          <a:xfrm>
            <a:off x="4800600" y="6477000"/>
            <a:ext cx="2741613"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algn="r" eaLnBrk="0" hangingPunct="0">
              <a:spcBef>
                <a:spcPct val="0"/>
              </a:spcBef>
            </a:pPr>
            <a:r>
              <a:rPr lang="da-DK" altLang="en-US" sz="900" dirty="0"/>
              <a:t>Presentation name</a:t>
            </a:r>
          </a:p>
        </p:txBody>
      </p:sp>
      <p:sp>
        <p:nvSpPr>
          <p:cNvPr id="1037" name="Rectangle 13"/>
          <p:cNvSpPr>
            <a:spLocks noChangeArrowheads="1"/>
          </p:cNvSpPr>
          <p:nvPr/>
        </p:nvSpPr>
        <p:spPr bwMode="auto">
          <a:xfrm>
            <a:off x="609600" y="6477000"/>
            <a:ext cx="3048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eaLnBrk="0" hangingPunct="0">
              <a:spcBef>
                <a:spcPct val="0"/>
              </a:spcBef>
            </a:pPr>
            <a:fld id="{F5B4110D-D0D4-42E0-A97E-99B3186B53C2}" type="slidenum">
              <a:rPr lang="da-DK" altLang="en-US" sz="900"/>
              <a:pPr eaLnBrk="0" hangingPunct="0">
                <a:spcBef>
                  <a:spcPct val="0"/>
                </a:spcBef>
              </a:pPr>
              <a:t>‹#›</a:t>
            </a:fld>
            <a:endParaRPr lang="da-DK" altLang="en-US" sz="900" dirty="0"/>
          </a:p>
        </p:txBody>
      </p:sp>
      <p:sp>
        <p:nvSpPr>
          <p:cNvPr id="1038" name="Rectangle 14"/>
          <p:cNvSpPr>
            <a:spLocks noChangeArrowheads="1"/>
          </p:cNvSpPr>
          <p:nvPr/>
        </p:nvSpPr>
        <p:spPr bwMode="auto">
          <a:xfrm>
            <a:off x="989013" y="6477000"/>
            <a:ext cx="36925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eaLnBrk="0" hangingPunct="0">
              <a:spcBef>
                <a:spcPct val="0"/>
              </a:spcBef>
            </a:pPr>
            <a:r>
              <a:rPr lang="en-GB" altLang="en-US" sz="900" b="1" dirty="0"/>
              <a:t>Technical University of Denmark</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2pPr>
      <a:lvl3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3pPr>
      <a:lvl4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4pPr>
      <a:lvl5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p:titleStyle>
    <p:bodyStyle>
      <a:lvl1pPr marL="188913" indent="-188913" algn="l" rtl="0" eaLnBrk="1" fontAlgn="base" hangingPunct="1">
        <a:spcBef>
          <a:spcPct val="20000"/>
        </a:spcBef>
        <a:spcAft>
          <a:spcPct val="0"/>
        </a:spcAft>
        <a:buChar char="•"/>
        <a:defRPr sz="1600">
          <a:solidFill>
            <a:schemeClr val="tx1"/>
          </a:solidFill>
          <a:latin typeface="+mn-lt"/>
          <a:ea typeface="+mn-ea"/>
          <a:cs typeface="+mn-cs"/>
        </a:defRPr>
      </a:lvl1pPr>
      <a:lvl2pPr marL="574675" indent="-195263" algn="l" rtl="0" eaLnBrk="1" fontAlgn="base" hangingPunct="1">
        <a:spcBef>
          <a:spcPct val="20000"/>
        </a:spcBef>
        <a:spcAft>
          <a:spcPct val="0"/>
        </a:spcAft>
        <a:buChar char="–"/>
        <a:defRPr sz="1600">
          <a:solidFill>
            <a:schemeClr val="tx1"/>
          </a:solidFill>
          <a:latin typeface="+mn-lt"/>
          <a:ea typeface="+mn-ea"/>
        </a:defRPr>
      </a:lvl2pPr>
      <a:lvl3pPr marL="1279525" indent="-228600" algn="l" rtl="0" eaLnBrk="1" fontAlgn="base" hangingPunct="1">
        <a:spcBef>
          <a:spcPct val="20000"/>
        </a:spcBef>
        <a:spcAft>
          <a:spcPct val="0"/>
        </a:spcAft>
        <a:buChar char="•"/>
        <a:defRPr sz="1600">
          <a:solidFill>
            <a:schemeClr val="tx1"/>
          </a:solidFill>
          <a:latin typeface="+mn-lt"/>
          <a:ea typeface="+mn-ea"/>
        </a:defRPr>
      </a:lvl3pPr>
      <a:lvl4pPr marL="1698625" indent="-228600" algn="l" rtl="0" eaLnBrk="1" fontAlgn="base" hangingPunct="1">
        <a:spcBef>
          <a:spcPct val="20000"/>
        </a:spcBef>
        <a:spcAft>
          <a:spcPct val="0"/>
        </a:spcAft>
        <a:buChar char="–"/>
        <a:defRPr sz="1600">
          <a:solidFill>
            <a:schemeClr val="tx1"/>
          </a:solidFill>
          <a:latin typeface="+mn-lt"/>
          <a:ea typeface="+mn-ea"/>
        </a:defRPr>
      </a:lvl4pPr>
      <a:lvl5pPr marL="2117725" indent="-228600" algn="l" rtl="0" eaLnBrk="1" fontAlgn="base" hangingPunct="1">
        <a:spcBef>
          <a:spcPct val="20000"/>
        </a:spcBef>
        <a:spcAft>
          <a:spcPct val="0"/>
        </a:spcAft>
        <a:buChar char="»"/>
        <a:defRPr sz="1600">
          <a:solidFill>
            <a:schemeClr val="tx1"/>
          </a:solidFill>
          <a:latin typeface="+mn-lt"/>
          <a:ea typeface="+mn-ea"/>
        </a:defRPr>
      </a:lvl5pPr>
      <a:lvl6pPr marL="2574925" indent="-228600" algn="l" rtl="0" eaLnBrk="1" fontAlgn="base" hangingPunct="1">
        <a:spcBef>
          <a:spcPct val="20000"/>
        </a:spcBef>
        <a:spcAft>
          <a:spcPct val="0"/>
        </a:spcAft>
        <a:buChar char="»"/>
        <a:defRPr sz="1600">
          <a:solidFill>
            <a:schemeClr val="tx1"/>
          </a:solidFill>
          <a:latin typeface="+mn-lt"/>
          <a:ea typeface="+mn-ea"/>
        </a:defRPr>
      </a:lvl6pPr>
      <a:lvl7pPr marL="3032125" indent="-228600" algn="l" rtl="0" eaLnBrk="1" fontAlgn="base" hangingPunct="1">
        <a:spcBef>
          <a:spcPct val="20000"/>
        </a:spcBef>
        <a:spcAft>
          <a:spcPct val="0"/>
        </a:spcAft>
        <a:buChar char="»"/>
        <a:defRPr sz="1600">
          <a:solidFill>
            <a:schemeClr val="tx1"/>
          </a:solidFill>
          <a:latin typeface="+mn-lt"/>
          <a:ea typeface="+mn-ea"/>
        </a:defRPr>
      </a:lvl7pPr>
      <a:lvl8pPr marL="3489325" indent="-228600" algn="l" rtl="0" eaLnBrk="1" fontAlgn="base" hangingPunct="1">
        <a:spcBef>
          <a:spcPct val="20000"/>
        </a:spcBef>
        <a:spcAft>
          <a:spcPct val="0"/>
        </a:spcAft>
        <a:buChar char="»"/>
        <a:defRPr sz="1600">
          <a:solidFill>
            <a:schemeClr val="tx1"/>
          </a:solidFill>
          <a:latin typeface="+mn-lt"/>
          <a:ea typeface="+mn-ea"/>
        </a:defRPr>
      </a:lvl8pPr>
      <a:lvl9pPr marL="3946525"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7D248-2876-4C1B-81B8-617D69C5B374}" type="datetimeFigureOut">
              <a:rPr lang="en-US" smtClean="0"/>
              <a:t>12/7/2021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40AF88-BB2C-4FCA-B5D0-4A81593E7515}" type="slidenum">
              <a:rPr lang="en-US" smtClean="0"/>
              <a:t>‹#›</a:t>
            </a:fld>
            <a:endParaRPr lang="en-US" dirty="0"/>
          </a:p>
        </p:txBody>
      </p:sp>
    </p:spTree>
    <p:extLst>
      <p:ext uri="{BB962C8B-B14F-4D97-AF65-F5344CB8AC3E}">
        <p14:creationId xmlns:p14="http://schemas.microsoft.com/office/powerpoint/2010/main" val="10133340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4.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4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35.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35.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35.xml"/><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35.xml"/><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11.jpe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microsoft.com/office/2007/relationships/hdphoto" Target="../media/hdphoto2.wdp"/><Relationship Id="rId11" Type="http://schemas.openxmlformats.org/officeDocument/2006/relationships/image" Target="../media/image16.png"/><Relationship Id="rId5" Type="http://schemas.openxmlformats.org/officeDocument/2006/relationships/image" Target="../media/image12.png"/><Relationship Id="rId10" Type="http://schemas.openxmlformats.org/officeDocument/2006/relationships/image" Target="../media/image15.png"/><Relationship Id="rId4" Type="http://schemas.microsoft.com/office/2007/relationships/hdphoto" Target="../media/hdphoto1.wdp"/><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7456"/>
          <a:stretch/>
        </p:blipFill>
        <p:spPr bwMode="auto">
          <a:xfrm>
            <a:off x="156197" y="4067363"/>
            <a:ext cx="8831605" cy="2737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51519" y="1763815"/>
            <a:ext cx="8640959" cy="1845205"/>
          </a:xfrm>
        </p:spPr>
        <p:txBody>
          <a:bodyPr>
            <a:noAutofit/>
          </a:bodyPr>
          <a:lstStyle/>
          <a:p>
            <a:r>
              <a:rPr lang="en-US" sz="3600" dirty="0" smtClean="0"/>
              <a:t>On The Quest For Indices Defining Indoor </a:t>
            </a:r>
            <a:r>
              <a:rPr lang="en-US" sz="3600" smtClean="0"/>
              <a:t>Air Quality</a:t>
            </a:r>
            <a:endParaRPr lang="en-US" sz="3600" dirty="0"/>
          </a:p>
        </p:txBody>
      </p:sp>
      <p:sp>
        <p:nvSpPr>
          <p:cNvPr id="8" name="Rectangle 7"/>
          <p:cNvSpPr/>
          <p:nvPr/>
        </p:nvSpPr>
        <p:spPr>
          <a:xfrm>
            <a:off x="156197" y="4067363"/>
            <a:ext cx="8831605" cy="2737012"/>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501570" y="4156230"/>
            <a:ext cx="6400800" cy="577915"/>
          </a:xfrm>
        </p:spPr>
        <p:txBody>
          <a:bodyPr>
            <a:normAutofit lnSpcReduction="10000"/>
          </a:bodyPr>
          <a:lstStyle/>
          <a:p>
            <a:r>
              <a:rPr lang="en-US" dirty="0" smtClean="0">
                <a:solidFill>
                  <a:schemeClr val="tx1"/>
                </a:solidFill>
              </a:rPr>
              <a:t>Pawel Wargocki</a:t>
            </a:r>
          </a:p>
        </p:txBody>
      </p:sp>
      <p:sp>
        <p:nvSpPr>
          <p:cNvPr id="4" name="TextBox 9"/>
          <p:cNvSpPr txBox="1"/>
          <p:nvPr/>
        </p:nvSpPr>
        <p:spPr>
          <a:xfrm>
            <a:off x="1655676" y="4665910"/>
            <a:ext cx="7056784" cy="923330"/>
          </a:xfrm>
          <a:prstGeom prst="rect">
            <a:avLst/>
          </a:prstGeom>
          <a:noFill/>
        </p:spPr>
        <p:txBody>
          <a:bodyPr wrap="square" rtlCol="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dirty="0" smtClean="0">
                <a:latin typeface="Verdana" panose="020B0604030504040204" pitchFamily="34" charset="0"/>
                <a:ea typeface="Verdana" panose="020B0604030504040204" pitchFamily="34" charset="0"/>
                <a:cs typeface="Verdana" panose="020B0604030504040204" pitchFamily="34" charset="0"/>
              </a:rPr>
              <a:t>International Centre for Indoor Environment and Energy</a:t>
            </a:r>
          </a:p>
          <a:p>
            <a:r>
              <a:rPr lang="da-DK" dirty="0">
                <a:latin typeface="Verdana" panose="020B0604030504040204" pitchFamily="34" charset="0"/>
                <a:ea typeface="Verdana" panose="020B0604030504040204" pitchFamily="34" charset="0"/>
                <a:cs typeface="Verdana" panose="020B0604030504040204" pitchFamily="34" charset="0"/>
              </a:rPr>
              <a:t>	 </a:t>
            </a:r>
            <a:r>
              <a:rPr lang="da-DK" dirty="0" smtClean="0">
                <a:latin typeface="Verdana" panose="020B0604030504040204" pitchFamily="34" charset="0"/>
                <a:ea typeface="Verdana" panose="020B0604030504040204" pitchFamily="34" charset="0"/>
                <a:cs typeface="Verdana" panose="020B0604030504040204" pitchFamily="34" charset="0"/>
              </a:rPr>
              <a:t>  Department of Civil Engineering</a:t>
            </a:r>
          </a:p>
          <a:p>
            <a:r>
              <a:rPr lang="da-DK" dirty="0" smtClean="0">
                <a:latin typeface="Verdana" panose="020B0604030504040204" pitchFamily="34" charset="0"/>
                <a:ea typeface="Verdana" panose="020B0604030504040204" pitchFamily="34" charset="0"/>
                <a:cs typeface="Verdana" panose="020B0604030504040204" pitchFamily="34" charset="0"/>
              </a:rPr>
              <a:t>	   Technical University of Denmark</a:t>
            </a:r>
            <a:endParaRPr lang="da-DK"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032" y="4236877"/>
            <a:ext cx="1386210" cy="52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DTU_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7435" y="4329100"/>
            <a:ext cx="412992" cy="60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6570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John Mayow In existographies, John Mayow (1641-1679) (GCE:#) (CR:3) was an  English chemist, physician, and physiologist, noted for [] Overview In  1666, Mayow, in his de Respiratione, reported on experiments he had done  with candles burning an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3606" y="1146211"/>
            <a:ext cx="1210444" cy="15000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ntoine Lavoisier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2414" y="2237297"/>
            <a:ext cx="1247424" cy="14395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da-DK" sz="4000" b="1">
                <a:latin typeface="Verdana" panose="020B0604030504040204" pitchFamily="34" charset="0"/>
                <a:ea typeface="Verdana" panose="020B0604030504040204" pitchFamily="34" charset="0"/>
                <a:cs typeface="Verdana" panose="020B0604030504040204" pitchFamily="34" charset="0"/>
              </a:rPr>
              <a:t>CO</a:t>
            </a:r>
            <a:r>
              <a:rPr lang="da-DK" sz="4000" b="1" baseline="-25000">
                <a:latin typeface="Verdana" panose="020B0604030504040204" pitchFamily="34" charset="0"/>
                <a:ea typeface="Verdana" panose="020B0604030504040204" pitchFamily="34" charset="0"/>
                <a:cs typeface="Verdana" panose="020B0604030504040204" pitchFamily="34" charset="0"/>
              </a:rPr>
              <a:t>2</a:t>
            </a:r>
            <a:r>
              <a:rPr lang="da-DK" sz="4000" b="1">
                <a:latin typeface="Verdana" panose="020B0604030504040204" pitchFamily="34" charset="0"/>
                <a:ea typeface="Verdana" panose="020B0604030504040204" pitchFamily="34" charset="0"/>
                <a:cs typeface="Verdana" panose="020B0604030504040204" pitchFamily="34" charset="0"/>
              </a:rPr>
              <a:t> and IAQ through history</a:t>
            </a:r>
            <a:endParaRPr lang="en-US" sz="4000" b="1">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3"/>
          <p:cNvSpPr>
            <a:spLocks noGrp="1"/>
          </p:cNvSpPr>
          <p:nvPr>
            <p:ph idx="1"/>
          </p:nvPr>
        </p:nvSpPr>
        <p:spPr>
          <a:xfrm>
            <a:off x="457201" y="1514764"/>
            <a:ext cx="6504174" cy="5116945"/>
          </a:xfrm>
        </p:spPr>
        <p:txBody>
          <a:bodyPr>
            <a:noAutofit/>
          </a:bodyPr>
          <a:lstStyle/>
          <a:p>
            <a:pPr>
              <a:buClr>
                <a:schemeClr val="tx1">
                  <a:lumMod val="85000"/>
                  <a:lumOff val="15000"/>
                </a:schemeClr>
              </a:buClr>
              <a:buSzPct val="90000"/>
              <a:buFont typeface="Wingdings" panose="05000000000000000000" pitchFamily="2" charset="2"/>
              <a:buChar char="n"/>
            </a:pPr>
            <a:r>
              <a:rPr lang="da-DK" sz="1700">
                <a:latin typeface="Verdana" panose="020B0604030504040204" pitchFamily="34" charset="0"/>
                <a:ea typeface="Verdana" panose="020B0604030504040204" pitchFamily="34" charset="0"/>
                <a:cs typeface="Verdana" panose="020B0604030504040204" pitchFamily="34" charset="0"/>
              </a:rPr>
              <a:t>Mayow: 17th century, igneo-aerial particles produced by candle cause the demise of animals</a:t>
            </a:r>
          </a:p>
          <a:p>
            <a:pPr>
              <a:buClr>
                <a:schemeClr val="tx1">
                  <a:lumMod val="85000"/>
                  <a:lumOff val="15000"/>
                </a:schemeClr>
              </a:buClr>
              <a:buSzPct val="90000"/>
              <a:buFont typeface="Wingdings" panose="05000000000000000000" pitchFamily="2" charset="2"/>
              <a:buChar char="n"/>
            </a:pPr>
            <a:r>
              <a:rPr lang="da-DK" sz="1700" smtClean="0">
                <a:latin typeface="Verdana" panose="020B0604030504040204" pitchFamily="34" charset="0"/>
                <a:ea typeface="Verdana" panose="020B0604030504040204" pitchFamily="34" charset="0"/>
                <a:cs typeface="Verdana" panose="020B0604030504040204" pitchFamily="34" charset="0"/>
              </a:rPr>
              <a:t>Lavoisier</a:t>
            </a:r>
            <a:r>
              <a:rPr lang="da-DK" sz="1700">
                <a:latin typeface="Verdana" panose="020B0604030504040204" pitchFamily="34" charset="0"/>
                <a:ea typeface="Verdana" panose="020B0604030504040204" pitchFamily="34" charset="0"/>
                <a:cs typeface="Verdana" panose="020B0604030504040204" pitchFamily="34" charset="0"/>
              </a:rPr>
              <a:t>: 18th century, igneo-aerial particles attributed to CO2; CO2 rather than the lack of oxygen considered to cause physiological effects attributed to bad air and an indicator whether the air was stale or fresh </a:t>
            </a:r>
          </a:p>
          <a:p>
            <a:pPr>
              <a:buClr>
                <a:schemeClr val="tx1">
                  <a:lumMod val="85000"/>
                  <a:lumOff val="15000"/>
                </a:schemeClr>
              </a:buClr>
              <a:buSzPct val="90000"/>
              <a:buFont typeface="Wingdings" panose="05000000000000000000" pitchFamily="2" charset="2"/>
              <a:buChar char="n"/>
            </a:pPr>
            <a:r>
              <a:rPr lang="da-DK" sz="1700" smtClean="0">
                <a:latin typeface="Verdana" panose="020B0604030504040204" pitchFamily="34" charset="0"/>
                <a:ea typeface="Verdana" panose="020B0604030504040204" pitchFamily="34" charset="0"/>
                <a:cs typeface="Verdana" panose="020B0604030504040204" pitchFamily="34" charset="0"/>
              </a:rPr>
              <a:t>Pettenkofer</a:t>
            </a:r>
            <a:r>
              <a:rPr lang="da-DK" sz="1700">
                <a:latin typeface="Verdana" panose="020B0604030504040204" pitchFamily="34" charset="0"/>
                <a:ea typeface="Verdana" panose="020B0604030504040204" pitchFamily="34" charset="0"/>
                <a:cs typeface="Verdana" panose="020B0604030504040204" pitchFamily="34" charset="0"/>
              </a:rPr>
              <a:t>: 19th century, the presence of organic material from human skin and lungs cause the negative effects attributed to poor ventilation not CO2; together with Saeltzer propose CO2 as a surrogate for vitated air and indicator of deleterious airborne substances of unknown origin (but not considered to cause discomfort) </a:t>
            </a:r>
          </a:p>
          <a:p>
            <a:pPr>
              <a:buClr>
                <a:schemeClr val="tx1">
                  <a:lumMod val="85000"/>
                  <a:lumOff val="15000"/>
                </a:schemeClr>
              </a:buClr>
              <a:buSzPct val="90000"/>
              <a:buFont typeface="Wingdings" panose="05000000000000000000" pitchFamily="2" charset="2"/>
              <a:buChar char="n"/>
            </a:pPr>
            <a:r>
              <a:rPr lang="da-DK" sz="1700" smtClean="0">
                <a:latin typeface="Verdana" panose="020B0604030504040204" pitchFamily="34" charset="0"/>
                <a:ea typeface="Verdana" panose="020B0604030504040204" pitchFamily="34" charset="0"/>
                <a:cs typeface="Verdana" panose="020B0604030504040204" pitchFamily="34" charset="0"/>
              </a:rPr>
              <a:t>Hill</a:t>
            </a:r>
            <a:r>
              <a:rPr lang="da-DK" sz="1700">
                <a:latin typeface="Verdana" panose="020B0604030504040204" pitchFamily="34" charset="0"/>
                <a:ea typeface="Verdana" panose="020B0604030504040204" pitchFamily="34" charset="0"/>
                <a:cs typeface="Verdana" panose="020B0604030504040204" pitchFamily="34" charset="0"/>
              </a:rPr>
              <a:t>: 20th century, exposure to CO2 at 3-4% did not produce discomfort only need for cooling, even when the air was rated outside the chamber</a:t>
            </a:r>
          </a:p>
          <a:p>
            <a:pPr>
              <a:buClr>
                <a:schemeClr val="tx1">
                  <a:lumMod val="85000"/>
                  <a:lumOff val="15000"/>
                </a:schemeClr>
              </a:buClr>
              <a:buSzPct val="90000"/>
              <a:buFont typeface="Wingdings" panose="05000000000000000000" pitchFamily="2" charset="2"/>
              <a:buChar char="n"/>
            </a:pPr>
            <a:r>
              <a:rPr lang="da-DK" sz="1700" smtClean="0">
                <a:latin typeface="Verdana" panose="020B0604030504040204" pitchFamily="34" charset="0"/>
                <a:ea typeface="Verdana" panose="020B0604030504040204" pitchFamily="34" charset="0"/>
                <a:cs typeface="Verdana" panose="020B0604030504040204" pitchFamily="34" charset="0"/>
              </a:rPr>
              <a:t>Yaglou </a:t>
            </a:r>
            <a:r>
              <a:rPr lang="da-DK" sz="1700">
                <a:latin typeface="Verdana" panose="020B0604030504040204" pitchFamily="34" charset="0"/>
                <a:ea typeface="Verdana" panose="020B0604030504040204" pitchFamily="34" charset="0"/>
                <a:cs typeface="Verdana" panose="020B0604030504040204" pitchFamily="34" charset="0"/>
              </a:rPr>
              <a:t>(and others): 20th century, CO2 not a pollutant but a marker of body odor</a:t>
            </a:r>
            <a:endParaRPr lang="en-US" sz="170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5"/>
          <a:stretch>
            <a:fillRect/>
          </a:stretch>
        </p:blipFill>
        <p:spPr>
          <a:xfrm>
            <a:off x="6961375" y="3432967"/>
            <a:ext cx="1114613" cy="1658102"/>
          </a:xfrm>
          <a:prstGeom prst="rect">
            <a:avLst/>
          </a:prstGeom>
        </p:spPr>
      </p:pic>
      <p:pic>
        <p:nvPicPr>
          <p:cNvPr id="3" name="Picture 2"/>
          <p:cNvPicPr>
            <a:picLocks noChangeAspect="1"/>
          </p:cNvPicPr>
          <p:nvPr/>
        </p:nvPicPr>
        <p:blipFill>
          <a:blip r:embed="rId6"/>
          <a:stretch>
            <a:fillRect/>
          </a:stretch>
        </p:blipFill>
        <p:spPr>
          <a:xfrm>
            <a:off x="8015432" y="4681545"/>
            <a:ext cx="864707" cy="1262578"/>
          </a:xfrm>
          <a:prstGeom prst="rect">
            <a:avLst/>
          </a:prstGeom>
        </p:spPr>
      </p:pic>
      <p:pic>
        <p:nvPicPr>
          <p:cNvPr id="2058" name="Picture 10" descr="How Air Conditioning Changed the NICU | Books, Health and History"/>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766" t="898" r="5775" b="8112"/>
          <a:stretch/>
        </p:blipFill>
        <p:spPr bwMode="auto">
          <a:xfrm>
            <a:off x="7218639" y="5633287"/>
            <a:ext cx="971883" cy="108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891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mtClean="0"/>
              <a:t>CO</a:t>
            </a:r>
            <a:r>
              <a:rPr lang="en-US" baseline="-25000" smtClean="0"/>
              <a:t>2 </a:t>
            </a:r>
            <a:r>
              <a:rPr lang="en-US" smtClean="0"/>
              <a:t>as an IAQ metric</a:t>
            </a:r>
            <a:endParaRPr lang="en-US" dirty="0"/>
          </a:p>
        </p:txBody>
      </p:sp>
      <p:pic>
        <p:nvPicPr>
          <p:cNvPr id="16386" name="Picture 2" descr="Billedresultat for c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537" y="1815150"/>
            <a:ext cx="5541013" cy="39373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60313" y="1610438"/>
            <a:ext cx="6150069" cy="423762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600200"/>
            <a:ext cx="8229600" cy="4812475"/>
          </a:xfrm>
        </p:spPr>
        <p:txBody>
          <a:bodyPr>
            <a:normAutofit fontScale="92500" lnSpcReduction="10000"/>
          </a:bodyPr>
          <a:lstStyle/>
          <a:p>
            <a:pPr>
              <a:buClr>
                <a:schemeClr val="tx1">
                  <a:lumMod val="85000"/>
                  <a:lumOff val="15000"/>
                </a:schemeClr>
              </a:buClr>
              <a:buSzPct val="90000"/>
              <a:buFont typeface="Wingdings" panose="05000000000000000000" pitchFamily="2" charset="2"/>
              <a:buChar char="n"/>
            </a:pPr>
            <a:r>
              <a:rPr lang="en-US" dirty="0" smtClean="0"/>
              <a:t>Time effects, </a:t>
            </a:r>
            <a:r>
              <a:rPr lang="en-US" smtClean="0"/>
              <a:t>highly variable, often steady state assumed (nearly never reached) </a:t>
            </a:r>
            <a:endParaRPr lang="en-US" dirty="0" smtClean="0"/>
          </a:p>
          <a:p>
            <a:pPr>
              <a:buClr>
                <a:schemeClr val="tx1">
                  <a:lumMod val="85000"/>
                  <a:lumOff val="15000"/>
                </a:schemeClr>
              </a:buClr>
              <a:buSzPct val="90000"/>
              <a:buFont typeface="Wingdings" panose="05000000000000000000" pitchFamily="2" charset="2"/>
              <a:buChar char="n"/>
            </a:pPr>
            <a:r>
              <a:rPr lang="en-US" dirty="0" smtClean="0"/>
              <a:t>Requires assumptions regarding generation rates of CO</a:t>
            </a:r>
            <a:r>
              <a:rPr lang="en-US" baseline="-25000" dirty="0" smtClean="0"/>
              <a:t>2</a:t>
            </a:r>
            <a:r>
              <a:rPr lang="en-US" dirty="0" smtClean="0"/>
              <a:t> (metabolic rates), which are quite crude and affected by many factors mainly activity but, as recently shown, also thermal discomfort</a:t>
            </a:r>
          </a:p>
          <a:p>
            <a:pPr>
              <a:buClr>
                <a:schemeClr val="tx1">
                  <a:lumMod val="85000"/>
                  <a:lumOff val="15000"/>
                </a:schemeClr>
              </a:buClr>
              <a:buSzPct val="90000"/>
              <a:buFont typeface="Wingdings" panose="05000000000000000000" pitchFamily="2" charset="2"/>
              <a:buChar char="n"/>
            </a:pPr>
            <a:r>
              <a:rPr lang="en-US" dirty="0" smtClean="0"/>
              <a:t>Is a marker of ventilation thus contains </a:t>
            </a:r>
            <a:r>
              <a:rPr lang="en-US" smtClean="0"/>
              <a:t>all pros and cons of </a:t>
            </a:r>
            <a:r>
              <a:rPr lang="en-US" dirty="0" smtClean="0"/>
              <a:t>ventilation</a:t>
            </a:r>
          </a:p>
        </p:txBody>
      </p:sp>
    </p:spTree>
    <p:extLst>
      <p:ext uri="{BB962C8B-B14F-4D97-AF65-F5344CB8AC3E}">
        <p14:creationId xmlns:p14="http://schemas.microsoft.com/office/powerpoint/2010/main" val="519676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dia_scan\Image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88" t="31273" r="12194"/>
          <a:stretch/>
        </p:blipFill>
        <p:spPr bwMode="auto">
          <a:xfrm>
            <a:off x="606194" y="1801504"/>
            <a:ext cx="7931612" cy="48776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6177" y="1335113"/>
            <a:ext cx="7931612" cy="5425918"/>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45661" y="274638"/>
            <a:ext cx="8734566" cy="1143000"/>
          </a:xfrm>
        </p:spPr>
        <p:txBody>
          <a:bodyPr>
            <a:normAutofit fontScale="90000"/>
          </a:bodyPr>
          <a:lstStyle/>
          <a:p>
            <a:r>
              <a:rPr lang="en-US" dirty="0"/>
              <a:t>TVOC</a:t>
            </a:r>
            <a:br>
              <a:rPr lang="en-US" dirty="0"/>
            </a:br>
            <a:r>
              <a:rPr lang="en-US" dirty="0"/>
              <a:t>addition of masses of polluting molecules</a:t>
            </a:r>
          </a:p>
        </p:txBody>
      </p:sp>
      <p:pic>
        <p:nvPicPr>
          <p:cNvPr id="1945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86"/>
          <a:stretch/>
        </p:blipFill>
        <p:spPr bwMode="auto">
          <a:xfrm>
            <a:off x="815201" y="2932371"/>
            <a:ext cx="7468988" cy="1067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69757"/>
          <a:stretch/>
        </p:blipFill>
        <p:spPr bwMode="auto">
          <a:xfrm>
            <a:off x="815201" y="3999704"/>
            <a:ext cx="7468988" cy="655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1495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61" y="274638"/>
            <a:ext cx="8707270" cy="1143000"/>
          </a:xfrm>
        </p:spPr>
        <p:txBody>
          <a:bodyPr>
            <a:normAutofit fontScale="90000"/>
          </a:bodyPr>
          <a:lstStyle/>
          <a:p>
            <a:r>
              <a:rPr lang="en-US" dirty="0" smtClean="0"/>
              <a:t>TVOC</a:t>
            </a:r>
            <a:br>
              <a:rPr lang="en-US" dirty="0" smtClean="0"/>
            </a:br>
            <a:r>
              <a:rPr lang="en-US" dirty="0" smtClean="0"/>
              <a:t>dose-response relationships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03916108"/>
              </p:ext>
            </p:extLst>
          </p:nvPr>
        </p:nvGraphicFramePr>
        <p:xfrm>
          <a:off x="254756" y="1629013"/>
          <a:ext cx="4158372" cy="4823677"/>
        </p:xfrm>
        <a:graphic>
          <a:graphicData uri="http://schemas.openxmlformats.org/drawingml/2006/table">
            <a:tbl>
              <a:tblPr firstRow="1" bandRow="1">
                <a:tableStyleId>{5202B0CA-FC54-4496-8BCA-5EF66A818D29}</a:tableStyleId>
              </a:tblPr>
              <a:tblGrid>
                <a:gridCol w="1039593">
                  <a:extLst>
                    <a:ext uri="{9D8B030D-6E8A-4147-A177-3AD203B41FA5}">
                      <a16:colId xmlns:a16="http://schemas.microsoft.com/office/drawing/2014/main" val="20000"/>
                    </a:ext>
                  </a:extLst>
                </a:gridCol>
                <a:gridCol w="1838581">
                  <a:extLst>
                    <a:ext uri="{9D8B030D-6E8A-4147-A177-3AD203B41FA5}">
                      <a16:colId xmlns:a16="http://schemas.microsoft.com/office/drawing/2014/main" val="20001"/>
                    </a:ext>
                  </a:extLst>
                </a:gridCol>
                <a:gridCol w="1280198">
                  <a:extLst>
                    <a:ext uri="{9D8B030D-6E8A-4147-A177-3AD203B41FA5}">
                      <a16:colId xmlns:a16="http://schemas.microsoft.com/office/drawing/2014/main" val="20002"/>
                    </a:ext>
                  </a:extLst>
                </a:gridCol>
              </a:tblGrid>
              <a:tr h="716470">
                <a:tc>
                  <a:txBody>
                    <a:bodyPr/>
                    <a:lstStyle/>
                    <a:p>
                      <a:r>
                        <a:rPr lang="en-US" sz="1300" dirty="0" smtClean="0">
                          <a:latin typeface="Verdana" panose="020B0604030504040204" pitchFamily="34" charset="0"/>
                          <a:ea typeface="Verdana" panose="020B0604030504040204" pitchFamily="34" charset="0"/>
                          <a:cs typeface="Verdana" panose="020B0604030504040204" pitchFamily="34" charset="0"/>
                        </a:rPr>
                        <a:t>Total conc. (mg/m</a:t>
                      </a:r>
                      <a:r>
                        <a:rPr lang="en-US" sz="1300" baseline="30000" dirty="0" smtClean="0">
                          <a:latin typeface="Verdana" panose="020B0604030504040204" pitchFamily="34" charset="0"/>
                          <a:ea typeface="Verdana" panose="020B0604030504040204" pitchFamily="34" charset="0"/>
                          <a:cs typeface="Verdana" panose="020B0604030504040204" pitchFamily="34" charset="0"/>
                        </a:rPr>
                        <a:t>3</a:t>
                      </a:r>
                      <a:r>
                        <a:rPr lang="en-US" sz="1300" dirty="0" smtClean="0">
                          <a:latin typeface="Verdana" panose="020B0604030504040204" pitchFamily="34" charset="0"/>
                          <a:ea typeface="Verdana" panose="020B0604030504040204" pitchFamily="34" charset="0"/>
                          <a:cs typeface="Verdana" panose="020B0604030504040204" pitchFamily="34" charset="0"/>
                        </a:rPr>
                        <a:t>)</a:t>
                      </a:r>
                      <a:endParaRPr lang="en-US" sz="13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300" dirty="0" smtClean="0">
                          <a:latin typeface="Verdana" panose="020B0604030504040204" pitchFamily="34" charset="0"/>
                          <a:ea typeface="Verdana" panose="020B0604030504040204" pitchFamily="34" charset="0"/>
                          <a:cs typeface="Verdana" panose="020B0604030504040204" pitchFamily="34" charset="0"/>
                        </a:rPr>
                        <a:t>Irritation</a:t>
                      </a:r>
                      <a:r>
                        <a:rPr lang="en-US" sz="1300" baseline="0" dirty="0" smtClean="0">
                          <a:latin typeface="Verdana" panose="020B0604030504040204" pitchFamily="34" charset="0"/>
                          <a:ea typeface="Verdana" panose="020B0604030504040204" pitchFamily="34" charset="0"/>
                          <a:cs typeface="Verdana" panose="020B0604030504040204" pitchFamily="34" charset="0"/>
                        </a:rPr>
                        <a:t> &amp; discomfort</a:t>
                      </a:r>
                      <a:endParaRPr lang="en-US" sz="13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300" dirty="0" smtClean="0">
                          <a:latin typeface="Verdana" panose="020B0604030504040204" pitchFamily="34" charset="0"/>
                          <a:ea typeface="Verdana" panose="020B0604030504040204" pitchFamily="34" charset="0"/>
                          <a:cs typeface="Verdana" panose="020B0604030504040204" pitchFamily="34" charset="0"/>
                        </a:rPr>
                        <a:t>Exposure range</a:t>
                      </a:r>
                      <a:endParaRPr lang="en-US" sz="13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0"/>
                  </a:ext>
                </a:extLst>
              </a:tr>
              <a:tr h="922896">
                <a:tc>
                  <a:txBody>
                    <a:bodyPr/>
                    <a:lstStyle/>
                    <a:p>
                      <a:r>
                        <a:rPr lang="en-US" sz="1300" dirty="0" smtClean="0">
                          <a:latin typeface="Verdana" panose="020B0604030504040204" pitchFamily="34" charset="0"/>
                          <a:ea typeface="Verdana" panose="020B0604030504040204" pitchFamily="34" charset="0"/>
                          <a:cs typeface="Verdana" panose="020B0604030504040204" pitchFamily="34" charset="0"/>
                        </a:rPr>
                        <a:t>&lt; 0.20</a:t>
                      </a:r>
                      <a:endParaRPr lang="en-US" sz="13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300" dirty="0" smtClean="0">
                          <a:latin typeface="Verdana" panose="020B0604030504040204" pitchFamily="34" charset="0"/>
                          <a:ea typeface="Verdana" panose="020B0604030504040204" pitchFamily="34" charset="0"/>
                          <a:cs typeface="Verdana" panose="020B0604030504040204" pitchFamily="34" charset="0"/>
                        </a:rPr>
                        <a:t>No irritation or discomfort</a:t>
                      </a:r>
                      <a:endParaRPr lang="en-US" sz="13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300" dirty="0" smtClean="0">
                          <a:latin typeface="Verdana" panose="020B0604030504040204" pitchFamily="34" charset="0"/>
                          <a:ea typeface="Verdana" panose="020B0604030504040204" pitchFamily="34" charset="0"/>
                          <a:cs typeface="Verdana" panose="020B0604030504040204" pitchFamily="34" charset="0"/>
                        </a:rPr>
                        <a:t>The comfort range</a:t>
                      </a:r>
                      <a:endParaRPr lang="en-US" sz="13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1"/>
                  </a:ext>
                </a:extLst>
              </a:tr>
              <a:tr h="923450">
                <a:tc>
                  <a:txBody>
                    <a:bodyPr/>
                    <a:lstStyle/>
                    <a:p>
                      <a:r>
                        <a:rPr lang="en-US" sz="1300" dirty="0" smtClean="0">
                          <a:latin typeface="Verdana" panose="020B0604030504040204" pitchFamily="34" charset="0"/>
                          <a:ea typeface="Verdana" panose="020B0604030504040204" pitchFamily="34" charset="0"/>
                          <a:cs typeface="Verdana" panose="020B0604030504040204" pitchFamily="34" charset="0"/>
                        </a:rPr>
                        <a:t>0.20-3.0</a:t>
                      </a:r>
                      <a:endParaRPr lang="en-US" sz="13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300" dirty="0" smtClean="0">
                          <a:latin typeface="Verdana" panose="020B0604030504040204" pitchFamily="34" charset="0"/>
                          <a:ea typeface="Verdana" panose="020B0604030504040204" pitchFamily="34" charset="0"/>
                          <a:cs typeface="Verdana" panose="020B0604030504040204" pitchFamily="34" charset="0"/>
                        </a:rPr>
                        <a:t>Irritation and discomfort possible if other exposures interact</a:t>
                      </a:r>
                      <a:endParaRPr lang="en-US" sz="13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300" dirty="0" smtClean="0">
                          <a:latin typeface="Verdana" panose="020B0604030504040204" pitchFamily="34" charset="0"/>
                          <a:ea typeface="Verdana" panose="020B0604030504040204" pitchFamily="34" charset="0"/>
                          <a:cs typeface="Verdana" panose="020B0604030504040204" pitchFamily="34" charset="0"/>
                        </a:rPr>
                        <a:t>The range of multifactorial exposures</a:t>
                      </a:r>
                      <a:endParaRPr lang="en-US" sz="13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2"/>
                  </a:ext>
                </a:extLst>
              </a:tr>
              <a:tr h="923450">
                <a:tc>
                  <a:txBody>
                    <a:bodyPr/>
                    <a:lstStyle/>
                    <a:p>
                      <a:r>
                        <a:rPr lang="en-US" sz="1300" dirty="0" smtClean="0">
                          <a:latin typeface="Verdana" panose="020B0604030504040204" pitchFamily="34" charset="0"/>
                          <a:ea typeface="Verdana" panose="020B0604030504040204" pitchFamily="34" charset="0"/>
                          <a:cs typeface="Verdana" panose="020B0604030504040204" pitchFamily="34" charset="0"/>
                        </a:rPr>
                        <a:t>3-25</a:t>
                      </a:r>
                      <a:endParaRPr lang="en-US" sz="13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300" dirty="0" smtClean="0">
                          <a:latin typeface="Verdana" panose="020B0604030504040204" pitchFamily="34" charset="0"/>
                          <a:ea typeface="Verdana" panose="020B0604030504040204" pitchFamily="34" charset="0"/>
                          <a:cs typeface="Verdana" panose="020B0604030504040204" pitchFamily="34" charset="0"/>
                        </a:rPr>
                        <a:t>Exposure effect &amp; probable headache possible</a:t>
                      </a:r>
                      <a:r>
                        <a:rPr lang="en-US" sz="1300" baseline="0" dirty="0" smtClean="0">
                          <a:latin typeface="Verdana" panose="020B0604030504040204" pitchFamily="34" charset="0"/>
                          <a:ea typeface="Verdana" panose="020B0604030504040204" pitchFamily="34" charset="0"/>
                          <a:cs typeface="Verdana" panose="020B0604030504040204" pitchFamily="34" charset="0"/>
                        </a:rPr>
                        <a:t> if other exposures interact</a:t>
                      </a:r>
                      <a:endParaRPr lang="en-US" sz="13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300" dirty="0" smtClean="0">
                          <a:latin typeface="Verdana" panose="020B0604030504040204" pitchFamily="34" charset="0"/>
                          <a:ea typeface="Verdana" panose="020B0604030504040204" pitchFamily="34" charset="0"/>
                          <a:cs typeface="Verdana" panose="020B0604030504040204" pitchFamily="34" charset="0"/>
                        </a:rPr>
                        <a:t>The range of discomfort</a:t>
                      </a:r>
                      <a:endParaRPr lang="en-US" sz="13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3"/>
                  </a:ext>
                </a:extLst>
              </a:tr>
              <a:tr h="1337411">
                <a:tc>
                  <a:txBody>
                    <a:bodyPr/>
                    <a:lstStyle/>
                    <a:p>
                      <a:r>
                        <a:rPr lang="en-US" sz="1300" dirty="0" smtClean="0">
                          <a:latin typeface="Verdana" panose="020B0604030504040204" pitchFamily="34" charset="0"/>
                          <a:ea typeface="Verdana" panose="020B0604030504040204" pitchFamily="34" charset="0"/>
                          <a:cs typeface="Verdana" panose="020B0604030504040204" pitchFamily="34" charset="0"/>
                        </a:rPr>
                        <a:t>&gt;25</a:t>
                      </a:r>
                      <a:endParaRPr lang="en-US" sz="13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300" dirty="0" smtClean="0">
                          <a:latin typeface="Verdana" panose="020B0604030504040204" pitchFamily="34" charset="0"/>
                          <a:ea typeface="Verdana" panose="020B0604030504040204" pitchFamily="34" charset="0"/>
                          <a:cs typeface="Verdana" panose="020B0604030504040204" pitchFamily="34" charset="0"/>
                        </a:rPr>
                        <a:t>Headache. Additional neurotoxic effects other than headache may occur</a:t>
                      </a:r>
                      <a:endParaRPr lang="en-US" sz="13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300" dirty="0" smtClean="0">
                          <a:latin typeface="Verdana" panose="020B0604030504040204" pitchFamily="34" charset="0"/>
                          <a:ea typeface="Verdana" panose="020B0604030504040204" pitchFamily="34" charset="0"/>
                          <a:cs typeface="Verdana" panose="020B0604030504040204" pitchFamily="34" charset="0"/>
                        </a:rPr>
                        <a:t>The toxic exposure range</a:t>
                      </a:r>
                      <a:endParaRPr lang="en-US" sz="13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4413128" y="6509761"/>
            <a:ext cx="4676280" cy="338554"/>
          </a:xfrm>
          <a:prstGeom prst="rect">
            <a:avLst/>
          </a:prstGeom>
          <a:noFill/>
        </p:spPr>
        <p:txBody>
          <a:bodyPr wrap="none" rtlCol="0">
            <a:spAutoFit/>
          </a:bodyPr>
          <a:lstStyle/>
          <a:p>
            <a:r>
              <a:rPr lang="en-US" sz="1600" i="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Source: Mølhave (1991) and Seifert (1990)</a:t>
            </a:r>
            <a:endParaRPr lang="en-US" sz="1600" i="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4599297" y="1624081"/>
            <a:ext cx="4380930" cy="4801314"/>
          </a:xfrm>
          <a:prstGeom prst="rect">
            <a:avLst/>
          </a:prstGeom>
          <a:noFill/>
          <a:ln w="12700" cmpd="sng">
            <a:solidFill>
              <a:schemeClr val="tx1"/>
            </a:solidFill>
          </a:ln>
        </p:spPr>
        <p:txBody>
          <a:bodyPr wrap="square" rtlCol="0">
            <a:spAutoFit/>
          </a:bodyPr>
          <a:lstStyle/>
          <a:p>
            <a:pPr marL="285750" indent="-285750">
              <a:buFont typeface="Arial" panose="020B0604020202020204" pitchFamily="34" charset="0"/>
              <a:buChar char="•"/>
            </a:pPr>
            <a:r>
              <a:rPr lang="en-US" dirty="0" smtClean="0"/>
              <a:t>Based on empirical data (not toxicological evaluations) from field measurements an upper concentration that should not be exceeded is 0.3 mg/m</a:t>
            </a:r>
            <a:r>
              <a:rPr lang="en-US" baseline="30000" dirty="0" smtClean="0"/>
              <a:t>3</a:t>
            </a:r>
            <a:r>
              <a:rPr lang="en-US" dirty="0" smtClean="0"/>
              <a:t>. </a:t>
            </a:r>
          </a:p>
          <a:p>
            <a:pPr marL="285750" indent="-285750">
              <a:buFont typeface="Arial" panose="020B0604020202020204" pitchFamily="34" charset="0"/>
              <a:buChar char="•"/>
            </a:pPr>
            <a:r>
              <a:rPr lang="en-US" dirty="0" smtClean="0"/>
              <a:t>Apportioned to different classes the upper concentrations are as follows:</a:t>
            </a:r>
          </a:p>
          <a:p>
            <a:pPr marL="742950" lvl="1" indent="-285750">
              <a:buFont typeface="Arial" panose="020B0604020202020204" pitchFamily="34" charset="0"/>
              <a:buChar char="•"/>
            </a:pPr>
            <a:r>
              <a:rPr lang="en-US" dirty="0" smtClean="0"/>
              <a:t>0.1 mg/m</a:t>
            </a:r>
            <a:r>
              <a:rPr lang="en-US" baseline="30000" dirty="0" smtClean="0"/>
              <a:t>3</a:t>
            </a:r>
            <a:r>
              <a:rPr lang="en-US" dirty="0" smtClean="0"/>
              <a:t> for alkanes</a:t>
            </a:r>
          </a:p>
          <a:p>
            <a:pPr marL="742950" lvl="1" indent="-285750">
              <a:buFont typeface="Arial" panose="020B0604020202020204" pitchFamily="34" charset="0"/>
              <a:buChar char="•"/>
            </a:pPr>
            <a:r>
              <a:rPr lang="en-US" dirty="0" smtClean="0"/>
              <a:t> 0.05 mg/m</a:t>
            </a:r>
            <a:r>
              <a:rPr lang="en-US" baseline="30000" dirty="0" smtClean="0"/>
              <a:t>3 </a:t>
            </a:r>
            <a:r>
              <a:rPr lang="en-US" dirty="0" smtClean="0"/>
              <a:t> for aromatics</a:t>
            </a:r>
          </a:p>
          <a:p>
            <a:pPr marL="742950" lvl="1" indent="-285750">
              <a:buFont typeface="Arial" panose="020B0604020202020204" pitchFamily="34" charset="0"/>
              <a:buChar char="•"/>
            </a:pPr>
            <a:r>
              <a:rPr lang="en-US" dirty="0"/>
              <a:t>0.03  </a:t>
            </a:r>
            <a:r>
              <a:rPr lang="en-US" dirty="0" smtClean="0"/>
              <a:t>mg/m</a:t>
            </a:r>
            <a:r>
              <a:rPr lang="en-US" baseline="30000" dirty="0" smtClean="0"/>
              <a:t>3</a:t>
            </a:r>
            <a:r>
              <a:rPr lang="en-US" dirty="0" smtClean="0"/>
              <a:t> for terpenes</a:t>
            </a:r>
          </a:p>
          <a:p>
            <a:pPr marL="742950" lvl="1" indent="-285750">
              <a:buFont typeface="Arial" panose="020B0604020202020204" pitchFamily="34" charset="0"/>
              <a:buChar char="•"/>
            </a:pPr>
            <a:r>
              <a:rPr lang="en-US" dirty="0" smtClean="0"/>
              <a:t>0.02 </a:t>
            </a:r>
            <a:r>
              <a:rPr lang="en-US" dirty="0"/>
              <a:t>mg/m</a:t>
            </a:r>
            <a:r>
              <a:rPr lang="en-US" baseline="30000" dirty="0"/>
              <a:t>3</a:t>
            </a:r>
            <a:r>
              <a:rPr lang="en-US" dirty="0" smtClean="0"/>
              <a:t> for esters</a:t>
            </a:r>
          </a:p>
          <a:p>
            <a:pPr marL="742950" lvl="1" indent="-285750">
              <a:buFont typeface="Arial" panose="020B0604020202020204" pitchFamily="34" charset="0"/>
              <a:buChar char="•"/>
            </a:pPr>
            <a:r>
              <a:rPr lang="en-US" dirty="0" smtClean="0"/>
              <a:t>0.03 </a:t>
            </a:r>
            <a:r>
              <a:rPr lang="en-US" dirty="0"/>
              <a:t>mg/m</a:t>
            </a:r>
            <a:r>
              <a:rPr lang="en-US" baseline="30000" dirty="0"/>
              <a:t>3</a:t>
            </a:r>
            <a:r>
              <a:rPr lang="en-US" dirty="0" smtClean="0"/>
              <a:t> for halocarbons</a:t>
            </a:r>
          </a:p>
          <a:p>
            <a:pPr marL="742950" lvl="1" indent="-285750">
              <a:buFont typeface="Arial" panose="020B0604020202020204" pitchFamily="34" charset="0"/>
              <a:buChar char="•"/>
            </a:pPr>
            <a:r>
              <a:rPr lang="en-US" dirty="0" smtClean="0"/>
              <a:t>0.02 </a:t>
            </a:r>
            <a:r>
              <a:rPr lang="en-US" dirty="0"/>
              <a:t>mg/m</a:t>
            </a:r>
            <a:r>
              <a:rPr lang="en-US" baseline="30000" dirty="0"/>
              <a:t>3</a:t>
            </a:r>
            <a:r>
              <a:rPr lang="en-US" dirty="0" smtClean="0"/>
              <a:t>  for carbonyls (-HCHO)</a:t>
            </a:r>
          </a:p>
          <a:p>
            <a:pPr marL="742950" lvl="1" indent="-285750">
              <a:buFont typeface="Arial" panose="020B0604020202020204" pitchFamily="34" charset="0"/>
              <a:buChar char="•"/>
            </a:pPr>
            <a:r>
              <a:rPr lang="en-US" dirty="0"/>
              <a:t>0.05  </a:t>
            </a:r>
            <a:r>
              <a:rPr lang="en-US" dirty="0" smtClean="0"/>
              <a:t>mg/m</a:t>
            </a:r>
            <a:r>
              <a:rPr lang="en-US" baseline="30000" dirty="0" smtClean="0"/>
              <a:t>3</a:t>
            </a:r>
            <a:r>
              <a:rPr lang="en-US" dirty="0" smtClean="0"/>
              <a:t> for others</a:t>
            </a:r>
          </a:p>
          <a:p>
            <a:pPr marL="285750" indent="-285750">
              <a:buFont typeface="Arial" panose="020B0604020202020204" pitchFamily="34" charset="0"/>
              <a:buChar char="•"/>
            </a:pPr>
            <a:r>
              <a:rPr lang="en-US" dirty="0" smtClean="0"/>
              <a:t>Neither of individual compounds should exceed in concentration 50% of average for the class and 10% of the measured TVOC</a:t>
            </a:r>
            <a:endParaRPr lang="en-US" dirty="0"/>
          </a:p>
        </p:txBody>
      </p:sp>
    </p:spTree>
    <p:extLst>
      <p:ext uri="{BB962C8B-B14F-4D97-AF65-F5344CB8AC3E}">
        <p14:creationId xmlns:p14="http://schemas.microsoft.com/office/powerpoint/2010/main" val="3766940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61" y="274638"/>
            <a:ext cx="8707270" cy="1143000"/>
          </a:xfrm>
        </p:spPr>
        <p:txBody>
          <a:bodyPr>
            <a:normAutofit fontScale="90000"/>
          </a:bodyPr>
          <a:lstStyle/>
          <a:p>
            <a:r>
              <a:rPr lang="en-US" smtClean="0"/>
              <a:t>Intermediate conclusion TVOC Health &amp; Comfort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408712656"/>
              </p:ext>
            </p:extLst>
          </p:nvPr>
        </p:nvGraphicFramePr>
        <p:xfrm>
          <a:off x="254756" y="1629013"/>
          <a:ext cx="4158372" cy="4823677"/>
        </p:xfrm>
        <a:graphic>
          <a:graphicData uri="http://schemas.openxmlformats.org/drawingml/2006/table">
            <a:tbl>
              <a:tblPr firstRow="1" bandRow="1">
                <a:tableStyleId>{5202B0CA-FC54-4496-8BCA-5EF66A818D29}</a:tableStyleId>
              </a:tblPr>
              <a:tblGrid>
                <a:gridCol w="1039593">
                  <a:extLst>
                    <a:ext uri="{9D8B030D-6E8A-4147-A177-3AD203B41FA5}">
                      <a16:colId xmlns:a16="http://schemas.microsoft.com/office/drawing/2014/main" val="20000"/>
                    </a:ext>
                  </a:extLst>
                </a:gridCol>
                <a:gridCol w="1838581">
                  <a:extLst>
                    <a:ext uri="{9D8B030D-6E8A-4147-A177-3AD203B41FA5}">
                      <a16:colId xmlns:a16="http://schemas.microsoft.com/office/drawing/2014/main" val="20001"/>
                    </a:ext>
                  </a:extLst>
                </a:gridCol>
                <a:gridCol w="1280198">
                  <a:extLst>
                    <a:ext uri="{9D8B030D-6E8A-4147-A177-3AD203B41FA5}">
                      <a16:colId xmlns:a16="http://schemas.microsoft.com/office/drawing/2014/main" val="20002"/>
                    </a:ext>
                  </a:extLst>
                </a:gridCol>
              </a:tblGrid>
              <a:tr h="716470">
                <a:tc>
                  <a:txBody>
                    <a:bodyPr/>
                    <a:lstStyle/>
                    <a:p>
                      <a:r>
                        <a:rPr lang="en-US" sz="1300" dirty="0" smtClean="0">
                          <a:latin typeface="Verdana" panose="020B0604030504040204" pitchFamily="34" charset="0"/>
                          <a:ea typeface="Verdana" panose="020B0604030504040204" pitchFamily="34" charset="0"/>
                          <a:cs typeface="Verdana" panose="020B0604030504040204" pitchFamily="34" charset="0"/>
                        </a:rPr>
                        <a:t>Total conc. (mg/m</a:t>
                      </a:r>
                      <a:r>
                        <a:rPr lang="en-US" sz="1300" baseline="30000" dirty="0" smtClean="0">
                          <a:latin typeface="Verdana" panose="020B0604030504040204" pitchFamily="34" charset="0"/>
                          <a:ea typeface="Verdana" panose="020B0604030504040204" pitchFamily="34" charset="0"/>
                          <a:cs typeface="Verdana" panose="020B0604030504040204" pitchFamily="34" charset="0"/>
                        </a:rPr>
                        <a:t>3</a:t>
                      </a:r>
                      <a:r>
                        <a:rPr lang="en-US" sz="1300" dirty="0" smtClean="0">
                          <a:latin typeface="Verdana" panose="020B0604030504040204" pitchFamily="34" charset="0"/>
                          <a:ea typeface="Verdana" panose="020B0604030504040204" pitchFamily="34" charset="0"/>
                          <a:cs typeface="Verdana" panose="020B0604030504040204" pitchFamily="34" charset="0"/>
                        </a:rPr>
                        <a:t>)</a:t>
                      </a:r>
                      <a:endParaRPr lang="en-US" sz="13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300" dirty="0" smtClean="0">
                          <a:latin typeface="Verdana" panose="020B0604030504040204" pitchFamily="34" charset="0"/>
                          <a:ea typeface="Verdana" panose="020B0604030504040204" pitchFamily="34" charset="0"/>
                          <a:cs typeface="Verdana" panose="020B0604030504040204" pitchFamily="34" charset="0"/>
                        </a:rPr>
                        <a:t>Irritation</a:t>
                      </a:r>
                      <a:r>
                        <a:rPr lang="en-US" sz="1300" baseline="0" dirty="0" smtClean="0">
                          <a:latin typeface="Verdana" panose="020B0604030504040204" pitchFamily="34" charset="0"/>
                          <a:ea typeface="Verdana" panose="020B0604030504040204" pitchFamily="34" charset="0"/>
                          <a:cs typeface="Verdana" panose="020B0604030504040204" pitchFamily="34" charset="0"/>
                        </a:rPr>
                        <a:t> &amp; discomfort</a:t>
                      </a:r>
                      <a:endParaRPr lang="en-US" sz="13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300" dirty="0" smtClean="0">
                          <a:latin typeface="Verdana" panose="020B0604030504040204" pitchFamily="34" charset="0"/>
                          <a:ea typeface="Verdana" panose="020B0604030504040204" pitchFamily="34" charset="0"/>
                          <a:cs typeface="Verdana" panose="020B0604030504040204" pitchFamily="34" charset="0"/>
                        </a:rPr>
                        <a:t>Exposure range</a:t>
                      </a:r>
                      <a:endParaRPr lang="en-US" sz="13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0"/>
                  </a:ext>
                </a:extLst>
              </a:tr>
              <a:tr h="922896">
                <a:tc>
                  <a:txBody>
                    <a:bodyPr/>
                    <a:lstStyle/>
                    <a:p>
                      <a:r>
                        <a:rPr lang="en-US" sz="1300" dirty="0" smtClean="0">
                          <a:latin typeface="Verdana" panose="020B0604030504040204" pitchFamily="34" charset="0"/>
                          <a:ea typeface="Verdana" panose="020B0604030504040204" pitchFamily="34" charset="0"/>
                          <a:cs typeface="Verdana" panose="020B0604030504040204" pitchFamily="34" charset="0"/>
                        </a:rPr>
                        <a:t>&lt; 0.20</a:t>
                      </a:r>
                      <a:endParaRPr lang="en-US" sz="13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300" dirty="0" smtClean="0">
                          <a:latin typeface="Verdana" panose="020B0604030504040204" pitchFamily="34" charset="0"/>
                          <a:ea typeface="Verdana" panose="020B0604030504040204" pitchFamily="34" charset="0"/>
                          <a:cs typeface="Verdana" panose="020B0604030504040204" pitchFamily="34" charset="0"/>
                        </a:rPr>
                        <a:t>No irritation or discomfort</a:t>
                      </a:r>
                      <a:endParaRPr lang="en-US" sz="13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300" dirty="0" smtClean="0">
                          <a:latin typeface="Verdana" panose="020B0604030504040204" pitchFamily="34" charset="0"/>
                          <a:ea typeface="Verdana" panose="020B0604030504040204" pitchFamily="34" charset="0"/>
                          <a:cs typeface="Verdana" panose="020B0604030504040204" pitchFamily="34" charset="0"/>
                        </a:rPr>
                        <a:t>The comfort range</a:t>
                      </a:r>
                      <a:endParaRPr lang="en-US" sz="13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1"/>
                  </a:ext>
                </a:extLst>
              </a:tr>
              <a:tr h="923450">
                <a:tc>
                  <a:txBody>
                    <a:bodyPr/>
                    <a:lstStyle/>
                    <a:p>
                      <a:r>
                        <a:rPr lang="en-US" sz="1300" dirty="0" smtClean="0">
                          <a:latin typeface="Verdana" panose="020B0604030504040204" pitchFamily="34" charset="0"/>
                          <a:ea typeface="Verdana" panose="020B0604030504040204" pitchFamily="34" charset="0"/>
                          <a:cs typeface="Verdana" panose="020B0604030504040204" pitchFamily="34" charset="0"/>
                        </a:rPr>
                        <a:t>0.20-3.0</a:t>
                      </a:r>
                      <a:endParaRPr lang="en-US" sz="13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300" dirty="0" smtClean="0">
                          <a:latin typeface="Verdana" panose="020B0604030504040204" pitchFamily="34" charset="0"/>
                          <a:ea typeface="Verdana" panose="020B0604030504040204" pitchFamily="34" charset="0"/>
                          <a:cs typeface="Verdana" panose="020B0604030504040204" pitchFamily="34" charset="0"/>
                        </a:rPr>
                        <a:t>Irritation and discomfort possible if other exposures interact</a:t>
                      </a:r>
                      <a:endParaRPr lang="en-US" sz="13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300" dirty="0" smtClean="0">
                          <a:latin typeface="Verdana" panose="020B0604030504040204" pitchFamily="34" charset="0"/>
                          <a:ea typeface="Verdana" panose="020B0604030504040204" pitchFamily="34" charset="0"/>
                          <a:cs typeface="Verdana" panose="020B0604030504040204" pitchFamily="34" charset="0"/>
                        </a:rPr>
                        <a:t>The range of multifactorial exposures</a:t>
                      </a:r>
                      <a:endParaRPr lang="en-US" sz="13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2"/>
                  </a:ext>
                </a:extLst>
              </a:tr>
              <a:tr h="923450">
                <a:tc>
                  <a:txBody>
                    <a:bodyPr/>
                    <a:lstStyle/>
                    <a:p>
                      <a:r>
                        <a:rPr lang="en-US" sz="1300" dirty="0" smtClean="0">
                          <a:latin typeface="Verdana" panose="020B0604030504040204" pitchFamily="34" charset="0"/>
                          <a:ea typeface="Verdana" panose="020B0604030504040204" pitchFamily="34" charset="0"/>
                          <a:cs typeface="Verdana" panose="020B0604030504040204" pitchFamily="34" charset="0"/>
                        </a:rPr>
                        <a:t>3-25</a:t>
                      </a:r>
                      <a:endParaRPr lang="en-US" sz="13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300" dirty="0" smtClean="0">
                          <a:latin typeface="Verdana" panose="020B0604030504040204" pitchFamily="34" charset="0"/>
                          <a:ea typeface="Verdana" panose="020B0604030504040204" pitchFamily="34" charset="0"/>
                          <a:cs typeface="Verdana" panose="020B0604030504040204" pitchFamily="34" charset="0"/>
                        </a:rPr>
                        <a:t>Exposure effect &amp; probable headache possible</a:t>
                      </a:r>
                      <a:r>
                        <a:rPr lang="en-US" sz="1300" baseline="0" dirty="0" smtClean="0">
                          <a:latin typeface="Verdana" panose="020B0604030504040204" pitchFamily="34" charset="0"/>
                          <a:ea typeface="Verdana" panose="020B0604030504040204" pitchFamily="34" charset="0"/>
                          <a:cs typeface="Verdana" panose="020B0604030504040204" pitchFamily="34" charset="0"/>
                        </a:rPr>
                        <a:t> if other exposures interact</a:t>
                      </a:r>
                      <a:endParaRPr lang="en-US" sz="13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300" dirty="0" smtClean="0">
                          <a:latin typeface="Verdana" panose="020B0604030504040204" pitchFamily="34" charset="0"/>
                          <a:ea typeface="Verdana" panose="020B0604030504040204" pitchFamily="34" charset="0"/>
                          <a:cs typeface="Verdana" panose="020B0604030504040204" pitchFamily="34" charset="0"/>
                        </a:rPr>
                        <a:t>The range of discomfort</a:t>
                      </a:r>
                      <a:endParaRPr lang="en-US" sz="13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3"/>
                  </a:ext>
                </a:extLst>
              </a:tr>
              <a:tr h="1337411">
                <a:tc>
                  <a:txBody>
                    <a:bodyPr/>
                    <a:lstStyle/>
                    <a:p>
                      <a:r>
                        <a:rPr lang="en-US" sz="1300" dirty="0" smtClean="0">
                          <a:latin typeface="Verdana" panose="020B0604030504040204" pitchFamily="34" charset="0"/>
                          <a:ea typeface="Verdana" panose="020B0604030504040204" pitchFamily="34" charset="0"/>
                          <a:cs typeface="Verdana" panose="020B0604030504040204" pitchFamily="34" charset="0"/>
                        </a:rPr>
                        <a:t>&gt;25</a:t>
                      </a:r>
                      <a:endParaRPr lang="en-US" sz="13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300" dirty="0" smtClean="0">
                          <a:latin typeface="Verdana" panose="020B0604030504040204" pitchFamily="34" charset="0"/>
                          <a:ea typeface="Verdana" panose="020B0604030504040204" pitchFamily="34" charset="0"/>
                          <a:cs typeface="Verdana" panose="020B0604030504040204" pitchFamily="34" charset="0"/>
                        </a:rPr>
                        <a:t>Headache. Additional neurotoxic effects other than headache may occur</a:t>
                      </a:r>
                      <a:endParaRPr lang="en-US" sz="13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300" dirty="0" smtClean="0">
                          <a:latin typeface="Verdana" panose="020B0604030504040204" pitchFamily="34" charset="0"/>
                          <a:ea typeface="Verdana" panose="020B0604030504040204" pitchFamily="34" charset="0"/>
                          <a:cs typeface="Verdana" panose="020B0604030504040204" pitchFamily="34" charset="0"/>
                        </a:rPr>
                        <a:t>The toxic exposure range</a:t>
                      </a:r>
                      <a:endParaRPr lang="en-US" sz="13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5640069" y="6519446"/>
            <a:ext cx="3518912" cy="338554"/>
          </a:xfrm>
          <a:prstGeom prst="rect">
            <a:avLst/>
          </a:prstGeom>
          <a:noFill/>
        </p:spPr>
        <p:txBody>
          <a:bodyPr wrap="none" rtlCol="0">
            <a:spAutoFit/>
          </a:bodyPr>
          <a:lstStyle/>
          <a:p>
            <a:r>
              <a:rPr lang="en-US" sz="1600" i="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Source: Andersson et al. (1997)</a:t>
            </a:r>
            <a:endParaRPr lang="en-US" sz="1600" i="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4599297" y="1624081"/>
            <a:ext cx="4380930" cy="4801314"/>
          </a:xfrm>
          <a:prstGeom prst="rect">
            <a:avLst/>
          </a:prstGeom>
          <a:noFill/>
          <a:ln w="12700" cmpd="sng">
            <a:solidFill>
              <a:schemeClr val="tx1"/>
            </a:solidFill>
          </a:ln>
        </p:spPr>
        <p:txBody>
          <a:bodyPr wrap="square" rtlCol="0">
            <a:spAutoFit/>
          </a:bodyPr>
          <a:lstStyle/>
          <a:p>
            <a:pPr marL="285750" indent="-285750">
              <a:buFont typeface="Arial" panose="020B0604020202020204" pitchFamily="34" charset="0"/>
              <a:buChar char="•"/>
            </a:pPr>
            <a:r>
              <a:rPr lang="en-US" dirty="0" smtClean="0"/>
              <a:t>Based on empirical data (not toxicological evaluations) from field measurements an upper concentration that should not be exceeded is 0.3 mg/m</a:t>
            </a:r>
            <a:r>
              <a:rPr lang="en-US" baseline="30000" dirty="0" smtClean="0"/>
              <a:t>3</a:t>
            </a:r>
            <a:r>
              <a:rPr lang="en-US" dirty="0" smtClean="0"/>
              <a:t>. </a:t>
            </a:r>
          </a:p>
          <a:p>
            <a:pPr marL="285750" indent="-285750">
              <a:buFont typeface="Arial" panose="020B0604020202020204" pitchFamily="34" charset="0"/>
              <a:buChar char="•"/>
            </a:pPr>
            <a:r>
              <a:rPr lang="en-US" dirty="0" smtClean="0"/>
              <a:t>Apportioned to different classes the upper concentrations are as follows:</a:t>
            </a:r>
          </a:p>
          <a:p>
            <a:pPr marL="742950" lvl="1" indent="-285750">
              <a:buFont typeface="Arial" panose="020B0604020202020204" pitchFamily="34" charset="0"/>
              <a:buChar char="•"/>
            </a:pPr>
            <a:r>
              <a:rPr lang="en-US" dirty="0" smtClean="0"/>
              <a:t>0.1 mg/m</a:t>
            </a:r>
            <a:r>
              <a:rPr lang="en-US" baseline="30000" dirty="0" smtClean="0"/>
              <a:t>3</a:t>
            </a:r>
            <a:r>
              <a:rPr lang="en-US" dirty="0" smtClean="0"/>
              <a:t> for alkanes</a:t>
            </a:r>
          </a:p>
          <a:p>
            <a:pPr marL="742950" lvl="1" indent="-285750">
              <a:buFont typeface="Arial" panose="020B0604020202020204" pitchFamily="34" charset="0"/>
              <a:buChar char="•"/>
            </a:pPr>
            <a:r>
              <a:rPr lang="en-US" dirty="0" smtClean="0"/>
              <a:t> 0.05 mg/m</a:t>
            </a:r>
            <a:r>
              <a:rPr lang="en-US" baseline="30000" dirty="0" smtClean="0"/>
              <a:t>3 </a:t>
            </a:r>
            <a:r>
              <a:rPr lang="en-US" dirty="0" smtClean="0"/>
              <a:t> for aromatics</a:t>
            </a:r>
          </a:p>
          <a:p>
            <a:pPr marL="742950" lvl="1" indent="-285750">
              <a:buFont typeface="Arial" panose="020B0604020202020204" pitchFamily="34" charset="0"/>
              <a:buChar char="•"/>
            </a:pPr>
            <a:r>
              <a:rPr lang="en-US" dirty="0"/>
              <a:t>0.03  </a:t>
            </a:r>
            <a:r>
              <a:rPr lang="en-US" dirty="0" smtClean="0"/>
              <a:t>mg/m</a:t>
            </a:r>
            <a:r>
              <a:rPr lang="en-US" baseline="30000" dirty="0" smtClean="0"/>
              <a:t>3</a:t>
            </a:r>
            <a:r>
              <a:rPr lang="en-US" dirty="0" smtClean="0"/>
              <a:t> for terpenes</a:t>
            </a:r>
          </a:p>
          <a:p>
            <a:pPr marL="742950" lvl="1" indent="-285750">
              <a:buFont typeface="Arial" panose="020B0604020202020204" pitchFamily="34" charset="0"/>
              <a:buChar char="•"/>
            </a:pPr>
            <a:r>
              <a:rPr lang="en-US" dirty="0" smtClean="0"/>
              <a:t>0.02 </a:t>
            </a:r>
            <a:r>
              <a:rPr lang="en-US" dirty="0"/>
              <a:t>mg/m</a:t>
            </a:r>
            <a:r>
              <a:rPr lang="en-US" baseline="30000" dirty="0"/>
              <a:t>3</a:t>
            </a:r>
            <a:r>
              <a:rPr lang="en-US" dirty="0" smtClean="0"/>
              <a:t> for esters</a:t>
            </a:r>
          </a:p>
          <a:p>
            <a:pPr marL="742950" lvl="1" indent="-285750">
              <a:buFont typeface="Arial" panose="020B0604020202020204" pitchFamily="34" charset="0"/>
              <a:buChar char="•"/>
            </a:pPr>
            <a:r>
              <a:rPr lang="en-US" dirty="0" smtClean="0"/>
              <a:t>0.03 </a:t>
            </a:r>
            <a:r>
              <a:rPr lang="en-US" dirty="0"/>
              <a:t>mg/m</a:t>
            </a:r>
            <a:r>
              <a:rPr lang="en-US" baseline="30000" dirty="0"/>
              <a:t>3</a:t>
            </a:r>
            <a:r>
              <a:rPr lang="en-US" dirty="0" smtClean="0"/>
              <a:t> for halocarbons</a:t>
            </a:r>
          </a:p>
          <a:p>
            <a:pPr marL="742950" lvl="1" indent="-285750">
              <a:buFont typeface="Arial" panose="020B0604020202020204" pitchFamily="34" charset="0"/>
              <a:buChar char="•"/>
            </a:pPr>
            <a:r>
              <a:rPr lang="en-US" dirty="0" smtClean="0"/>
              <a:t>0.02 </a:t>
            </a:r>
            <a:r>
              <a:rPr lang="en-US" dirty="0"/>
              <a:t>mg/m</a:t>
            </a:r>
            <a:r>
              <a:rPr lang="en-US" baseline="30000" dirty="0"/>
              <a:t>3</a:t>
            </a:r>
            <a:r>
              <a:rPr lang="en-US" dirty="0" smtClean="0"/>
              <a:t>  for carbonyls (-HCHO)</a:t>
            </a:r>
          </a:p>
          <a:p>
            <a:pPr marL="742950" lvl="1" indent="-285750">
              <a:buFont typeface="Arial" panose="020B0604020202020204" pitchFamily="34" charset="0"/>
              <a:buChar char="•"/>
            </a:pPr>
            <a:r>
              <a:rPr lang="en-US" dirty="0"/>
              <a:t>0.05  </a:t>
            </a:r>
            <a:r>
              <a:rPr lang="en-US" dirty="0" smtClean="0"/>
              <a:t>mg/m</a:t>
            </a:r>
            <a:r>
              <a:rPr lang="en-US" baseline="30000" dirty="0" smtClean="0"/>
              <a:t>3</a:t>
            </a:r>
            <a:r>
              <a:rPr lang="en-US" dirty="0" smtClean="0"/>
              <a:t> for others</a:t>
            </a:r>
          </a:p>
          <a:p>
            <a:pPr marL="285750" indent="-285750">
              <a:buFont typeface="Arial" panose="020B0604020202020204" pitchFamily="34" charset="0"/>
              <a:buChar char="•"/>
            </a:pPr>
            <a:r>
              <a:rPr lang="en-US" dirty="0" smtClean="0"/>
              <a:t>Neither of individual compounds should exceed in concentration 50% of average for the class and 10% of the measured TVOC</a:t>
            </a:r>
            <a:endParaRPr lang="en-US" dirty="0"/>
          </a:p>
        </p:txBody>
      </p:sp>
      <p:sp>
        <p:nvSpPr>
          <p:cNvPr id="7" name="Rectangle 6"/>
          <p:cNvSpPr/>
          <p:nvPr/>
        </p:nvSpPr>
        <p:spPr>
          <a:xfrm>
            <a:off x="259307" y="1624081"/>
            <a:ext cx="8720920" cy="4801314"/>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rot="20410671">
            <a:off x="2230544" y="3419915"/>
            <a:ext cx="4346765" cy="1569660"/>
          </a:xfrm>
          <a:prstGeom prst="rect">
            <a:avLst/>
          </a:prstGeom>
          <a:noFill/>
          <a:ln w="25400">
            <a:solidFill>
              <a:schemeClr val="tx1">
                <a:lumMod val="95000"/>
                <a:lumOff val="5000"/>
              </a:schemeClr>
            </a:solidFill>
          </a:ln>
        </p:spPr>
        <p:txBody>
          <a:bodyPr wrap="square" lIns="91440" tIns="45720" rIns="91440" bIns="45720">
            <a:spAutoFit/>
          </a:bodyPr>
          <a:lstStyle/>
          <a:p>
            <a:pPr algn="ctr"/>
            <a:r>
              <a:rPr lang="en-US" sz="3200" b="1" dirty="0" smtClean="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rPr>
              <a:t>TVOC is not a </a:t>
            </a:r>
            <a:r>
              <a:rPr lang="en-US" sz="3200" b="1" smtClean="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rPr>
              <a:t>risk factor</a:t>
            </a:r>
          </a:p>
          <a:p>
            <a:pPr algn="ctr"/>
            <a:r>
              <a:rPr lang="en-US" sz="3200" b="1" smtClean="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rPr>
              <a:t>for health and comfort </a:t>
            </a:r>
          </a:p>
          <a:p>
            <a:pPr algn="ctr"/>
            <a:r>
              <a:rPr lang="en-US" sz="3200" b="1">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rPr>
              <a:t>i</a:t>
            </a:r>
            <a:r>
              <a:rPr lang="en-US" sz="3200" b="1" smtClean="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rPr>
              <a:t>n non-ind. environm.</a:t>
            </a:r>
            <a:endParaRPr lang="en-US" sz="3200" b="1" dirty="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endParaRPr>
          </a:p>
        </p:txBody>
      </p:sp>
      <p:sp>
        <p:nvSpPr>
          <p:cNvPr id="8" name="Oval 7"/>
          <p:cNvSpPr/>
          <p:nvPr/>
        </p:nvSpPr>
        <p:spPr>
          <a:xfrm>
            <a:off x="2066306" y="1840675"/>
            <a:ext cx="4631377" cy="4631377"/>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767456" y="1518070"/>
            <a:ext cx="5286492" cy="5286492"/>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9959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Assessments by humans</a:t>
            </a:r>
            <a:endParaRPr lang="en-US" dirty="0"/>
          </a:p>
        </p:txBody>
      </p:sp>
      <p:pic>
        <p:nvPicPr>
          <p:cNvPr id="6" name="図 29"/>
          <p:cNvPicPr>
            <a:picLocks noChangeAspect="1"/>
          </p:cNvPicPr>
          <p:nvPr/>
        </p:nvPicPr>
        <p:blipFill rotWithShape="1">
          <a:blip r:embed="rId3" cstate="print">
            <a:extLst>
              <a:ext uri="{28A0092B-C50C-407E-A947-70E740481C1C}">
                <a14:useLocalDpi xmlns:a14="http://schemas.microsoft.com/office/drawing/2010/main" val="0"/>
              </a:ext>
            </a:extLst>
          </a:blip>
          <a:srcRect l="17066" r="12839"/>
          <a:stretch/>
        </p:blipFill>
        <p:spPr bwMode="auto">
          <a:xfrm>
            <a:off x="6305266" y="1540791"/>
            <a:ext cx="2415654" cy="4587053"/>
          </a:xfrm>
          <a:prstGeom prst="rect">
            <a:avLst/>
          </a:prstGeom>
          <a:noFill/>
          <a:ln>
            <a:noFill/>
          </a:ln>
        </p:spPr>
      </p:pic>
      <p:sp>
        <p:nvSpPr>
          <p:cNvPr id="7" name="Rectangle 6"/>
          <p:cNvSpPr/>
          <p:nvPr/>
        </p:nvSpPr>
        <p:spPr>
          <a:xfrm>
            <a:off x="6305266" y="1540791"/>
            <a:ext cx="2415654" cy="4587053"/>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48269" y="1445255"/>
            <a:ext cx="6366681" cy="4709882"/>
          </a:xfrm>
        </p:spPr>
        <p:txBody>
          <a:bodyPr>
            <a:normAutofit fontScale="92500" lnSpcReduction="10000"/>
          </a:bodyPr>
          <a:lstStyle/>
          <a:p>
            <a:pPr>
              <a:buClr>
                <a:schemeClr val="tx1">
                  <a:lumMod val="85000"/>
                  <a:lumOff val="15000"/>
                </a:schemeClr>
              </a:buClr>
              <a:buSzPct val="90000"/>
              <a:buFont typeface="Wingdings" panose="05000000000000000000" pitchFamily="2" charset="2"/>
              <a:buChar char="n"/>
            </a:pPr>
            <a:r>
              <a:rPr lang="en-US" dirty="0" smtClean="0"/>
              <a:t>Quality, the extent to which human requirements are met</a:t>
            </a:r>
          </a:p>
          <a:p>
            <a:pPr>
              <a:buClr>
                <a:schemeClr val="tx1">
                  <a:lumMod val="85000"/>
                  <a:lumOff val="15000"/>
                </a:schemeClr>
              </a:buClr>
              <a:buSzPct val="90000"/>
              <a:buFont typeface="Wingdings" panose="05000000000000000000" pitchFamily="2" charset="2"/>
              <a:buChar char="n"/>
            </a:pPr>
            <a:r>
              <a:rPr lang="en-US" dirty="0"/>
              <a:t>Acceptable air quality: air in which there are no known contaminants at harmful concentrations as determined by cognizant authorities and with which a substantial majority (80% or more) of the people exposed do not express </a:t>
            </a:r>
            <a:r>
              <a:rPr lang="en-US" dirty="0" smtClean="0"/>
              <a:t>dissatisfaction</a:t>
            </a:r>
            <a:endParaRPr lang="en-US" dirty="0"/>
          </a:p>
        </p:txBody>
      </p:sp>
    </p:spTree>
    <p:extLst>
      <p:ext uri="{BB962C8B-B14F-4D97-AF65-F5344CB8AC3E}">
        <p14:creationId xmlns:p14="http://schemas.microsoft.com/office/powerpoint/2010/main" val="2244852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76672"/>
            <a:ext cx="8856984" cy="1143000"/>
          </a:xfrm>
        </p:spPr>
        <p:txBody>
          <a:bodyPr>
            <a:noAutofit/>
          </a:bodyPr>
          <a:lstStyle/>
          <a:p>
            <a:r>
              <a:rPr lang="en-US" sz="4000" dirty="0" smtClean="0"/>
              <a:t>Factors disturbing  precision of subjective ratings of air quality</a:t>
            </a:r>
            <a:endParaRPr lang="en-US" sz="4000" dirty="0"/>
          </a:p>
        </p:txBody>
      </p:sp>
      <p:sp>
        <p:nvSpPr>
          <p:cNvPr id="5" name="Content Placeholder 4"/>
          <p:cNvSpPr>
            <a:spLocks noGrp="1"/>
          </p:cNvSpPr>
          <p:nvPr>
            <p:ph idx="1"/>
          </p:nvPr>
        </p:nvSpPr>
        <p:spPr>
          <a:xfrm>
            <a:off x="385192" y="2276872"/>
            <a:ext cx="8435280" cy="4104456"/>
          </a:xfrm>
        </p:spPr>
        <p:txBody>
          <a:bodyPr>
            <a:normAutofit/>
          </a:bodyPr>
          <a:lstStyle/>
          <a:p>
            <a:pPr>
              <a:buClr>
                <a:schemeClr val="tx1">
                  <a:lumMod val="85000"/>
                  <a:lumOff val="15000"/>
                </a:schemeClr>
              </a:buClr>
              <a:buSzPct val="90000"/>
              <a:buFont typeface="Wingdings" panose="05000000000000000000" pitchFamily="2" charset="2"/>
              <a:buChar char="n"/>
            </a:pPr>
            <a:r>
              <a:rPr lang="en-US" dirty="0" smtClean="0"/>
              <a:t>Type of measuring scale</a:t>
            </a:r>
          </a:p>
          <a:p>
            <a:pPr>
              <a:buClr>
                <a:schemeClr val="tx1">
                  <a:lumMod val="85000"/>
                  <a:lumOff val="15000"/>
                </a:schemeClr>
              </a:buClr>
              <a:buSzPct val="90000"/>
              <a:buFont typeface="Wingdings" panose="05000000000000000000" pitchFamily="2" charset="2"/>
              <a:buChar char="n"/>
            </a:pPr>
            <a:r>
              <a:rPr lang="en-US" dirty="0" smtClean="0"/>
              <a:t>Group size (panel) and variation</a:t>
            </a:r>
          </a:p>
          <a:p>
            <a:pPr>
              <a:buClr>
                <a:schemeClr val="tx1">
                  <a:lumMod val="85000"/>
                  <a:lumOff val="15000"/>
                </a:schemeClr>
              </a:buClr>
              <a:buSzPct val="90000"/>
              <a:buFont typeface="Wingdings" panose="05000000000000000000" pitchFamily="2" charset="2"/>
              <a:buChar char="n"/>
            </a:pPr>
            <a:r>
              <a:rPr lang="en-US" dirty="0" smtClean="0"/>
              <a:t>Transformation curves </a:t>
            </a:r>
          </a:p>
          <a:p>
            <a:pPr>
              <a:buClr>
                <a:schemeClr val="tx1">
                  <a:lumMod val="85000"/>
                  <a:lumOff val="15000"/>
                </a:schemeClr>
              </a:buClr>
              <a:buSzPct val="90000"/>
              <a:buFont typeface="Wingdings" panose="05000000000000000000" pitchFamily="2" charset="2"/>
              <a:buChar char="n"/>
            </a:pPr>
            <a:r>
              <a:rPr lang="en-US" dirty="0" smtClean="0"/>
              <a:t>Endpoints of sensory comfort</a:t>
            </a:r>
          </a:p>
          <a:p>
            <a:pPr>
              <a:buClr>
                <a:schemeClr val="tx1">
                  <a:lumMod val="85000"/>
                  <a:lumOff val="15000"/>
                </a:schemeClr>
              </a:buClr>
              <a:buSzPct val="90000"/>
              <a:buFont typeface="Wingdings" panose="05000000000000000000" pitchFamily="2" charset="2"/>
              <a:buChar char="n"/>
            </a:pPr>
            <a:r>
              <a:rPr lang="en-US" dirty="0"/>
              <a:t>T</a:t>
            </a:r>
            <a:r>
              <a:rPr lang="en-US" dirty="0" smtClean="0"/>
              <a:t>emperature and relative humidity</a:t>
            </a:r>
          </a:p>
          <a:p>
            <a:pPr>
              <a:buClr>
                <a:schemeClr val="tx1">
                  <a:lumMod val="85000"/>
                  <a:lumOff val="15000"/>
                </a:schemeClr>
              </a:buClr>
              <a:buSzPct val="90000"/>
              <a:buFont typeface="Wingdings" panose="05000000000000000000" pitchFamily="2" charset="2"/>
              <a:buChar char="n"/>
            </a:pPr>
            <a:r>
              <a:rPr lang="en-US" dirty="0" smtClean="0"/>
              <a:t>Length of exposure</a:t>
            </a:r>
          </a:p>
          <a:p>
            <a:pPr>
              <a:buClr>
                <a:schemeClr val="tx1">
                  <a:lumMod val="85000"/>
                  <a:lumOff val="15000"/>
                </a:schemeClr>
              </a:buClr>
              <a:buSzPct val="90000"/>
              <a:buFont typeface="Wingdings" panose="05000000000000000000" pitchFamily="2" charset="2"/>
              <a:buChar char="n"/>
            </a:pPr>
            <a:endParaRPr lang="en-US" dirty="0" smtClean="0"/>
          </a:p>
          <a:p>
            <a:pPr>
              <a:buClr>
                <a:schemeClr val="tx1">
                  <a:lumMod val="85000"/>
                  <a:lumOff val="15000"/>
                </a:schemeClr>
              </a:buClr>
              <a:buSzPct val="90000"/>
              <a:buFont typeface="Wingdings" panose="05000000000000000000" pitchFamily="2" charset="2"/>
              <a:buChar char="n"/>
            </a:pPr>
            <a:endParaRPr lang="en-US" dirty="0" smtClean="0"/>
          </a:p>
          <a:p>
            <a:pPr>
              <a:buClr>
                <a:schemeClr val="tx1">
                  <a:lumMod val="85000"/>
                  <a:lumOff val="15000"/>
                </a:schemeClr>
              </a:buClr>
              <a:buSzPct val="90000"/>
              <a:buFont typeface="Wingdings" panose="05000000000000000000" pitchFamily="2" charset="2"/>
              <a:buChar char="n"/>
            </a:pPr>
            <a:endParaRPr lang="en-US" dirty="0"/>
          </a:p>
        </p:txBody>
      </p:sp>
    </p:spTree>
    <p:extLst>
      <p:ext uri="{BB962C8B-B14F-4D97-AF65-F5344CB8AC3E}">
        <p14:creationId xmlns:p14="http://schemas.microsoft.com/office/powerpoint/2010/main" val="1711228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Billedresultat for tor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illedresultat for tor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36" y="1488219"/>
            <a:ext cx="7398328" cy="4860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12775" y="1330036"/>
            <a:ext cx="7925583" cy="5213268"/>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fontScale="92500"/>
          </a:bodyPr>
          <a:lstStyle/>
          <a:p>
            <a:pPr>
              <a:buClr>
                <a:schemeClr val="tx1">
                  <a:lumMod val="85000"/>
                  <a:lumOff val="15000"/>
                </a:schemeClr>
              </a:buClr>
              <a:buSzPct val="90000"/>
              <a:buFont typeface="Wingdings" panose="05000000000000000000" pitchFamily="2" charset="2"/>
              <a:buChar char="n"/>
            </a:pPr>
            <a:r>
              <a:rPr lang="en-US" dirty="0" smtClean="0"/>
              <a:t>Address mainly exposures to chemical compounds neglecting other pollutants such as those having microbiological origin </a:t>
            </a:r>
          </a:p>
          <a:p>
            <a:pPr>
              <a:buClr>
                <a:schemeClr val="tx1">
                  <a:lumMod val="85000"/>
                  <a:lumOff val="15000"/>
                </a:schemeClr>
              </a:buClr>
              <a:buSzPct val="90000"/>
              <a:buFont typeface="Wingdings" panose="05000000000000000000" pitchFamily="2" charset="2"/>
              <a:buChar char="n"/>
            </a:pPr>
            <a:r>
              <a:rPr lang="en-US" dirty="0" smtClean="0"/>
              <a:t>Address one modality that may not create protection against other impacts</a:t>
            </a:r>
          </a:p>
          <a:p>
            <a:pPr>
              <a:buClr>
                <a:schemeClr val="tx1">
                  <a:lumMod val="85000"/>
                  <a:lumOff val="15000"/>
                </a:schemeClr>
              </a:buClr>
              <a:buSzPct val="90000"/>
              <a:buFont typeface="Wingdings" panose="05000000000000000000" pitchFamily="2" charset="2"/>
              <a:buChar char="n"/>
            </a:pPr>
            <a:r>
              <a:rPr lang="en-US" dirty="0" smtClean="0"/>
              <a:t>Arguable reliability and repeatability</a:t>
            </a:r>
          </a:p>
          <a:p>
            <a:pPr>
              <a:buClr>
                <a:schemeClr val="tx1">
                  <a:lumMod val="85000"/>
                  <a:lumOff val="15000"/>
                </a:schemeClr>
              </a:buClr>
              <a:buSzPct val="90000"/>
              <a:buFont typeface="Wingdings" panose="05000000000000000000" pitchFamily="2" charset="2"/>
              <a:buChar char="n"/>
            </a:pPr>
            <a:r>
              <a:rPr lang="en-US" dirty="0" smtClean="0"/>
              <a:t>Mostly related to the ventilation compliance</a:t>
            </a:r>
          </a:p>
        </p:txBody>
      </p:sp>
      <p:sp>
        <p:nvSpPr>
          <p:cNvPr id="2" name="Title 1"/>
          <p:cNvSpPr>
            <a:spLocks noGrp="1"/>
          </p:cNvSpPr>
          <p:nvPr>
            <p:ph type="title"/>
          </p:nvPr>
        </p:nvSpPr>
        <p:spPr/>
        <p:txBody>
          <a:bodyPr>
            <a:noAutofit/>
          </a:bodyPr>
          <a:lstStyle/>
          <a:p>
            <a:r>
              <a:rPr lang="en-US" dirty="0" smtClean="0"/>
              <a:t>Major drawbacks </a:t>
            </a:r>
            <a:r>
              <a:rPr lang="en-US" smtClean="0"/>
              <a:t>of previous </a:t>
            </a:r>
            <a:r>
              <a:rPr lang="en-US" dirty="0" smtClean="0"/>
              <a:t>attempts</a:t>
            </a:r>
            <a:endParaRPr lang="en-US" dirty="0"/>
          </a:p>
        </p:txBody>
      </p:sp>
    </p:spTree>
    <p:extLst>
      <p:ext uri="{BB962C8B-B14F-4D97-AF65-F5344CB8AC3E}">
        <p14:creationId xmlns:p14="http://schemas.microsoft.com/office/powerpoint/2010/main" val="1898361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16733"/>
          <a:stretch/>
        </p:blipFill>
        <p:spPr>
          <a:xfrm>
            <a:off x="5365712" y="2009553"/>
            <a:ext cx="3556615" cy="4411626"/>
          </a:xfrm>
          <a:prstGeom prst="rect">
            <a:avLst/>
          </a:prstGeom>
        </p:spPr>
      </p:pic>
      <p:sp>
        <p:nvSpPr>
          <p:cNvPr id="2" name="Title 1"/>
          <p:cNvSpPr>
            <a:spLocks noGrp="1"/>
          </p:cNvSpPr>
          <p:nvPr>
            <p:ph type="title"/>
          </p:nvPr>
        </p:nvSpPr>
        <p:spPr/>
        <p:txBody>
          <a:bodyPr>
            <a:normAutofit fontScale="90000"/>
          </a:bodyPr>
          <a:lstStyle/>
          <a:p>
            <a:r>
              <a:rPr lang="en-US" dirty="0" smtClean="0"/>
              <a:t>Other proposed multiple pollutant metrics</a:t>
            </a:r>
            <a:endParaRPr lang="en-US" dirty="0"/>
          </a:p>
        </p:txBody>
      </p:sp>
      <p:sp>
        <p:nvSpPr>
          <p:cNvPr id="3" name="Content Placeholder 2"/>
          <p:cNvSpPr>
            <a:spLocks noGrp="1"/>
          </p:cNvSpPr>
          <p:nvPr>
            <p:ph idx="1"/>
          </p:nvPr>
        </p:nvSpPr>
        <p:spPr>
          <a:xfrm>
            <a:off x="457200" y="1600199"/>
            <a:ext cx="4798291" cy="5068455"/>
          </a:xfrm>
        </p:spPr>
        <p:txBody>
          <a:bodyPr>
            <a:noAutofit/>
          </a:bodyPr>
          <a:lstStyle/>
          <a:p>
            <a:pPr>
              <a:buClr>
                <a:schemeClr val="tx1">
                  <a:lumMod val="85000"/>
                  <a:lumOff val="15000"/>
                </a:schemeClr>
              </a:buClr>
              <a:buSzPct val="90000"/>
              <a:buFont typeface="Wingdings" panose="05000000000000000000" pitchFamily="2" charset="2"/>
              <a:buChar char="n"/>
            </a:pPr>
            <a:r>
              <a:rPr lang="en-US" sz="1800" dirty="0" smtClean="0"/>
              <a:t>New VOC exposure metrics relative to acute health symptoms reporting based on irritation potency (TenBrinke et al</a:t>
            </a:r>
            <a:r>
              <a:rPr lang="en-US" sz="1800" smtClean="0"/>
              <a:t>., 1998)</a:t>
            </a:r>
          </a:p>
          <a:p>
            <a:pPr>
              <a:buClr>
                <a:schemeClr val="tx1">
                  <a:lumMod val="85000"/>
                  <a:lumOff val="15000"/>
                </a:schemeClr>
              </a:buClr>
              <a:buSzPct val="90000"/>
              <a:buFont typeface="Wingdings" panose="05000000000000000000" pitchFamily="2" charset="2"/>
              <a:buChar char="n"/>
            </a:pPr>
            <a:r>
              <a:rPr lang="en-US" sz="1800" smtClean="0"/>
              <a:t>Indoor </a:t>
            </a:r>
            <a:r>
              <a:rPr lang="en-US" sz="1800" dirty="0" smtClean="0"/>
              <a:t>pollutant standard index based on CO</a:t>
            </a:r>
            <a:r>
              <a:rPr lang="en-US" sz="1800" baseline="-25000" dirty="0" smtClean="0"/>
              <a:t>2</a:t>
            </a:r>
            <a:r>
              <a:rPr lang="en-US" sz="1800" dirty="0" smtClean="0"/>
              <a:t>, CO, HCHO, TVOC, PM, bacteria, fungi and thermal comfort (Sekhar et al., 1999)</a:t>
            </a:r>
          </a:p>
          <a:p>
            <a:pPr>
              <a:buClr>
                <a:schemeClr val="tx1">
                  <a:lumMod val="85000"/>
                  <a:lumOff val="15000"/>
                </a:schemeClr>
              </a:buClr>
              <a:buSzPct val="90000"/>
              <a:buFont typeface="Wingdings" panose="05000000000000000000" pitchFamily="2" charset="2"/>
              <a:buChar char="n"/>
            </a:pPr>
            <a:r>
              <a:rPr lang="en-US" sz="1800" dirty="0" smtClean="0"/>
              <a:t>Tolerance index (based on established exposure limits) (Hollick and Sangiovanni, 2000)</a:t>
            </a:r>
          </a:p>
          <a:p>
            <a:pPr>
              <a:buClr>
                <a:schemeClr val="tx1">
                  <a:lumMod val="85000"/>
                  <a:lumOff val="15000"/>
                </a:schemeClr>
              </a:buClr>
              <a:buSzPct val="90000"/>
              <a:buFont typeface="Wingdings" panose="05000000000000000000" pitchFamily="2" charset="2"/>
              <a:buChar char="n"/>
            </a:pPr>
            <a:r>
              <a:rPr lang="en-US" sz="1800" dirty="0" smtClean="0"/>
              <a:t>Indoor Air Pollution Index (Moschandreas and Sofuoglu, </a:t>
            </a:r>
            <a:r>
              <a:rPr lang="en-US" sz="1800" smtClean="0"/>
              <a:t>1999)</a:t>
            </a:r>
            <a:endParaRPr lang="en-US" sz="1800" dirty="0" smtClean="0"/>
          </a:p>
          <a:p>
            <a:pPr>
              <a:buClr>
                <a:schemeClr val="tx1">
                  <a:lumMod val="85000"/>
                  <a:lumOff val="15000"/>
                </a:schemeClr>
              </a:buClr>
              <a:buSzPct val="90000"/>
              <a:buFont typeface="Wingdings" panose="05000000000000000000" pitchFamily="2" charset="2"/>
              <a:buChar char="n"/>
            </a:pPr>
            <a:r>
              <a:rPr lang="en-US" sz="1800" dirty="0" smtClean="0"/>
              <a:t>Pollutant grouping: human occupancy, occupant activities, materials and behavior (Mouradian and Boulanger, 2012)</a:t>
            </a:r>
          </a:p>
          <a:p>
            <a:pPr>
              <a:buClr>
                <a:schemeClr val="tx1">
                  <a:lumMod val="85000"/>
                  <a:lumOff val="15000"/>
                </a:schemeClr>
              </a:buClr>
              <a:buSzPct val="90000"/>
              <a:buFont typeface="Wingdings" panose="05000000000000000000" pitchFamily="2" charset="2"/>
              <a:buChar char="n"/>
            </a:pPr>
            <a:endParaRPr lang="en-US" sz="1800" dirty="0"/>
          </a:p>
        </p:txBody>
      </p:sp>
    </p:spTree>
    <p:extLst>
      <p:ext uri="{BB962C8B-B14F-4D97-AF65-F5344CB8AC3E}">
        <p14:creationId xmlns:p14="http://schemas.microsoft.com/office/powerpoint/2010/main" val="4191449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IEA EBC Annex 68</a:t>
            </a:r>
            <a:r>
              <a:rPr lang="en-US" smtClean="0"/>
              <a:t/>
            </a:r>
            <a:br>
              <a:rPr lang="en-US" smtClean="0"/>
            </a:br>
            <a:r>
              <a:rPr lang="en-US" sz="2400" smtClean="0"/>
              <a:t>IAQ </a:t>
            </a:r>
            <a:r>
              <a:rPr lang="en-US" sz="2400"/>
              <a:t>Design and Control in Low Energy Residential </a:t>
            </a:r>
            <a:r>
              <a:rPr lang="en-US" sz="2400" smtClean="0"/>
              <a:t>Buildings</a:t>
            </a:r>
            <a:endParaRPr lang="en-US" dirty="0"/>
          </a:p>
        </p:txBody>
      </p:sp>
      <p:pic>
        <p:nvPicPr>
          <p:cNvPr id="41" name="Picture 40"/>
          <p:cNvPicPr>
            <a:picLocks noChangeAspect="1"/>
          </p:cNvPicPr>
          <p:nvPr/>
        </p:nvPicPr>
        <p:blipFill>
          <a:blip r:embed="rId3"/>
          <a:stretch>
            <a:fillRect/>
          </a:stretch>
        </p:blipFill>
        <p:spPr>
          <a:xfrm>
            <a:off x="4011418" y="1723098"/>
            <a:ext cx="4675382" cy="4446783"/>
          </a:xfrm>
          <a:prstGeom prst="rect">
            <a:avLst/>
          </a:prstGeom>
        </p:spPr>
      </p:pic>
      <p:sp>
        <p:nvSpPr>
          <p:cNvPr id="42" name="Content Placeholder 4"/>
          <p:cNvSpPr>
            <a:spLocks noGrp="1"/>
          </p:cNvSpPr>
          <p:nvPr>
            <p:ph idx="1"/>
          </p:nvPr>
        </p:nvSpPr>
        <p:spPr>
          <a:xfrm>
            <a:off x="628650" y="2028641"/>
            <a:ext cx="3382768" cy="4446700"/>
          </a:xfrm>
        </p:spPr>
        <p:txBody>
          <a:bodyPr>
            <a:normAutofit fontScale="77500" lnSpcReduction="20000"/>
          </a:bodyPr>
          <a:lstStyle/>
          <a:p>
            <a:r>
              <a:rPr lang="en-US" smtClean="0"/>
              <a:t>To collect data on indoor air pollution in residential buildings with focus on contaminants in low-energy residential buildings and differences from those measured in non-low energy buildings</a:t>
            </a:r>
            <a:endParaRPr lang="da-DK"/>
          </a:p>
        </p:txBody>
      </p:sp>
    </p:spTree>
    <p:extLst>
      <p:ext uri="{BB962C8B-B14F-4D97-AF65-F5344CB8AC3E}">
        <p14:creationId xmlns:p14="http://schemas.microsoft.com/office/powerpoint/2010/main" val="2446158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960" y="2085294"/>
            <a:ext cx="4092534" cy="3248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30588" y="425706"/>
            <a:ext cx="8658970" cy="1082459"/>
          </a:xfrm>
        </p:spPr>
        <p:txBody>
          <a:bodyPr>
            <a:noAutofit/>
          </a:bodyPr>
          <a:lstStyle/>
          <a:p>
            <a:r>
              <a:rPr lang="en-US" smtClean="0"/>
              <a:t>Necessity for IAQ metric</a:t>
            </a:r>
            <a:endParaRPr lang="en-US" dirty="0"/>
          </a:p>
        </p:txBody>
      </p:sp>
      <p:sp>
        <p:nvSpPr>
          <p:cNvPr id="5" name="Rectangle 4"/>
          <p:cNvSpPr/>
          <p:nvPr/>
        </p:nvSpPr>
        <p:spPr>
          <a:xfrm>
            <a:off x="3766781" y="6517005"/>
            <a:ext cx="5336275" cy="338554"/>
          </a:xfrm>
          <a:prstGeom prst="rect">
            <a:avLst/>
          </a:prstGeom>
        </p:spPr>
        <p:txBody>
          <a:bodyPr wrap="square">
            <a:spAutoFit/>
          </a:bodyPr>
          <a:lstStyle/>
          <a:p>
            <a:pPr algn="r"/>
            <a:r>
              <a:rPr lang="fr-FR" sz="1600" i="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Source: Steinemann </a:t>
            </a:r>
            <a:r>
              <a:rPr lang="fr-FR" sz="1600"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et al. </a:t>
            </a:r>
            <a:r>
              <a:rPr lang="fr-FR" sz="1600"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r>
              <a:rPr lang="fr-FR" sz="1600" i="1"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2016)</a:t>
            </a:r>
            <a:endParaRPr lang="fr-FR" sz="1600"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p:nvSpPr>
        <p:spPr>
          <a:xfrm>
            <a:off x="4956780" y="1524662"/>
            <a:ext cx="4468893" cy="3808675"/>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2"/>
          <p:cNvSpPr>
            <a:spLocks noGrp="1"/>
          </p:cNvSpPr>
          <p:nvPr>
            <p:ph idx="1"/>
          </p:nvPr>
        </p:nvSpPr>
        <p:spPr>
          <a:xfrm>
            <a:off x="457199" y="1520042"/>
            <a:ext cx="6734028" cy="5166239"/>
          </a:xfrm>
        </p:spPr>
        <p:txBody>
          <a:bodyPr>
            <a:normAutofit fontScale="85000" lnSpcReduction="10000"/>
          </a:bodyPr>
          <a:lstStyle/>
          <a:p>
            <a:r>
              <a:rPr lang="en-US" dirty="0" smtClean="0"/>
              <a:t>Lack of IAQ metric or disagreement what should constitute IAQ metric is a </a:t>
            </a:r>
            <a:r>
              <a:rPr lang="en-US" u="sng" dirty="0" smtClean="0"/>
              <a:t>significant barrier </a:t>
            </a:r>
            <a:r>
              <a:rPr lang="en-US" dirty="0" smtClean="0"/>
              <a:t>holding back innovation of IAQ conducive technologies, emergence of undocumented methods of measurements of IAQ claiming their high efficiency and authenticity, this all resulting in undervaluing the importance of IAQ in different credit schemes </a:t>
            </a:r>
            <a:r>
              <a:rPr lang="en-US" smtClean="0"/>
              <a:t>and compliance </a:t>
            </a:r>
            <a:r>
              <a:rPr lang="en-US" dirty="0" smtClean="0"/>
              <a:t>metrics related to built environment</a:t>
            </a:r>
            <a:endParaRPr lang="en-US" dirty="0"/>
          </a:p>
        </p:txBody>
      </p:sp>
    </p:spTree>
    <p:extLst>
      <p:ext uri="{BB962C8B-B14F-4D97-AF65-F5344CB8AC3E}">
        <p14:creationId xmlns:p14="http://schemas.microsoft.com/office/powerpoint/2010/main" val="9950495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6"/>
          <p:cNvGraphicFramePr>
            <a:graphicFrameLocks noGrp="1"/>
          </p:cNvGraphicFramePr>
          <p:nvPr>
            <p:ph idx="1"/>
            <p:extLst/>
          </p:nvPr>
        </p:nvGraphicFramePr>
        <p:xfrm>
          <a:off x="457200" y="1600200"/>
          <a:ext cx="8229600" cy="4329084"/>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1224136">
                  <a:extLst>
                    <a:ext uri="{9D8B030D-6E8A-4147-A177-3AD203B41FA5}">
                      <a16:colId xmlns:a16="http://schemas.microsoft.com/office/drawing/2014/main" val="20005"/>
                    </a:ext>
                  </a:extLst>
                </a:gridCol>
                <a:gridCol w="1028800">
                  <a:extLst>
                    <a:ext uri="{9D8B030D-6E8A-4147-A177-3AD203B41FA5}">
                      <a16:colId xmlns:a16="http://schemas.microsoft.com/office/drawing/2014/main" val="20006"/>
                    </a:ext>
                  </a:extLst>
                </a:gridCol>
              </a:tblGrid>
              <a:tr h="490890">
                <a:tc>
                  <a:txBody>
                    <a:bodyPr/>
                    <a:lstStyle/>
                    <a:p>
                      <a:pPr algn="ctr">
                        <a:lnSpc>
                          <a:spcPct val="115000"/>
                        </a:lnSpc>
                        <a:spcAft>
                          <a:spcPts val="0"/>
                        </a:spcAft>
                      </a:pPr>
                      <a:r>
                        <a:rPr lang="en-US" sz="1500" dirty="0">
                          <a:effectLst/>
                        </a:rPr>
                        <a:t> </a:t>
                      </a:r>
                      <a:endParaRPr lang="en-US" sz="1500" dirty="0">
                        <a:effectLst/>
                        <a:latin typeface="Calibri"/>
                        <a:ea typeface="Calibri"/>
                        <a:cs typeface="Times New Roman"/>
                      </a:endParaRPr>
                    </a:p>
                  </a:txBody>
                  <a:tcPr marL="68580" marR="68580" marT="0" marB="0" anchor="ctr"/>
                </a:tc>
                <a:tc gridSpan="3">
                  <a:txBody>
                    <a:bodyPr/>
                    <a:lstStyle/>
                    <a:p>
                      <a:pPr algn="ctr">
                        <a:lnSpc>
                          <a:spcPct val="115000"/>
                        </a:lnSpc>
                        <a:spcAft>
                          <a:spcPts val="0"/>
                        </a:spcAft>
                      </a:pPr>
                      <a:r>
                        <a:rPr lang="en-US" sz="1500" dirty="0">
                          <a:effectLst/>
                        </a:rPr>
                        <a:t>Long-term Exposure</a:t>
                      </a:r>
                      <a:endParaRPr lang="en-US" sz="1500" dirty="0">
                        <a:effectLst/>
                        <a:latin typeface="Calibri"/>
                        <a:ea typeface="Calibri"/>
                        <a:cs typeface="Times New Roman"/>
                      </a:endParaRPr>
                    </a:p>
                  </a:txBody>
                  <a:tcPr marL="68580" marR="68580" marT="0" marB="0" anchor="ctr"/>
                </a:tc>
                <a:tc hMerge="1">
                  <a:txBody>
                    <a:bodyPr/>
                    <a:lstStyle/>
                    <a:p>
                      <a:endParaRPr lang="fr-FR"/>
                    </a:p>
                  </a:txBody>
                  <a:tcPr/>
                </a:tc>
                <a:tc hMerge="1">
                  <a:txBody>
                    <a:bodyPr/>
                    <a:lstStyle/>
                    <a:p>
                      <a:endParaRPr lang="fr-FR"/>
                    </a:p>
                  </a:txBody>
                  <a:tcPr/>
                </a:tc>
                <a:tc gridSpan="3">
                  <a:txBody>
                    <a:bodyPr/>
                    <a:lstStyle/>
                    <a:p>
                      <a:pPr algn="ctr">
                        <a:lnSpc>
                          <a:spcPct val="115000"/>
                        </a:lnSpc>
                        <a:spcAft>
                          <a:spcPts val="0"/>
                        </a:spcAft>
                      </a:pPr>
                      <a:r>
                        <a:rPr lang="en-US" sz="1500" dirty="0">
                          <a:effectLst/>
                        </a:rPr>
                        <a:t>Short-term Exposure</a:t>
                      </a:r>
                      <a:endParaRPr lang="en-US" sz="1500" dirty="0">
                        <a:effectLst/>
                        <a:latin typeface="Calibri"/>
                        <a:ea typeface="Calibri"/>
                        <a:cs typeface="Times New Roman"/>
                      </a:endParaRPr>
                    </a:p>
                  </a:txBody>
                  <a:tcPr marL="68580" marR="6858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84023">
                <a:tc>
                  <a:txBody>
                    <a:bodyPr/>
                    <a:lstStyle/>
                    <a:p>
                      <a:pPr algn="l">
                        <a:lnSpc>
                          <a:spcPct val="115000"/>
                        </a:lnSpc>
                        <a:spcAft>
                          <a:spcPts val="0"/>
                        </a:spcAft>
                      </a:pPr>
                      <a:r>
                        <a:rPr lang="en-US" sz="800">
                          <a:effectLst/>
                        </a:rPr>
                        <a:t> </a:t>
                      </a:r>
                      <a:endParaRPr lang="en-US" sz="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smtClean="0">
                          <a:effectLst/>
                        </a:rPr>
                        <a:t>ELV</a:t>
                      </a:r>
                      <a:endParaRPr lang="en-US"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dirty="0">
                          <a:effectLst/>
                        </a:rPr>
                        <a:t>Averaging period</a:t>
                      </a:r>
                      <a:endParaRPr lang="en-US" sz="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dirty="0">
                          <a:effectLst/>
                        </a:rPr>
                        <a:t>Source</a:t>
                      </a:r>
                      <a:endParaRPr lang="en-US" sz="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smtClean="0">
                          <a:effectLst/>
                        </a:rPr>
                        <a:t>ELV</a:t>
                      </a:r>
                      <a:endParaRPr lang="en-US"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dirty="0">
                          <a:effectLst/>
                        </a:rPr>
                        <a:t>Averaging period</a:t>
                      </a:r>
                      <a:endParaRPr lang="en-US" sz="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dirty="0">
                          <a:effectLst/>
                        </a:rPr>
                        <a:t>Source</a:t>
                      </a:r>
                      <a:endParaRPr lang="en-US" sz="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10312">
                <a:tc>
                  <a:txBody>
                    <a:bodyPr/>
                    <a:lstStyle/>
                    <a:p>
                      <a:pPr algn="l">
                        <a:lnSpc>
                          <a:spcPct val="115000"/>
                        </a:lnSpc>
                        <a:spcAft>
                          <a:spcPts val="0"/>
                        </a:spcAft>
                      </a:pPr>
                      <a:r>
                        <a:rPr lang="en-US" sz="1200" b="1" dirty="0">
                          <a:effectLst/>
                        </a:rPr>
                        <a:t>Acetaldehyde</a:t>
                      </a:r>
                      <a:endParaRPr lang="en-US" sz="12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48</a:t>
                      </a:r>
                      <a:endParaRPr lang="en-US"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effectLst/>
                        </a:rPr>
                        <a:t>1 year</a:t>
                      </a:r>
                      <a:endParaRPr lang="en-US" sz="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effectLst/>
                        </a:rPr>
                        <a:t>Japan</a:t>
                      </a:r>
                      <a:endParaRPr lang="en-US" sz="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a:t>
                      </a:r>
                      <a:endParaRPr lang="en-US"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effectLst/>
                        </a:rPr>
                        <a:t>-</a:t>
                      </a:r>
                      <a:endParaRPr lang="en-US" sz="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effectLst/>
                        </a:rPr>
                        <a:t>-</a:t>
                      </a:r>
                      <a:endParaRPr lang="en-US" sz="80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210312">
                <a:tc>
                  <a:txBody>
                    <a:bodyPr/>
                    <a:lstStyle/>
                    <a:p>
                      <a:pPr algn="l">
                        <a:lnSpc>
                          <a:spcPct val="115000"/>
                        </a:lnSpc>
                        <a:spcAft>
                          <a:spcPts val="0"/>
                        </a:spcAft>
                      </a:pPr>
                      <a:r>
                        <a:rPr lang="en-US" sz="1200" b="0" i="1" dirty="0">
                          <a:effectLst/>
                        </a:rPr>
                        <a:t>Acrolein</a:t>
                      </a:r>
                      <a:endParaRPr lang="en-US" sz="1200" b="0" i="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0.35</a:t>
                      </a:r>
                      <a:endParaRPr lang="en-US"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effectLst/>
                        </a:rPr>
                        <a:t>1 year</a:t>
                      </a:r>
                      <a:endParaRPr lang="en-US" sz="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effectLst/>
                        </a:rPr>
                        <a:t>USA-California</a:t>
                      </a:r>
                      <a:endParaRPr lang="en-US" sz="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a:effectLst/>
                        </a:rPr>
                        <a:t>6.9</a:t>
                      </a:r>
                      <a:endParaRPr lang="en-US"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effectLst/>
                        </a:rPr>
                        <a:t>1 h</a:t>
                      </a:r>
                      <a:endParaRPr lang="en-US" sz="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effectLst/>
                        </a:rPr>
                        <a:t>France</a:t>
                      </a:r>
                      <a:endParaRPr lang="en-US" sz="80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210312">
                <a:tc>
                  <a:txBody>
                    <a:bodyPr/>
                    <a:lstStyle/>
                    <a:p>
                      <a:pPr algn="l">
                        <a:lnSpc>
                          <a:spcPct val="115000"/>
                        </a:lnSpc>
                        <a:spcAft>
                          <a:spcPts val="0"/>
                        </a:spcAft>
                      </a:pPr>
                      <a:r>
                        <a:rPr lang="en-US" sz="1200" b="1" dirty="0">
                          <a:effectLst/>
                          <a:sym typeface="Symbol"/>
                        </a:rPr>
                        <a:t></a:t>
                      </a:r>
                      <a:r>
                        <a:rPr lang="en-US" sz="1200" b="1" dirty="0" smtClean="0">
                          <a:effectLst/>
                        </a:rPr>
                        <a:t>-</a:t>
                      </a:r>
                      <a:r>
                        <a:rPr lang="en-US" sz="1200" b="1" dirty="0" err="1" smtClean="0">
                          <a:effectLst/>
                        </a:rPr>
                        <a:t>pinene</a:t>
                      </a:r>
                      <a:endParaRPr lang="en-US" sz="12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200</a:t>
                      </a:r>
                      <a:endParaRPr lang="en-US"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effectLst/>
                        </a:rPr>
                        <a:t>1 year</a:t>
                      </a:r>
                      <a:endParaRPr lang="en-US" sz="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effectLst/>
                        </a:rPr>
                        <a:t>Germany</a:t>
                      </a:r>
                      <a:endParaRPr lang="en-US" sz="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a:t>
                      </a:r>
                      <a:endParaRPr lang="en-US"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effectLst/>
                        </a:rPr>
                        <a:t>-</a:t>
                      </a:r>
                      <a:endParaRPr lang="en-US" sz="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effectLst/>
                        </a:rPr>
                        <a:t>-</a:t>
                      </a:r>
                      <a:endParaRPr lang="en-US" sz="800">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262890">
                <a:tc>
                  <a:txBody>
                    <a:bodyPr/>
                    <a:lstStyle/>
                    <a:p>
                      <a:pPr algn="l">
                        <a:lnSpc>
                          <a:spcPct val="115000"/>
                        </a:lnSpc>
                        <a:spcAft>
                          <a:spcPts val="0"/>
                        </a:spcAft>
                      </a:pPr>
                      <a:r>
                        <a:rPr lang="en-US" sz="1200" b="1" dirty="0">
                          <a:effectLst/>
                        </a:rPr>
                        <a:t>Benzene</a:t>
                      </a:r>
                      <a:endParaRPr lang="en-US" sz="12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0.2</a:t>
                      </a:r>
                      <a:endParaRPr lang="en-US"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effectLst/>
                        </a:rPr>
                        <a:t>whole life (carcinogenic risk level: 10</a:t>
                      </a:r>
                      <a:r>
                        <a:rPr lang="en-US" sz="800" baseline="30000">
                          <a:effectLst/>
                        </a:rPr>
                        <a:t>-6</a:t>
                      </a:r>
                      <a:r>
                        <a:rPr lang="en-US" sz="800">
                          <a:effectLst/>
                        </a:rPr>
                        <a:t>)</a:t>
                      </a:r>
                      <a:endParaRPr lang="en-US" sz="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effectLst/>
                        </a:rPr>
                        <a:t>France</a:t>
                      </a:r>
                      <a:endParaRPr lang="en-US" sz="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a:t>
                      </a:r>
                      <a:endParaRPr lang="en-US"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effectLst/>
                        </a:rPr>
                        <a:t>-</a:t>
                      </a:r>
                      <a:endParaRPr lang="en-US" sz="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effectLst/>
                        </a:rPr>
                        <a:t>-</a:t>
                      </a:r>
                      <a:endParaRPr lang="en-US" sz="800">
                        <a:effectLst/>
                        <a:latin typeface="Calibri"/>
                        <a:ea typeface="Calibri"/>
                        <a:cs typeface="Times New Roman"/>
                      </a:endParaRPr>
                    </a:p>
                  </a:txBody>
                  <a:tcPr marL="68580" marR="68580" marT="0" marB="0" anchor="ctr"/>
                </a:tc>
                <a:extLst>
                  <a:ext uri="{0D108BD9-81ED-4DB2-BD59-A6C34878D82A}">
                    <a16:rowId xmlns:a16="http://schemas.microsoft.com/office/drawing/2014/main" val="10005"/>
                  </a:ext>
                </a:extLst>
              </a:tr>
              <a:tr h="210312">
                <a:tc>
                  <a:txBody>
                    <a:bodyPr/>
                    <a:lstStyle/>
                    <a:p>
                      <a:pPr algn="l">
                        <a:lnSpc>
                          <a:spcPct val="115000"/>
                        </a:lnSpc>
                        <a:spcAft>
                          <a:spcPts val="0"/>
                        </a:spcAft>
                      </a:pPr>
                      <a:r>
                        <a:rPr lang="en-US" sz="1200" b="0" i="1" dirty="0">
                          <a:solidFill>
                            <a:schemeClr val="tx1"/>
                          </a:solidFill>
                          <a:effectLst/>
                        </a:rPr>
                        <a:t>Carbon dioxide</a:t>
                      </a:r>
                      <a:endParaRPr lang="en-US" sz="1200" b="0" i="1"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solidFill>
                            <a:schemeClr val="tx1"/>
                          </a:solidFill>
                          <a:effectLst/>
                        </a:rPr>
                        <a:t>-</a:t>
                      </a:r>
                      <a:endParaRPr lang="en-US"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dirty="0">
                          <a:solidFill>
                            <a:schemeClr val="tx1"/>
                          </a:solidFill>
                          <a:effectLst/>
                        </a:rPr>
                        <a:t>-</a:t>
                      </a:r>
                      <a:endParaRPr lang="en-US" sz="8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dirty="0">
                          <a:solidFill>
                            <a:schemeClr val="tx1"/>
                          </a:solidFill>
                          <a:effectLst/>
                        </a:rPr>
                        <a:t>-</a:t>
                      </a:r>
                      <a:endParaRPr lang="en-US" sz="8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solidFill>
                            <a:schemeClr val="tx1"/>
                          </a:solidFill>
                          <a:effectLst/>
                        </a:rPr>
                        <a:t>1250</a:t>
                      </a:r>
                      <a:endParaRPr lang="en-US"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dirty="0">
                          <a:solidFill>
                            <a:schemeClr val="tx1"/>
                          </a:solidFill>
                          <a:effectLst/>
                        </a:rPr>
                        <a:t>8 h</a:t>
                      </a:r>
                      <a:endParaRPr lang="en-US" sz="8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dirty="0">
                          <a:solidFill>
                            <a:schemeClr val="tx1"/>
                          </a:solidFill>
                          <a:effectLst/>
                        </a:rPr>
                        <a:t>Portugal</a:t>
                      </a:r>
                      <a:endParaRPr lang="en-US" sz="800" dirty="0">
                        <a:solidFill>
                          <a:schemeClr val="tx1"/>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6"/>
                  </a:ext>
                </a:extLst>
              </a:tr>
              <a:tr h="210312">
                <a:tc>
                  <a:txBody>
                    <a:bodyPr/>
                    <a:lstStyle/>
                    <a:p>
                      <a:pPr algn="l">
                        <a:lnSpc>
                          <a:spcPct val="115000"/>
                        </a:lnSpc>
                        <a:spcAft>
                          <a:spcPts val="0"/>
                        </a:spcAft>
                      </a:pPr>
                      <a:r>
                        <a:rPr lang="en-US" sz="1200" b="1" i="1" dirty="0">
                          <a:solidFill>
                            <a:schemeClr val="tx1"/>
                          </a:solidFill>
                          <a:effectLst/>
                        </a:rPr>
                        <a:t>Formaldehyde</a:t>
                      </a:r>
                      <a:endParaRPr lang="en-US" sz="1200" b="1" i="1"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solidFill>
                            <a:schemeClr val="tx1"/>
                          </a:solidFill>
                          <a:effectLst/>
                        </a:rPr>
                        <a:t>9</a:t>
                      </a:r>
                      <a:endParaRPr lang="en-US"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dirty="0">
                          <a:solidFill>
                            <a:schemeClr val="tx1"/>
                          </a:solidFill>
                          <a:effectLst/>
                        </a:rPr>
                        <a:t>1 year</a:t>
                      </a:r>
                      <a:endParaRPr lang="en-US" sz="8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dirty="0">
                          <a:solidFill>
                            <a:schemeClr val="tx1"/>
                          </a:solidFill>
                          <a:effectLst/>
                        </a:rPr>
                        <a:t>USA-California</a:t>
                      </a:r>
                      <a:endParaRPr lang="en-US" sz="8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solidFill>
                            <a:schemeClr val="tx1"/>
                          </a:solidFill>
                          <a:effectLst/>
                        </a:rPr>
                        <a:t>123</a:t>
                      </a:r>
                      <a:endParaRPr lang="en-US"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solidFill>
                            <a:schemeClr val="tx1"/>
                          </a:solidFill>
                          <a:effectLst/>
                        </a:rPr>
                        <a:t>1 h</a:t>
                      </a:r>
                      <a:endParaRPr lang="en-US" sz="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solidFill>
                            <a:schemeClr val="tx1"/>
                          </a:solidFill>
                          <a:effectLst/>
                        </a:rPr>
                        <a:t>Canada</a:t>
                      </a:r>
                      <a:endParaRPr lang="en-US" sz="800">
                        <a:solidFill>
                          <a:schemeClr val="tx1"/>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7"/>
                  </a:ext>
                </a:extLst>
              </a:tr>
              <a:tr h="210312">
                <a:tc>
                  <a:txBody>
                    <a:bodyPr/>
                    <a:lstStyle/>
                    <a:p>
                      <a:pPr algn="l">
                        <a:lnSpc>
                          <a:spcPct val="115000"/>
                        </a:lnSpc>
                        <a:spcAft>
                          <a:spcPts val="0"/>
                        </a:spcAft>
                      </a:pPr>
                      <a:r>
                        <a:rPr lang="en-US" sz="1200" b="1" dirty="0">
                          <a:solidFill>
                            <a:schemeClr val="tx1"/>
                          </a:solidFill>
                          <a:effectLst/>
                        </a:rPr>
                        <a:t>Naphthalene</a:t>
                      </a:r>
                      <a:endParaRPr lang="en-US" sz="1200" b="1"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solidFill>
                            <a:schemeClr val="tx1"/>
                          </a:solidFill>
                          <a:effectLst/>
                        </a:rPr>
                        <a:t>2</a:t>
                      </a:r>
                      <a:endParaRPr lang="en-US"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solidFill>
                            <a:schemeClr val="tx1"/>
                          </a:solidFill>
                          <a:effectLst/>
                        </a:rPr>
                        <a:t>1 year</a:t>
                      </a:r>
                      <a:endParaRPr lang="en-US" sz="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dirty="0">
                          <a:solidFill>
                            <a:schemeClr val="tx1"/>
                          </a:solidFill>
                          <a:effectLst/>
                        </a:rPr>
                        <a:t>Germany</a:t>
                      </a:r>
                      <a:endParaRPr lang="en-US" sz="8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solidFill>
                            <a:schemeClr val="tx1"/>
                          </a:solidFill>
                          <a:effectLst/>
                        </a:rPr>
                        <a:t>-</a:t>
                      </a:r>
                      <a:endParaRPr lang="en-US"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solidFill>
                            <a:schemeClr val="tx1"/>
                          </a:solidFill>
                          <a:effectLst/>
                        </a:rPr>
                        <a:t>-</a:t>
                      </a:r>
                      <a:endParaRPr lang="en-US" sz="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solidFill>
                            <a:schemeClr val="tx1"/>
                          </a:solidFill>
                          <a:effectLst/>
                        </a:rPr>
                        <a:t>-</a:t>
                      </a:r>
                      <a:endParaRPr lang="en-US" sz="800">
                        <a:solidFill>
                          <a:schemeClr val="tx1"/>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8"/>
                  </a:ext>
                </a:extLst>
              </a:tr>
              <a:tr h="210312">
                <a:tc>
                  <a:txBody>
                    <a:bodyPr/>
                    <a:lstStyle/>
                    <a:p>
                      <a:pPr algn="l">
                        <a:lnSpc>
                          <a:spcPct val="115000"/>
                        </a:lnSpc>
                        <a:spcAft>
                          <a:spcPts val="0"/>
                        </a:spcAft>
                      </a:pPr>
                      <a:r>
                        <a:rPr lang="en-US" sz="1200" b="1" i="1" dirty="0">
                          <a:solidFill>
                            <a:schemeClr val="tx1"/>
                          </a:solidFill>
                          <a:effectLst/>
                        </a:rPr>
                        <a:t>Nitrogen dioxide</a:t>
                      </a:r>
                      <a:endParaRPr lang="en-US" sz="1200" b="1" i="1"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solidFill>
                            <a:schemeClr val="tx1"/>
                          </a:solidFill>
                          <a:effectLst/>
                        </a:rPr>
                        <a:t>20</a:t>
                      </a:r>
                      <a:endParaRPr lang="en-US"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solidFill>
                            <a:schemeClr val="tx1"/>
                          </a:solidFill>
                          <a:effectLst/>
                        </a:rPr>
                        <a:t>1 year</a:t>
                      </a:r>
                      <a:endParaRPr lang="en-US" sz="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solidFill>
                            <a:schemeClr val="tx1"/>
                          </a:solidFill>
                          <a:effectLst/>
                        </a:rPr>
                        <a:t>France, Canada</a:t>
                      </a:r>
                      <a:endParaRPr lang="en-US" sz="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solidFill>
                            <a:schemeClr val="tx1"/>
                          </a:solidFill>
                          <a:effectLst/>
                        </a:rPr>
                        <a:t>470</a:t>
                      </a:r>
                      <a:endParaRPr lang="en-US"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dirty="0">
                          <a:solidFill>
                            <a:schemeClr val="tx1"/>
                          </a:solidFill>
                          <a:effectLst/>
                        </a:rPr>
                        <a:t>1 h</a:t>
                      </a:r>
                      <a:endParaRPr lang="en-US" sz="8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solidFill>
                            <a:schemeClr val="tx1"/>
                          </a:solidFill>
                          <a:effectLst/>
                        </a:rPr>
                        <a:t>USA-California</a:t>
                      </a:r>
                      <a:endParaRPr lang="en-US" sz="800">
                        <a:solidFill>
                          <a:schemeClr val="tx1"/>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9"/>
                  </a:ext>
                </a:extLst>
              </a:tr>
              <a:tr h="210312">
                <a:tc>
                  <a:txBody>
                    <a:bodyPr/>
                    <a:lstStyle/>
                    <a:p>
                      <a:pPr algn="l">
                        <a:lnSpc>
                          <a:spcPct val="115000"/>
                        </a:lnSpc>
                        <a:spcAft>
                          <a:spcPts val="0"/>
                        </a:spcAft>
                      </a:pPr>
                      <a:r>
                        <a:rPr lang="en-US" sz="1200" b="1" i="1" dirty="0">
                          <a:solidFill>
                            <a:schemeClr val="tx1"/>
                          </a:solidFill>
                          <a:effectLst/>
                        </a:rPr>
                        <a:t>PM10</a:t>
                      </a:r>
                      <a:endParaRPr lang="en-US" sz="1200" b="1" i="1"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solidFill>
                            <a:schemeClr val="tx1"/>
                          </a:solidFill>
                          <a:effectLst/>
                        </a:rPr>
                        <a:t>20</a:t>
                      </a:r>
                      <a:endParaRPr lang="en-US"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solidFill>
                            <a:schemeClr val="tx1"/>
                          </a:solidFill>
                          <a:effectLst/>
                        </a:rPr>
                        <a:t>1 year</a:t>
                      </a:r>
                      <a:endParaRPr lang="en-US" sz="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solidFill>
                            <a:schemeClr val="tx1"/>
                          </a:solidFill>
                          <a:effectLst/>
                        </a:rPr>
                        <a:t>WHO</a:t>
                      </a:r>
                      <a:endParaRPr lang="en-US" sz="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solidFill>
                            <a:schemeClr val="tx1"/>
                          </a:solidFill>
                          <a:effectLst/>
                        </a:rPr>
                        <a:t>50</a:t>
                      </a:r>
                      <a:endParaRPr lang="en-US"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dirty="0">
                          <a:solidFill>
                            <a:schemeClr val="tx1"/>
                          </a:solidFill>
                          <a:effectLst/>
                        </a:rPr>
                        <a:t>24 h</a:t>
                      </a:r>
                      <a:endParaRPr lang="en-US" sz="8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solidFill>
                            <a:schemeClr val="tx1"/>
                          </a:solidFill>
                          <a:effectLst/>
                        </a:rPr>
                        <a:t>WHO</a:t>
                      </a:r>
                      <a:endParaRPr lang="en-US" sz="800">
                        <a:solidFill>
                          <a:schemeClr val="tx1"/>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10"/>
                  </a:ext>
                </a:extLst>
              </a:tr>
              <a:tr h="210312">
                <a:tc>
                  <a:txBody>
                    <a:bodyPr/>
                    <a:lstStyle/>
                    <a:p>
                      <a:pPr algn="l">
                        <a:lnSpc>
                          <a:spcPct val="115000"/>
                        </a:lnSpc>
                        <a:spcAft>
                          <a:spcPts val="0"/>
                        </a:spcAft>
                      </a:pPr>
                      <a:r>
                        <a:rPr lang="en-US" sz="1200" b="1" i="1" dirty="0">
                          <a:solidFill>
                            <a:schemeClr val="tx1"/>
                          </a:solidFill>
                          <a:effectLst/>
                        </a:rPr>
                        <a:t>PM2.5</a:t>
                      </a:r>
                      <a:endParaRPr lang="en-US" sz="1200" b="1" i="1"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solidFill>
                            <a:schemeClr val="tx1"/>
                          </a:solidFill>
                          <a:effectLst/>
                        </a:rPr>
                        <a:t>10</a:t>
                      </a:r>
                      <a:endParaRPr lang="en-US"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solidFill>
                            <a:schemeClr val="tx1"/>
                          </a:solidFill>
                          <a:effectLst/>
                        </a:rPr>
                        <a:t>1 year</a:t>
                      </a:r>
                      <a:endParaRPr lang="en-US" sz="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solidFill>
                            <a:schemeClr val="tx1"/>
                          </a:solidFill>
                          <a:effectLst/>
                        </a:rPr>
                        <a:t>WHO</a:t>
                      </a:r>
                      <a:endParaRPr lang="en-US" sz="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solidFill>
                            <a:schemeClr val="tx1"/>
                          </a:solidFill>
                          <a:effectLst/>
                        </a:rPr>
                        <a:t>25</a:t>
                      </a:r>
                      <a:endParaRPr lang="en-US"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dirty="0">
                          <a:solidFill>
                            <a:schemeClr val="tx1"/>
                          </a:solidFill>
                          <a:effectLst/>
                        </a:rPr>
                        <a:t>24 h</a:t>
                      </a:r>
                      <a:endParaRPr lang="en-US" sz="8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dirty="0">
                          <a:solidFill>
                            <a:schemeClr val="tx1"/>
                          </a:solidFill>
                          <a:effectLst/>
                        </a:rPr>
                        <a:t>WHO</a:t>
                      </a:r>
                      <a:endParaRPr lang="en-US" sz="800" dirty="0">
                        <a:solidFill>
                          <a:schemeClr val="tx1"/>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11"/>
                  </a:ext>
                </a:extLst>
              </a:tr>
              <a:tr h="262890">
                <a:tc>
                  <a:txBody>
                    <a:bodyPr/>
                    <a:lstStyle/>
                    <a:p>
                      <a:pPr algn="l">
                        <a:lnSpc>
                          <a:spcPct val="115000"/>
                        </a:lnSpc>
                        <a:spcAft>
                          <a:spcPts val="0"/>
                        </a:spcAft>
                      </a:pPr>
                      <a:r>
                        <a:rPr lang="en-US" sz="1200" b="1" i="1" dirty="0">
                          <a:solidFill>
                            <a:schemeClr val="tx1"/>
                          </a:solidFill>
                          <a:effectLst/>
                        </a:rPr>
                        <a:t>Radon</a:t>
                      </a:r>
                      <a:endParaRPr lang="en-US" sz="1200" b="1" i="1"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solidFill>
                            <a:schemeClr val="tx1"/>
                          </a:solidFill>
                          <a:effectLst/>
                        </a:rPr>
                        <a:t>200</a:t>
                      </a:r>
                      <a:endParaRPr lang="en-US"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solidFill>
                            <a:schemeClr val="tx1"/>
                          </a:solidFill>
                          <a:effectLst/>
                        </a:rPr>
                        <a:t>1 year</a:t>
                      </a:r>
                      <a:endParaRPr lang="en-US" sz="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solidFill>
                            <a:schemeClr val="tx1"/>
                          </a:solidFill>
                          <a:effectLst/>
                        </a:rPr>
                        <a:t>Austria, Canada, Hong-Kong</a:t>
                      </a:r>
                      <a:endParaRPr lang="en-US" sz="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solidFill>
                            <a:schemeClr val="tx1"/>
                          </a:solidFill>
                          <a:effectLst/>
                        </a:rPr>
                        <a:t>400</a:t>
                      </a:r>
                      <a:endParaRPr lang="en-US"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solidFill>
                            <a:schemeClr val="tx1"/>
                          </a:solidFill>
                          <a:effectLst/>
                        </a:rPr>
                        <a:t>8 h</a:t>
                      </a:r>
                      <a:endParaRPr lang="en-US" sz="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dirty="0">
                          <a:solidFill>
                            <a:schemeClr val="tx1"/>
                          </a:solidFill>
                          <a:effectLst/>
                        </a:rPr>
                        <a:t>Austria, China, Portugal</a:t>
                      </a:r>
                      <a:endParaRPr lang="en-US" sz="800" dirty="0">
                        <a:solidFill>
                          <a:schemeClr val="tx1"/>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12"/>
                  </a:ext>
                </a:extLst>
              </a:tr>
              <a:tr h="210312">
                <a:tc>
                  <a:txBody>
                    <a:bodyPr/>
                    <a:lstStyle/>
                    <a:p>
                      <a:pPr algn="l">
                        <a:lnSpc>
                          <a:spcPct val="115000"/>
                        </a:lnSpc>
                        <a:spcAft>
                          <a:spcPts val="0"/>
                        </a:spcAft>
                      </a:pPr>
                      <a:r>
                        <a:rPr lang="en-US" sz="1200" b="1" dirty="0">
                          <a:solidFill>
                            <a:schemeClr val="tx1"/>
                          </a:solidFill>
                          <a:effectLst/>
                        </a:rPr>
                        <a:t>Styrene</a:t>
                      </a:r>
                      <a:endParaRPr lang="en-US" sz="1200" b="1"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solidFill>
                            <a:schemeClr val="tx1"/>
                          </a:solidFill>
                          <a:effectLst/>
                        </a:rPr>
                        <a:t>30</a:t>
                      </a:r>
                      <a:endParaRPr lang="en-US"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solidFill>
                            <a:schemeClr val="tx1"/>
                          </a:solidFill>
                          <a:effectLst/>
                        </a:rPr>
                        <a:t>1 year</a:t>
                      </a:r>
                      <a:endParaRPr lang="en-US" sz="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solidFill>
                            <a:schemeClr val="tx1"/>
                          </a:solidFill>
                          <a:effectLst/>
                        </a:rPr>
                        <a:t>Germany</a:t>
                      </a:r>
                      <a:endParaRPr lang="en-US" sz="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solidFill>
                            <a:schemeClr val="tx1"/>
                          </a:solidFill>
                          <a:effectLst/>
                        </a:rPr>
                        <a:t>-</a:t>
                      </a:r>
                      <a:endParaRPr lang="en-US"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solidFill>
                            <a:schemeClr val="tx1"/>
                          </a:solidFill>
                          <a:effectLst/>
                        </a:rPr>
                        <a:t>-</a:t>
                      </a:r>
                      <a:endParaRPr lang="en-US" sz="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dirty="0">
                          <a:solidFill>
                            <a:schemeClr val="tx1"/>
                          </a:solidFill>
                          <a:effectLst/>
                        </a:rPr>
                        <a:t>-</a:t>
                      </a:r>
                      <a:endParaRPr lang="en-US" sz="800" dirty="0">
                        <a:solidFill>
                          <a:schemeClr val="tx1"/>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13"/>
                  </a:ext>
                </a:extLst>
              </a:tr>
              <a:tr h="210312">
                <a:tc>
                  <a:txBody>
                    <a:bodyPr/>
                    <a:lstStyle/>
                    <a:p>
                      <a:pPr algn="l">
                        <a:lnSpc>
                          <a:spcPct val="115000"/>
                        </a:lnSpc>
                        <a:spcAft>
                          <a:spcPts val="0"/>
                        </a:spcAft>
                      </a:pPr>
                      <a:r>
                        <a:rPr lang="en-US" sz="1200" b="1" dirty="0">
                          <a:solidFill>
                            <a:schemeClr val="tx1"/>
                          </a:solidFill>
                          <a:effectLst/>
                        </a:rPr>
                        <a:t>Toluene</a:t>
                      </a:r>
                      <a:endParaRPr lang="en-US" sz="1200" b="1"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solidFill>
                            <a:schemeClr val="tx1"/>
                          </a:solidFill>
                          <a:effectLst/>
                        </a:rPr>
                        <a:t>250</a:t>
                      </a:r>
                      <a:endParaRPr lang="en-US"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solidFill>
                            <a:schemeClr val="tx1"/>
                          </a:solidFill>
                          <a:effectLst/>
                        </a:rPr>
                        <a:t>1 year</a:t>
                      </a:r>
                      <a:endParaRPr lang="en-US" sz="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solidFill>
                            <a:schemeClr val="tx1"/>
                          </a:solidFill>
                          <a:effectLst/>
                        </a:rPr>
                        <a:t>Portugal</a:t>
                      </a:r>
                      <a:endParaRPr lang="en-US" sz="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solidFill>
                            <a:schemeClr val="tx1"/>
                          </a:solidFill>
                          <a:effectLst/>
                        </a:rPr>
                        <a:t>-</a:t>
                      </a:r>
                      <a:endParaRPr lang="en-US"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solidFill>
                            <a:schemeClr val="tx1"/>
                          </a:solidFill>
                          <a:effectLst/>
                        </a:rPr>
                        <a:t>-</a:t>
                      </a:r>
                      <a:endParaRPr lang="en-US" sz="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dirty="0">
                          <a:solidFill>
                            <a:schemeClr val="tx1"/>
                          </a:solidFill>
                          <a:effectLst/>
                        </a:rPr>
                        <a:t>-</a:t>
                      </a:r>
                      <a:endParaRPr lang="en-US" sz="800" dirty="0">
                        <a:solidFill>
                          <a:schemeClr val="tx1"/>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14"/>
                  </a:ext>
                </a:extLst>
              </a:tr>
              <a:tr h="262890">
                <a:tc>
                  <a:txBody>
                    <a:bodyPr/>
                    <a:lstStyle/>
                    <a:p>
                      <a:pPr algn="l">
                        <a:lnSpc>
                          <a:spcPct val="115000"/>
                        </a:lnSpc>
                        <a:spcAft>
                          <a:spcPts val="0"/>
                        </a:spcAft>
                      </a:pPr>
                      <a:r>
                        <a:rPr lang="en-US" sz="1200" b="1" dirty="0">
                          <a:solidFill>
                            <a:schemeClr val="tx1"/>
                          </a:solidFill>
                          <a:effectLst/>
                        </a:rPr>
                        <a:t>Trichloroethylene</a:t>
                      </a:r>
                      <a:endParaRPr lang="en-US" sz="1200" b="1"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solidFill>
                            <a:schemeClr val="tx1"/>
                          </a:solidFill>
                          <a:effectLst/>
                        </a:rPr>
                        <a:t>2</a:t>
                      </a:r>
                      <a:endParaRPr lang="en-US"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solidFill>
                            <a:schemeClr val="tx1"/>
                          </a:solidFill>
                          <a:effectLst/>
                        </a:rPr>
                        <a:t>whole life (carcinogenic risk level: 10</a:t>
                      </a:r>
                      <a:r>
                        <a:rPr lang="en-US" sz="800" baseline="30000">
                          <a:solidFill>
                            <a:schemeClr val="tx1"/>
                          </a:solidFill>
                          <a:effectLst/>
                        </a:rPr>
                        <a:t>-6</a:t>
                      </a:r>
                      <a:r>
                        <a:rPr lang="en-US" sz="800">
                          <a:solidFill>
                            <a:schemeClr val="tx1"/>
                          </a:solidFill>
                          <a:effectLst/>
                        </a:rPr>
                        <a:t>)</a:t>
                      </a:r>
                      <a:endParaRPr lang="en-US" sz="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solidFill>
                            <a:schemeClr val="tx1"/>
                          </a:solidFill>
                          <a:effectLst/>
                        </a:rPr>
                        <a:t>France</a:t>
                      </a:r>
                      <a:endParaRPr lang="en-US" sz="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solidFill>
                            <a:schemeClr val="tx1"/>
                          </a:solidFill>
                          <a:effectLst/>
                        </a:rPr>
                        <a:t>-</a:t>
                      </a:r>
                      <a:endParaRPr lang="en-US"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a:solidFill>
                            <a:schemeClr val="tx1"/>
                          </a:solidFill>
                          <a:effectLst/>
                        </a:rPr>
                        <a:t>-</a:t>
                      </a:r>
                      <a:endParaRPr lang="en-US" sz="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dirty="0">
                          <a:solidFill>
                            <a:schemeClr val="tx1"/>
                          </a:solidFill>
                          <a:effectLst/>
                        </a:rPr>
                        <a:t>-</a:t>
                      </a:r>
                      <a:endParaRPr lang="en-US" sz="800" dirty="0">
                        <a:solidFill>
                          <a:schemeClr val="tx1"/>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15"/>
                  </a:ext>
                </a:extLst>
              </a:tr>
              <a:tr h="262890">
                <a:tc>
                  <a:txBody>
                    <a:bodyPr/>
                    <a:lstStyle/>
                    <a:p>
                      <a:pPr algn="l">
                        <a:lnSpc>
                          <a:spcPct val="115000"/>
                        </a:lnSpc>
                        <a:spcAft>
                          <a:spcPts val="0"/>
                        </a:spcAft>
                      </a:pPr>
                      <a:r>
                        <a:rPr lang="en-US" sz="1200" b="0" i="1" dirty="0">
                          <a:solidFill>
                            <a:schemeClr val="tx1"/>
                          </a:solidFill>
                          <a:effectLst/>
                        </a:rPr>
                        <a:t>TVOC</a:t>
                      </a:r>
                      <a:endParaRPr lang="en-US" sz="1200" b="0" i="1"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solidFill>
                            <a:schemeClr val="tx1"/>
                          </a:solidFill>
                          <a:effectLst/>
                        </a:rPr>
                        <a:t>-</a:t>
                      </a:r>
                      <a:endParaRPr lang="en-US"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dirty="0">
                          <a:solidFill>
                            <a:schemeClr val="tx1"/>
                          </a:solidFill>
                          <a:effectLst/>
                        </a:rPr>
                        <a:t>-</a:t>
                      </a:r>
                      <a:endParaRPr lang="en-US" sz="8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dirty="0">
                          <a:solidFill>
                            <a:schemeClr val="tx1"/>
                          </a:solidFill>
                          <a:effectLst/>
                        </a:rPr>
                        <a:t> </a:t>
                      </a:r>
                      <a:endParaRPr lang="en-US" sz="8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dirty="0">
                          <a:solidFill>
                            <a:schemeClr val="tx1"/>
                          </a:solidFill>
                          <a:effectLst/>
                        </a:rPr>
                        <a:t>600</a:t>
                      </a:r>
                      <a:endParaRPr lang="en-US"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dirty="0">
                          <a:solidFill>
                            <a:schemeClr val="tx1"/>
                          </a:solidFill>
                          <a:effectLst/>
                        </a:rPr>
                        <a:t>8 h</a:t>
                      </a:r>
                      <a:endParaRPr lang="en-US" sz="8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dirty="0">
                          <a:solidFill>
                            <a:schemeClr val="tx1"/>
                          </a:solidFill>
                          <a:effectLst/>
                        </a:rPr>
                        <a:t>China, Hong-Kong, Portugal</a:t>
                      </a:r>
                      <a:endParaRPr lang="en-US" sz="8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16"/>
                  </a:ext>
                </a:extLst>
              </a:tr>
              <a:tr h="210312">
                <a:tc>
                  <a:txBody>
                    <a:bodyPr/>
                    <a:lstStyle/>
                    <a:p>
                      <a:pPr algn="l">
                        <a:lnSpc>
                          <a:spcPct val="115000"/>
                        </a:lnSpc>
                        <a:spcAft>
                          <a:spcPts val="0"/>
                        </a:spcAft>
                      </a:pPr>
                      <a:r>
                        <a:rPr lang="en-US" sz="1200" b="0" dirty="0">
                          <a:solidFill>
                            <a:schemeClr val="tx1"/>
                          </a:solidFill>
                          <a:effectLst/>
                        </a:rPr>
                        <a:t>Mold</a:t>
                      </a:r>
                      <a:endParaRPr lang="en-US" sz="1200" b="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solidFill>
                            <a:schemeClr val="tx1"/>
                          </a:solidFill>
                          <a:effectLst/>
                        </a:rPr>
                        <a:t>200</a:t>
                      </a:r>
                      <a:endParaRPr lang="en-US"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dirty="0">
                          <a:solidFill>
                            <a:schemeClr val="tx1"/>
                          </a:solidFill>
                          <a:effectLst/>
                        </a:rPr>
                        <a:t>1 year</a:t>
                      </a:r>
                      <a:endParaRPr lang="en-US" sz="8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dirty="0">
                          <a:solidFill>
                            <a:schemeClr val="tx1"/>
                          </a:solidFill>
                          <a:effectLst/>
                        </a:rPr>
                        <a:t>EU</a:t>
                      </a:r>
                      <a:endParaRPr lang="en-US" sz="8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solidFill>
                            <a:schemeClr val="tx1"/>
                          </a:solidFill>
                          <a:effectLst/>
                        </a:rPr>
                        <a:t>-</a:t>
                      </a:r>
                      <a:endParaRPr lang="en-US"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dirty="0">
                          <a:solidFill>
                            <a:schemeClr val="tx1"/>
                          </a:solidFill>
                          <a:effectLst/>
                        </a:rPr>
                        <a:t>-</a:t>
                      </a:r>
                      <a:endParaRPr lang="en-US" sz="8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800" dirty="0">
                          <a:solidFill>
                            <a:schemeClr val="tx1"/>
                          </a:solidFill>
                          <a:effectLst/>
                        </a:rPr>
                        <a:t>-</a:t>
                      </a:r>
                      <a:endParaRPr lang="en-US" sz="800" dirty="0">
                        <a:solidFill>
                          <a:schemeClr val="tx1"/>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17"/>
                  </a:ext>
                </a:extLst>
              </a:tr>
            </a:tbl>
          </a:graphicData>
        </a:graphic>
      </p:graphicFrame>
      <p:sp>
        <p:nvSpPr>
          <p:cNvPr id="5" name="Title 1"/>
          <p:cNvSpPr txBox="1">
            <a:spLocks/>
          </p:cNvSpPr>
          <p:nvPr/>
        </p:nvSpPr>
        <p:spPr>
          <a:xfrm>
            <a:off x="609600" y="4270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da-DK" sz="2600"/>
          </a:p>
        </p:txBody>
      </p:sp>
      <p:sp>
        <p:nvSpPr>
          <p:cNvPr id="6" name="Title 1"/>
          <p:cNvSpPr txBox="1">
            <a:spLocks/>
          </p:cNvSpPr>
          <p:nvPr/>
        </p:nvSpPr>
        <p:spPr>
          <a:xfrm>
            <a:off x="457200" y="29068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z="2600" smtClean="0"/>
              <a:t>Sixteen target pollutants have been selected that may cause health risks in low-energy residential buildings</a:t>
            </a:r>
            <a:endParaRPr lang="da-DK" sz="2600"/>
          </a:p>
        </p:txBody>
      </p:sp>
    </p:spTree>
    <p:extLst>
      <p:ext uri="{BB962C8B-B14F-4D97-AF65-F5344CB8AC3E}">
        <p14:creationId xmlns:p14="http://schemas.microsoft.com/office/powerpoint/2010/main" val="3866746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a:t>Two types of IAQ indices are relevant: one based on the ratio of a pollutant concentration to its exposure limit value (ELV), and one based on total </a:t>
            </a:r>
            <a:r>
              <a:rPr lang="en-US" sz="2400" smtClean="0"/>
              <a:t>DALYs</a:t>
            </a:r>
            <a:endParaRPr lang="en-US" sz="2400"/>
          </a:p>
        </p:txBody>
      </p:sp>
      <p:pic>
        <p:nvPicPr>
          <p:cNvPr id="4" name="Picture 3"/>
          <p:cNvPicPr>
            <a:picLocks noChangeAspect="1"/>
          </p:cNvPicPr>
          <p:nvPr/>
        </p:nvPicPr>
        <p:blipFill>
          <a:blip r:embed="rId2"/>
          <a:stretch>
            <a:fillRect/>
          </a:stretch>
        </p:blipFill>
        <p:spPr>
          <a:xfrm>
            <a:off x="1866764" y="1654991"/>
            <a:ext cx="5619780" cy="5007848"/>
          </a:xfrm>
          <a:prstGeom prst="rect">
            <a:avLst/>
          </a:prstGeom>
        </p:spPr>
      </p:pic>
      <p:sp>
        <p:nvSpPr>
          <p:cNvPr id="5" name="Rectangle 4"/>
          <p:cNvSpPr/>
          <p:nvPr/>
        </p:nvSpPr>
        <p:spPr>
          <a:xfrm>
            <a:off x="4676654" y="4158915"/>
            <a:ext cx="2709393" cy="24244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Tree>
    <p:extLst>
      <p:ext uri="{BB962C8B-B14F-4D97-AF65-F5344CB8AC3E}">
        <p14:creationId xmlns:p14="http://schemas.microsoft.com/office/powerpoint/2010/main" val="3579842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da-DK" smtClean="0"/>
              <a:t>The TAIL rating scheme</a:t>
            </a:r>
            <a:endParaRPr lang="da-DK" dirty="0"/>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8587" y="1523023"/>
            <a:ext cx="4864003" cy="4833327"/>
          </a:xfrm>
          <a:prstGeom prst="rect">
            <a:avLst/>
          </a:prstGeom>
        </p:spPr>
      </p:pic>
      <p:pic>
        <p:nvPicPr>
          <p:cNvPr id="5" name="Picture 4"/>
          <p:cNvPicPr>
            <a:picLocks noChangeAspect="1"/>
          </p:cNvPicPr>
          <p:nvPr/>
        </p:nvPicPr>
        <p:blipFill rotWithShape="1">
          <a:blip r:embed="rId4"/>
          <a:srcRect b="29155"/>
          <a:stretch/>
        </p:blipFill>
        <p:spPr>
          <a:xfrm>
            <a:off x="4679487" y="1756611"/>
            <a:ext cx="4344197" cy="4092216"/>
          </a:xfrm>
          <a:prstGeom prst="rect">
            <a:avLst/>
          </a:prstGeom>
        </p:spPr>
      </p:pic>
    </p:spTree>
    <p:extLst>
      <p:ext uri="{BB962C8B-B14F-4D97-AF65-F5344CB8AC3E}">
        <p14:creationId xmlns:p14="http://schemas.microsoft.com/office/powerpoint/2010/main" val="2014121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Selected 12 IEQ parameters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72794270"/>
              </p:ext>
            </p:extLst>
          </p:nvPr>
        </p:nvGraphicFramePr>
        <p:xfrm>
          <a:off x="814445" y="1626966"/>
          <a:ext cx="7139354" cy="4729384"/>
        </p:xfrm>
        <a:graphic>
          <a:graphicData uri="http://schemas.openxmlformats.org/drawingml/2006/table">
            <a:tbl>
              <a:tblPr firstRow="1" firstCol="1" bandRow="1">
                <a:tableStyleId>{5C22544A-7EE6-4342-B048-85BDC9FD1C3A}</a:tableStyleId>
              </a:tblPr>
              <a:tblGrid>
                <a:gridCol w="527538">
                  <a:extLst>
                    <a:ext uri="{9D8B030D-6E8A-4147-A177-3AD203B41FA5}">
                      <a16:colId xmlns:a16="http://schemas.microsoft.com/office/drawing/2014/main" val="1194532597"/>
                    </a:ext>
                  </a:extLst>
                </a:gridCol>
                <a:gridCol w="3640016">
                  <a:extLst>
                    <a:ext uri="{9D8B030D-6E8A-4147-A177-3AD203B41FA5}">
                      <a16:colId xmlns:a16="http://schemas.microsoft.com/office/drawing/2014/main" val="2305860912"/>
                    </a:ext>
                  </a:extLst>
                </a:gridCol>
                <a:gridCol w="1678527">
                  <a:extLst>
                    <a:ext uri="{9D8B030D-6E8A-4147-A177-3AD203B41FA5}">
                      <a16:colId xmlns:a16="http://schemas.microsoft.com/office/drawing/2014/main" val="2637585372"/>
                    </a:ext>
                  </a:extLst>
                </a:gridCol>
                <a:gridCol w="1293273">
                  <a:extLst>
                    <a:ext uri="{9D8B030D-6E8A-4147-A177-3AD203B41FA5}">
                      <a16:colId xmlns:a16="http://schemas.microsoft.com/office/drawing/2014/main" val="3174600389"/>
                    </a:ext>
                  </a:extLst>
                </a:gridCol>
              </a:tblGrid>
              <a:tr h="279214">
                <a:tc>
                  <a:txBody>
                    <a:bodyPr/>
                    <a:lstStyle/>
                    <a:p>
                      <a:pPr algn="just">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just">
                        <a:lnSpc>
                          <a:spcPct val="107000"/>
                        </a:lnSpc>
                        <a:spcBef>
                          <a:spcPts val="600"/>
                        </a:spcBef>
                        <a:spcAft>
                          <a:spcPts val="600"/>
                        </a:spcAft>
                      </a:pPr>
                      <a:r>
                        <a:rPr lang="en-US" sz="1800" b="0" dirty="0">
                          <a:effectLst/>
                          <a:latin typeface="AIal"/>
                        </a:rPr>
                        <a:t> </a:t>
                      </a: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6603530"/>
                  </a:ext>
                </a:extLst>
              </a:tr>
              <a:tr h="262998">
                <a:tc>
                  <a:txBody>
                    <a:bodyPr/>
                    <a:lstStyle/>
                    <a:p>
                      <a:pPr algn="just">
                        <a:lnSpc>
                          <a:spcPct val="107000"/>
                        </a:lnSpc>
                        <a:spcBef>
                          <a:spcPts val="600"/>
                        </a:spcBef>
                        <a:spcAft>
                          <a:spcPts val="600"/>
                        </a:spcAft>
                      </a:pPr>
                      <a:r>
                        <a:rPr lang="en-US" sz="1800" b="1" u="sng" dirty="0" smtClean="0">
                          <a:solidFill>
                            <a:schemeClr val="tx1"/>
                          </a:solidFill>
                          <a:effectLst>
                            <a:outerShdw blurRad="38100" dist="38100" dir="2700000" algn="tl">
                              <a:srgbClr val="000000">
                                <a:alpha val="43137"/>
                              </a:srgbClr>
                            </a:outerShdw>
                          </a:effectLst>
                          <a:latin typeface="AIal"/>
                          <a:ea typeface="Calibri" panose="020F0502020204030204" pitchFamily="34" charset="0"/>
                          <a:cs typeface="Times New Roman" panose="02020603050405020304" pitchFamily="18" charset="0"/>
                        </a:rPr>
                        <a:t>T</a:t>
                      </a:r>
                      <a:endParaRPr lang="en-US" sz="1800" b="1" u="sng" dirty="0">
                        <a:solidFill>
                          <a:schemeClr val="tx1"/>
                        </a:solidFill>
                        <a:effectLst>
                          <a:outerShdw blurRad="38100" dist="38100" dir="2700000" algn="tl">
                            <a:srgbClr val="000000">
                              <a:alpha val="43137"/>
                            </a:srgbClr>
                          </a:outerShdw>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just">
                        <a:lnSpc>
                          <a:spcPct val="107000"/>
                        </a:lnSpc>
                        <a:spcBef>
                          <a:spcPts val="600"/>
                        </a:spcBef>
                        <a:spcAft>
                          <a:spcPts val="600"/>
                        </a:spcAft>
                      </a:pPr>
                      <a:r>
                        <a:rPr lang="en-US" sz="1800" b="0" dirty="0" smtClean="0">
                          <a:effectLst/>
                          <a:latin typeface="AIal"/>
                          <a:ea typeface="Calibri" panose="020F0502020204030204" pitchFamily="34" charset="0"/>
                          <a:cs typeface="Times New Roman" panose="02020603050405020304" pitchFamily="18" charset="0"/>
                        </a:rPr>
                        <a:t>Indoor temperature (</a:t>
                      </a:r>
                      <a:r>
                        <a:rPr lang="en-US" sz="1800" b="0" baseline="30000" dirty="0" smtClean="0">
                          <a:effectLst/>
                          <a:latin typeface="AIal"/>
                          <a:ea typeface="Calibri" panose="020F0502020204030204" pitchFamily="34" charset="0"/>
                          <a:cs typeface="Times New Roman" panose="02020603050405020304" pitchFamily="18" charset="0"/>
                        </a:rPr>
                        <a:t>o</a:t>
                      </a:r>
                      <a:r>
                        <a:rPr lang="en-US" sz="1800" b="0" dirty="0" smtClean="0">
                          <a:effectLst/>
                          <a:latin typeface="AIal"/>
                          <a:ea typeface="Calibri" panose="020F0502020204030204" pitchFamily="34" charset="0"/>
                          <a:cs typeface="Times New Roman" panose="02020603050405020304" pitchFamily="18" charset="0"/>
                        </a:rPr>
                        <a:t>C)</a:t>
                      </a: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marL="0" marR="0" lvl="0" indent="0" algn="ctr" defTabSz="457200" rtl="0" eaLnBrk="1" fontAlgn="auto" latinLnBrk="0" hangingPunct="1">
                        <a:lnSpc>
                          <a:spcPct val="107000"/>
                        </a:lnSpc>
                        <a:spcBef>
                          <a:spcPts val="600"/>
                        </a:spcBef>
                        <a:spcAft>
                          <a:spcPts val="600"/>
                        </a:spcAft>
                        <a:buClrTx/>
                        <a:buSzTx/>
                        <a:buFontTx/>
                        <a:buNone/>
                        <a:tabLst/>
                        <a:defRPr/>
                      </a:pPr>
                      <a:endParaRPr lang="en-US" sz="1800" b="0" dirty="0" smtClean="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marL="0" marR="0" lvl="0" indent="0" algn="ctr" defTabSz="457200" rtl="0" eaLnBrk="1" fontAlgn="auto" latinLnBrk="0" hangingPunct="1">
                        <a:lnSpc>
                          <a:spcPct val="107000"/>
                        </a:lnSpc>
                        <a:spcBef>
                          <a:spcPts val="600"/>
                        </a:spcBef>
                        <a:spcAft>
                          <a:spcPts val="600"/>
                        </a:spcAft>
                        <a:buClrTx/>
                        <a:buSzTx/>
                        <a:buFontTx/>
                        <a:buNone/>
                        <a:tabLst/>
                        <a:defRPr/>
                      </a:pPr>
                      <a:endParaRPr lang="en-US" sz="1800" b="0" dirty="0" smtClean="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extLst>
                  <a:ext uri="{0D108BD9-81ED-4DB2-BD59-A6C34878D82A}">
                    <a16:rowId xmlns:a16="http://schemas.microsoft.com/office/drawing/2014/main" val="799113679"/>
                  </a:ext>
                </a:extLst>
              </a:tr>
              <a:tr h="279214">
                <a:tc>
                  <a:txBody>
                    <a:bodyPr/>
                    <a:lstStyle/>
                    <a:p>
                      <a:pPr algn="just">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just">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ctr">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ctr">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extLst>
                  <a:ext uri="{0D108BD9-81ED-4DB2-BD59-A6C34878D82A}">
                    <a16:rowId xmlns:a16="http://schemas.microsoft.com/office/drawing/2014/main" val="4020056437"/>
                  </a:ext>
                </a:extLst>
              </a:tr>
              <a:tr h="279214">
                <a:tc>
                  <a:txBody>
                    <a:bodyPr/>
                    <a:lstStyle/>
                    <a:p>
                      <a:pPr algn="just">
                        <a:lnSpc>
                          <a:spcPct val="107000"/>
                        </a:lnSpc>
                        <a:spcBef>
                          <a:spcPts val="600"/>
                        </a:spcBef>
                        <a:spcAft>
                          <a:spcPts val="600"/>
                        </a:spcAft>
                      </a:pPr>
                      <a:r>
                        <a:rPr lang="en-US" sz="1800" b="1" u="sng" dirty="0" smtClean="0">
                          <a:solidFill>
                            <a:schemeClr val="tx1"/>
                          </a:solidFill>
                          <a:effectLst>
                            <a:outerShdw blurRad="38100" dist="38100" dir="2700000" algn="tl">
                              <a:srgbClr val="000000">
                                <a:alpha val="43137"/>
                              </a:srgbClr>
                            </a:outerShdw>
                          </a:effectLst>
                          <a:latin typeface="AIal"/>
                          <a:ea typeface="Calibri" panose="020F0502020204030204" pitchFamily="34" charset="0"/>
                          <a:cs typeface="Times New Roman" panose="02020603050405020304" pitchFamily="18" charset="0"/>
                        </a:rPr>
                        <a:t>A</a:t>
                      </a:r>
                      <a:endParaRPr lang="en-US" sz="1800" b="1" u="sng" dirty="0">
                        <a:solidFill>
                          <a:schemeClr val="tx1"/>
                        </a:solidFill>
                        <a:effectLst>
                          <a:outerShdw blurRad="38100" dist="38100" dir="2700000" algn="tl">
                            <a:srgbClr val="000000">
                              <a:alpha val="43137"/>
                            </a:srgbClr>
                          </a:outerShdw>
                        </a:effectLst>
                        <a:latin typeface="AIal"/>
                        <a:ea typeface="Calibri" panose="020F0502020204030204" pitchFamily="34" charset="0"/>
                        <a:cs typeface="Times New Roman" panose="02020603050405020304" pitchFamily="18" charset="0"/>
                      </a:endParaRPr>
                    </a:p>
                  </a:txBody>
                  <a:tcPr marL="68580" marR="68580" marT="0" marB="0">
                    <a:solidFill>
                      <a:srgbClr val="E9EDF4"/>
                    </a:solidFill>
                  </a:tcPr>
                </a:tc>
                <a:tc>
                  <a:txBody>
                    <a:bodyPr/>
                    <a:lstStyle/>
                    <a:p>
                      <a:pPr algn="just">
                        <a:lnSpc>
                          <a:spcPct val="107000"/>
                        </a:lnSpc>
                        <a:spcBef>
                          <a:spcPts val="600"/>
                        </a:spcBef>
                        <a:spcAft>
                          <a:spcPts val="600"/>
                        </a:spcAft>
                      </a:pPr>
                      <a:r>
                        <a:rPr lang="en-US" sz="1800" b="0" dirty="0" smtClean="0">
                          <a:effectLst/>
                          <a:latin typeface="AIal"/>
                          <a:ea typeface="Calibri" panose="020F0502020204030204" pitchFamily="34" charset="0"/>
                          <a:cs typeface="Times New Roman" panose="02020603050405020304" pitchFamily="18" charset="0"/>
                        </a:rPr>
                        <a:t>Noise level (dB(A))</a:t>
                      </a: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E9EDF4"/>
                    </a:solidFill>
                  </a:tcPr>
                </a:tc>
                <a:tc>
                  <a:txBody>
                    <a:bodyPr/>
                    <a:lstStyle/>
                    <a:p>
                      <a:pPr marL="0" marR="0" lvl="0" indent="0" algn="ctr" defTabSz="457200" rtl="0" eaLnBrk="1" fontAlgn="auto" latinLnBrk="0" hangingPunct="1">
                        <a:lnSpc>
                          <a:spcPct val="107000"/>
                        </a:lnSpc>
                        <a:spcBef>
                          <a:spcPts val="600"/>
                        </a:spcBef>
                        <a:spcAft>
                          <a:spcPts val="600"/>
                        </a:spcAft>
                        <a:buClrTx/>
                        <a:buSzTx/>
                        <a:buFontTx/>
                        <a:buNone/>
                        <a:tabLst/>
                        <a:defRPr/>
                      </a:pPr>
                      <a:endParaRPr lang="en-US" sz="1800" b="0" dirty="0" smtClean="0">
                        <a:effectLst/>
                        <a:latin typeface="AIal"/>
                        <a:ea typeface="Calibri" panose="020F0502020204030204" pitchFamily="34" charset="0"/>
                        <a:cs typeface="Times New Roman" panose="02020603050405020304" pitchFamily="18" charset="0"/>
                      </a:endParaRPr>
                    </a:p>
                  </a:txBody>
                  <a:tcPr marL="68580" marR="68580" marT="0" marB="0">
                    <a:solidFill>
                      <a:srgbClr val="E9EDF4"/>
                    </a:solidFill>
                  </a:tcPr>
                </a:tc>
                <a:tc>
                  <a:txBody>
                    <a:bodyPr/>
                    <a:lstStyle/>
                    <a:p>
                      <a:pPr algn="ctr">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E9EDF4"/>
                    </a:solidFill>
                  </a:tcPr>
                </a:tc>
                <a:extLst>
                  <a:ext uri="{0D108BD9-81ED-4DB2-BD59-A6C34878D82A}">
                    <a16:rowId xmlns:a16="http://schemas.microsoft.com/office/drawing/2014/main" val="1733315914"/>
                  </a:ext>
                </a:extLst>
              </a:tr>
              <a:tr h="279214">
                <a:tc>
                  <a:txBody>
                    <a:bodyPr/>
                    <a:lstStyle/>
                    <a:p>
                      <a:pPr algn="just">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E9EDF4"/>
                    </a:solidFill>
                  </a:tcPr>
                </a:tc>
                <a:tc>
                  <a:txBody>
                    <a:bodyPr/>
                    <a:lstStyle/>
                    <a:p>
                      <a:pPr algn="just">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E9EDF4"/>
                    </a:solidFill>
                  </a:tcPr>
                </a:tc>
                <a:tc>
                  <a:txBody>
                    <a:bodyPr/>
                    <a:lstStyle/>
                    <a:p>
                      <a:pPr algn="ctr">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E9EDF4"/>
                    </a:solidFill>
                  </a:tcPr>
                </a:tc>
                <a:tc>
                  <a:txBody>
                    <a:bodyPr/>
                    <a:lstStyle/>
                    <a:p>
                      <a:pPr algn="ctr">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E9EDF4"/>
                    </a:solidFill>
                  </a:tcPr>
                </a:tc>
                <a:extLst>
                  <a:ext uri="{0D108BD9-81ED-4DB2-BD59-A6C34878D82A}">
                    <a16:rowId xmlns:a16="http://schemas.microsoft.com/office/drawing/2014/main" val="756608200"/>
                  </a:ext>
                </a:extLst>
              </a:tr>
              <a:tr h="262998">
                <a:tc>
                  <a:txBody>
                    <a:bodyPr/>
                    <a:lstStyle/>
                    <a:p>
                      <a:pPr algn="just">
                        <a:lnSpc>
                          <a:spcPct val="107000"/>
                        </a:lnSpc>
                        <a:spcBef>
                          <a:spcPts val="600"/>
                        </a:spcBef>
                        <a:spcAft>
                          <a:spcPts val="600"/>
                        </a:spcAft>
                      </a:pPr>
                      <a:r>
                        <a:rPr lang="en-US" sz="1800" b="1" u="sng" dirty="0" smtClean="0">
                          <a:solidFill>
                            <a:schemeClr val="tx1"/>
                          </a:solidFill>
                          <a:effectLst>
                            <a:outerShdw blurRad="38100" dist="38100" dir="2700000" algn="tl">
                              <a:srgbClr val="000000">
                                <a:alpha val="43137"/>
                              </a:srgbClr>
                            </a:outerShdw>
                          </a:effectLst>
                          <a:latin typeface="AIal"/>
                          <a:ea typeface="Calibri" panose="020F0502020204030204" pitchFamily="34" charset="0"/>
                          <a:cs typeface="Times New Roman" panose="02020603050405020304" pitchFamily="18" charset="0"/>
                        </a:rPr>
                        <a:t>I</a:t>
                      </a:r>
                      <a:endParaRPr lang="en-US" sz="1800" b="1" u="sng" dirty="0">
                        <a:solidFill>
                          <a:schemeClr val="tx1"/>
                        </a:solidFill>
                        <a:effectLst>
                          <a:outerShdw blurRad="38100" dist="38100" dir="2700000" algn="tl">
                            <a:srgbClr val="000000">
                              <a:alpha val="43137"/>
                            </a:srgbClr>
                          </a:outerShdw>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just">
                        <a:lnSpc>
                          <a:spcPct val="107000"/>
                        </a:lnSpc>
                        <a:spcBef>
                          <a:spcPts val="600"/>
                        </a:spcBef>
                        <a:spcAft>
                          <a:spcPts val="600"/>
                        </a:spcAft>
                      </a:pPr>
                      <a:r>
                        <a:rPr lang="en-US" sz="1800" b="0" dirty="0" smtClean="0">
                          <a:effectLst/>
                          <a:latin typeface="AIal"/>
                        </a:rPr>
                        <a:t>CO</a:t>
                      </a:r>
                      <a:r>
                        <a:rPr lang="en-US" sz="1800" b="0" baseline="-25000" dirty="0" smtClean="0">
                          <a:effectLst/>
                          <a:latin typeface="AIal"/>
                        </a:rPr>
                        <a:t>2 </a:t>
                      </a:r>
                      <a:r>
                        <a:rPr lang="en-US" sz="1800" b="0" baseline="0" dirty="0" smtClean="0">
                          <a:effectLst/>
                          <a:latin typeface="AIal"/>
                        </a:rPr>
                        <a:t>(ppm)</a:t>
                      </a: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ctr">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ctr">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extLst>
                  <a:ext uri="{0D108BD9-81ED-4DB2-BD59-A6C34878D82A}">
                    <a16:rowId xmlns:a16="http://schemas.microsoft.com/office/drawing/2014/main" val="1580213404"/>
                  </a:ext>
                </a:extLst>
              </a:tr>
              <a:tr h="279214">
                <a:tc>
                  <a:txBody>
                    <a:bodyPr/>
                    <a:lstStyle/>
                    <a:p>
                      <a:pPr algn="just">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just">
                        <a:lnSpc>
                          <a:spcPct val="107000"/>
                        </a:lnSpc>
                        <a:spcBef>
                          <a:spcPts val="600"/>
                        </a:spcBef>
                        <a:spcAft>
                          <a:spcPts val="600"/>
                        </a:spcAft>
                      </a:pPr>
                      <a:r>
                        <a:rPr lang="en-US" sz="1800" b="0" dirty="0">
                          <a:effectLst/>
                          <a:latin typeface="AIal"/>
                        </a:rPr>
                        <a:t>Ventilation rate (L/s)</a:t>
                      </a: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ctr">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marL="0" marR="0" lvl="0" indent="0" algn="ctr" defTabSz="457200" rtl="0" eaLnBrk="1" fontAlgn="auto" latinLnBrk="0" hangingPunct="1">
                        <a:lnSpc>
                          <a:spcPct val="107000"/>
                        </a:lnSpc>
                        <a:spcBef>
                          <a:spcPts val="600"/>
                        </a:spcBef>
                        <a:spcAft>
                          <a:spcPts val="600"/>
                        </a:spcAft>
                        <a:buClrTx/>
                        <a:buSzTx/>
                        <a:buFontTx/>
                        <a:buNone/>
                        <a:tabLst/>
                        <a:defRPr/>
                      </a:pPr>
                      <a:endParaRPr lang="en-US" sz="1800" b="0" dirty="0" smtClean="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extLst>
                  <a:ext uri="{0D108BD9-81ED-4DB2-BD59-A6C34878D82A}">
                    <a16:rowId xmlns:a16="http://schemas.microsoft.com/office/drawing/2014/main" val="127682215"/>
                  </a:ext>
                </a:extLst>
              </a:tr>
              <a:tr h="279214">
                <a:tc>
                  <a:txBody>
                    <a:bodyPr/>
                    <a:lstStyle/>
                    <a:p>
                      <a:pPr algn="just">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just">
                        <a:lnSpc>
                          <a:spcPct val="107000"/>
                        </a:lnSpc>
                        <a:spcBef>
                          <a:spcPts val="600"/>
                        </a:spcBef>
                        <a:spcAft>
                          <a:spcPts val="600"/>
                        </a:spcAft>
                      </a:pPr>
                      <a:r>
                        <a:rPr lang="en-US" sz="1800" b="0" dirty="0">
                          <a:effectLst/>
                          <a:latin typeface="AIal"/>
                        </a:rPr>
                        <a:t>Formaldehyde (µg/m</a:t>
                      </a:r>
                      <a:r>
                        <a:rPr lang="en-US" sz="1800" b="0" baseline="30000" dirty="0">
                          <a:effectLst/>
                          <a:latin typeface="AIal"/>
                        </a:rPr>
                        <a:t>3</a:t>
                      </a:r>
                      <a:r>
                        <a:rPr lang="en-US" sz="1800" b="0" dirty="0">
                          <a:effectLst/>
                          <a:latin typeface="AIal"/>
                        </a:rPr>
                        <a:t>)</a:t>
                      </a: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ctr">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ctr">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extLst>
                  <a:ext uri="{0D108BD9-81ED-4DB2-BD59-A6C34878D82A}">
                    <a16:rowId xmlns:a16="http://schemas.microsoft.com/office/drawing/2014/main" val="213450605"/>
                  </a:ext>
                </a:extLst>
              </a:tr>
              <a:tr h="288884">
                <a:tc>
                  <a:txBody>
                    <a:bodyPr/>
                    <a:lstStyle/>
                    <a:p>
                      <a:pPr algn="just">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just">
                        <a:lnSpc>
                          <a:spcPct val="107000"/>
                        </a:lnSpc>
                        <a:spcBef>
                          <a:spcPts val="600"/>
                        </a:spcBef>
                        <a:spcAft>
                          <a:spcPts val="600"/>
                        </a:spcAft>
                      </a:pPr>
                      <a:r>
                        <a:rPr lang="en-US" sz="1800" b="0" dirty="0">
                          <a:effectLst/>
                          <a:latin typeface="AIal"/>
                        </a:rPr>
                        <a:t>Benzene (µg/m</a:t>
                      </a:r>
                      <a:r>
                        <a:rPr lang="en-US" sz="1800" b="0" baseline="30000" dirty="0">
                          <a:effectLst/>
                          <a:latin typeface="AIal"/>
                        </a:rPr>
                        <a:t>3</a:t>
                      </a:r>
                      <a:r>
                        <a:rPr lang="en-US" sz="1800" b="0" dirty="0">
                          <a:effectLst/>
                          <a:latin typeface="AIal"/>
                        </a:rPr>
                        <a:t>)</a:t>
                      </a: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ctr">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ctr">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extLst>
                  <a:ext uri="{0D108BD9-81ED-4DB2-BD59-A6C34878D82A}">
                    <a16:rowId xmlns:a16="http://schemas.microsoft.com/office/drawing/2014/main" val="94838516"/>
                  </a:ext>
                </a:extLst>
              </a:tr>
              <a:tr h="279214">
                <a:tc>
                  <a:txBody>
                    <a:bodyPr/>
                    <a:lstStyle/>
                    <a:p>
                      <a:pPr algn="just">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just">
                        <a:lnSpc>
                          <a:spcPct val="107000"/>
                        </a:lnSpc>
                        <a:spcBef>
                          <a:spcPts val="600"/>
                        </a:spcBef>
                        <a:spcAft>
                          <a:spcPts val="600"/>
                        </a:spcAft>
                      </a:pPr>
                      <a:r>
                        <a:rPr lang="en-US" sz="1800" b="0" dirty="0">
                          <a:effectLst/>
                          <a:latin typeface="AIal"/>
                        </a:rPr>
                        <a:t>PM</a:t>
                      </a:r>
                      <a:r>
                        <a:rPr lang="en-US" sz="1800" b="0" baseline="-25000" dirty="0">
                          <a:effectLst/>
                          <a:latin typeface="AIal"/>
                        </a:rPr>
                        <a:t>2.5 </a:t>
                      </a:r>
                      <a:r>
                        <a:rPr lang="en-US" sz="1800" b="0" dirty="0">
                          <a:effectLst/>
                          <a:latin typeface="AIal"/>
                        </a:rPr>
                        <a:t>(µg/m</a:t>
                      </a:r>
                      <a:r>
                        <a:rPr lang="en-US" sz="1800" b="0" baseline="30000" dirty="0">
                          <a:effectLst/>
                          <a:latin typeface="AIal"/>
                        </a:rPr>
                        <a:t>3</a:t>
                      </a:r>
                      <a:r>
                        <a:rPr lang="en-US" sz="1800" b="0" dirty="0">
                          <a:effectLst/>
                          <a:latin typeface="AIal"/>
                        </a:rPr>
                        <a:t>)</a:t>
                      </a: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ctr">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ctr">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extLst>
                  <a:ext uri="{0D108BD9-81ED-4DB2-BD59-A6C34878D82A}">
                    <a16:rowId xmlns:a16="http://schemas.microsoft.com/office/drawing/2014/main" val="1455232583"/>
                  </a:ext>
                </a:extLst>
              </a:tr>
              <a:tr h="279214">
                <a:tc>
                  <a:txBody>
                    <a:bodyPr/>
                    <a:lstStyle/>
                    <a:p>
                      <a:pPr algn="just">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just">
                        <a:lnSpc>
                          <a:spcPct val="107000"/>
                        </a:lnSpc>
                        <a:spcBef>
                          <a:spcPts val="600"/>
                        </a:spcBef>
                        <a:spcAft>
                          <a:spcPts val="600"/>
                        </a:spcAft>
                      </a:pPr>
                      <a:r>
                        <a:rPr lang="en-US" sz="1800" b="0" dirty="0">
                          <a:effectLst/>
                          <a:latin typeface="AIal"/>
                        </a:rPr>
                        <a:t>Radon (Bq/m</a:t>
                      </a:r>
                      <a:r>
                        <a:rPr lang="en-US" sz="1800" b="0" baseline="30000" dirty="0">
                          <a:effectLst/>
                          <a:latin typeface="AIal"/>
                        </a:rPr>
                        <a:t>3</a:t>
                      </a:r>
                      <a:r>
                        <a:rPr lang="en-US" sz="1800" b="0" dirty="0">
                          <a:effectLst/>
                          <a:latin typeface="AIal"/>
                        </a:rPr>
                        <a:t>)</a:t>
                      </a: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ctr">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ctr">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extLst>
                  <a:ext uri="{0D108BD9-81ED-4DB2-BD59-A6C34878D82A}">
                    <a16:rowId xmlns:a16="http://schemas.microsoft.com/office/drawing/2014/main" val="1230223476"/>
                  </a:ext>
                </a:extLst>
              </a:tr>
              <a:tr h="279214">
                <a:tc>
                  <a:txBody>
                    <a:bodyPr/>
                    <a:lstStyle/>
                    <a:p>
                      <a:pPr algn="just">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just">
                        <a:lnSpc>
                          <a:spcPct val="107000"/>
                        </a:lnSpc>
                        <a:spcBef>
                          <a:spcPts val="600"/>
                        </a:spcBef>
                        <a:spcAft>
                          <a:spcPts val="600"/>
                        </a:spcAft>
                      </a:pPr>
                      <a:r>
                        <a:rPr lang="en-US" sz="1800" b="0" dirty="0">
                          <a:effectLst/>
                          <a:latin typeface="AIal"/>
                        </a:rPr>
                        <a:t>Indoor air relative humidity (%)</a:t>
                      </a: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ctr">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ctr">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extLst>
                  <a:ext uri="{0D108BD9-81ED-4DB2-BD59-A6C34878D82A}">
                    <a16:rowId xmlns:a16="http://schemas.microsoft.com/office/drawing/2014/main" val="3516938792"/>
                  </a:ext>
                </a:extLst>
              </a:tr>
              <a:tr h="282502">
                <a:tc>
                  <a:txBody>
                    <a:bodyPr/>
                    <a:lstStyle/>
                    <a:p>
                      <a:pPr algn="just">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marL="0" marR="0" lvl="0" indent="0" algn="just" defTabSz="457200" rtl="0" eaLnBrk="1" fontAlgn="auto" latinLnBrk="0" hangingPunct="1">
                        <a:lnSpc>
                          <a:spcPct val="107000"/>
                        </a:lnSpc>
                        <a:spcBef>
                          <a:spcPts val="600"/>
                        </a:spcBef>
                        <a:spcAft>
                          <a:spcPts val="600"/>
                        </a:spcAft>
                        <a:buClrTx/>
                        <a:buSzTx/>
                        <a:buFontTx/>
                        <a:buNone/>
                        <a:tabLst/>
                        <a:defRPr/>
                      </a:pPr>
                      <a:r>
                        <a:rPr lang="en-US" sz="1800" b="0" dirty="0" smtClean="0">
                          <a:effectLst/>
                          <a:latin typeface="AIal"/>
                        </a:rPr>
                        <a:t>Visible mold (cm²)</a:t>
                      </a:r>
                      <a:endParaRPr lang="en-US" sz="1800" b="0" dirty="0" smtClean="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marL="0" marR="0" lvl="0" indent="0" algn="ctr" defTabSz="457200" rtl="0" eaLnBrk="1" fontAlgn="auto" latinLnBrk="0" hangingPunct="1">
                        <a:lnSpc>
                          <a:spcPct val="107000"/>
                        </a:lnSpc>
                        <a:spcBef>
                          <a:spcPts val="600"/>
                        </a:spcBef>
                        <a:spcAft>
                          <a:spcPts val="600"/>
                        </a:spcAft>
                        <a:buClrTx/>
                        <a:buSzTx/>
                        <a:buFontTx/>
                        <a:buNone/>
                        <a:tabLst/>
                        <a:defRPr/>
                      </a:pPr>
                      <a:endParaRPr lang="en-US" sz="1800" b="0" dirty="0" smtClean="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ctr">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extLst>
                  <a:ext uri="{0D108BD9-81ED-4DB2-BD59-A6C34878D82A}">
                    <a16:rowId xmlns:a16="http://schemas.microsoft.com/office/drawing/2014/main" val="3096892953"/>
                  </a:ext>
                </a:extLst>
              </a:tr>
              <a:tr h="304641">
                <a:tc>
                  <a:txBody>
                    <a:bodyPr/>
                    <a:lstStyle/>
                    <a:p>
                      <a:pPr algn="just">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just">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ctr">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ctr">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D0D8E8"/>
                    </a:solidFill>
                  </a:tcPr>
                </a:tc>
                <a:extLst>
                  <a:ext uri="{0D108BD9-81ED-4DB2-BD59-A6C34878D82A}">
                    <a16:rowId xmlns:a16="http://schemas.microsoft.com/office/drawing/2014/main" val="763049202"/>
                  </a:ext>
                </a:extLst>
              </a:tr>
              <a:tr h="304641">
                <a:tc>
                  <a:txBody>
                    <a:bodyPr/>
                    <a:lstStyle/>
                    <a:p>
                      <a:pPr algn="just">
                        <a:lnSpc>
                          <a:spcPct val="107000"/>
                        </a:lnSpc>
                        <a:spcBef>
                          <a:spcPts val="600"/>
                        </a:spcBef>
                        <a:spcAft>
                          <a:spcPts val="600"/>
                        </a:spcAft>
                      </a:pPr>
                      <a:r>
                        <a:rPr lang="en-US" sz="1800" b="1" u="sng" dirty="0" smtClean="0">
                          <a:solidFill>
                            <a:schemeClr val="tx1"/>
                          </a:solidFill>
                          <a:effectLst>
                            <a:outerShdw blurRad="38100" dist="38100" dir="2700000" algn="tl">
                              <a:srgbClr val="000000">
                                <a:alpha val="43137"/>
                              </a:srgbClr>
                            </a:outerShdw>
                          </a:effectLst>
                          <a:latin typeface="AIal"/>
                          <a:ea typeface="Calibri" panose="020F0502020204030204" pitchFamily="34" charset="0"/>
                          <a:cs typeface="Times New Roman" panose="02020603050405020304" pitchFamily="18" charset="0"/>
                        </a:rPr>
                        <a:t>L</a:t>
                      </a:r>
                      <a:endParaRPr lang="en-US" sz="1800" b="1" u="sng" dirty="0">
                        <a:solidFill>
                          <a:schemeClr val="tx1"/>
                        </a:solidFill>
                        <a:effectLst>
                          <a:outerShdw blurRad="38100" dist="38100" dir="2700000" algn="tl">
                            <a:srgbClr val="000000">
                              <a:alpha val="43137"/>
                            </a:srgbClr>
                          </a:outerShdw>
                        </a:effectLst>
                        <a:latin typeface="AIal"/>
                        <a:ea typeface="Calibri" panose="020F0502020204030204" pitchFamily="34" charset="0"/>
                        <a:cs typeface="Times New Roman" panose="02020603050405020304" pitchFamily="18" charset="0"/>
                      </a:endParaRPr>
                    </a:p>
                  </a:txBody>
                  <a:tcPr marL="68580" marR="68580" marT="0" marB="0">
                    <a:solidFill>
                      <a:srgbClr val="E9EDF4"/>
                    </a:solidFill>
                  </a:tcPr>
                </a:tc>
                <a:tc>
                  <a:txBody>
                    <a:bodyPr/>
                    <a:lstStyle/>
                    <a:p>
                      <a:pPr algn="just">
                        <a:lnSpc>
                          <a:spcPct val="107000"/>
                        </a:lnSpc>
                        <a:spcBef>
                          <a:spcPts val="600"/>
                        </a:spcBef>
                        <a:spcAft>
                          <a:spcPts val="600"/>
                        </a:spcAft>
                      </a:pPr>
                      <a:r>
                        <a:rPr lang="en-US" sz="1800" b="0" dirty="0" smtClean="0">
                          <a:effectLst/>
                          <a:latin typeface="AIal"/>
                          <a:ea typeface="Calibri" panose="020F0502020204030204" pitchFamily="34" charset="0"/>
                          <a:cs typeface="Times New Roman" panose="02020603050405020304" pitchFamily="18" charset="0"/>
                        </a:rPr>
                        <a:t>Daylight factor (%)</a:t>
                      </a: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E9EDF4"/>
                    </a:solidFill>
                  </a:tcPr>
                </a:tc>
                <a:tc>
                  <a:txBody>
                    <a:bodyPr/>
                    <a:lstStyle/>
                    <a:p>
                      <a:pPr algn="ctr">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E9EDF4"/>
                    </a:solidFill>
                  </a:tcPr>
                </a:tc>
                <a:tc>
                  <a:txBody>
                    <a:bodyPr/>
                    <a:lstStyle/>
                    <a:p>
                      <a:pPr marL="0" marR="0" lvl="0" indent="0" algn="ctr" defTabSz="457200" rtl="0" eaLnBrk="1" fontAlgn="auto" latinLnBrk="0" hangingPunct="1">
                        <a:lnSpc>
                          <a:spcPct val="107000"/>
                        </a:lnSpc>
                        <a:spcBef>
                          <a:spcPts val="600"/>
                        </a:spcBef>
                        <a:spcAft>
                          <a:spcPts val="600"/>
                        </a:spcAft>
                        <a:buClrTx/>
                        <a:buSzTx/>
                        <a:buFontTx/>
                        <a:buNone/>
                        <a:tabLst/>
                        <a:defRPr/>
                      </a:pPr>
                      <a:endParaRPr lang="en-US" sz="1800" b="0" dirty="0" smtClean="0">
                        <a:effectLst/>
                        <a:latin typeface="AIal"/>
                        <a:ea typeface="Calibri" panose="020F0502020204030204" pitchFamily="34" charset="0"/>
                        <a:cs typeface="Times New Roman" panose="02020603050405020304" pitchFamily="18" charset="0"/>
                      </a:endParaRPr>
                    </a:p>
                  </a:txBody>
                  <a:tcPr marL="68580" marR="68580" marT="0" marB="0">
                    <a:solidFill>
                      <a:srgbClr val="E9EDF4"/>
                    </a:solidFill>
                  </a:tcPr>
                </a:tc>
                <a:extLst>
                  <a:ext uri="{0D108BD9-81ED-4DB2-BD59-A6C34878D82A}">
                    <a16:rowId xmlns:a16="http://schemas.microsoft.com/office/drawing/2014/main" val="1192836253"/>
                  </a:ext>
                </a:extLst>
              </a:tr>
              <a:tr h="304641">
                <a:tc>
                  <a:txBody>
                    <a:bodyPr/>
                    <a:lstStyle/>
                    <a:p>
                      <a:pPr algn="just">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E9EDF4"/>
                    </a:solidFill>
                  </a:tcPr>
                </a:tc>
                <a:tc>
                  <a:txBody>
                    <a:bodyPr/>
                    <a:lstStyle/>
                    <a:p>
                      <a:pPr algn="just">
                        <a:lnSpc>
                          <a:spcPct val="107000"/>
                        </a:lnSpc>
                        <a:spcBef>
                          <a:spcPts val="600"/>
                        </a:spcBef>
                        <a:spcAft>
                          <a:spcPts val="600"/>
                        </a:spcAft>
                      </a:pPr>
                      <a:r>
                        <a:rPr lang="en-US" sz="1800" b="0" dirty="0" smtClean="0">
                          <a:effectLst/>
                          <a:latin typeface="AIal"/>
                          <a:ea typeface="Calibri" panose="020F0502020204030204" pitchFamily="34" charset="0"/>
                          <a:cs typeface="Times New Roman" panose="02020603050405020304" pitchFamily="18" charset="0"/>
                        </a:rPr>
                        <a:t>Illuminance (lux)</a:t>
                      </a: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E9EDF4"/>
                    </a:solidFill>
                  </a:tcPr>
                </a:tc>
                <a:tc>
                  <a:txBody>
                    <a:bodyPr/>
                    <a:lstStyle/>
                    <a:p>
                      <a:pPr marL="0" marR="0" lvl="0" indent="0" algn="ctr" defTabSz="457200" rtl="0" eaLnBrk="1" fontAlgn="auto" latinLnBrk="0" hangingPunct="1">
                        <a:lnSpc>
                          <a:spcPct val="107000"/>
                        </a:lnSpc>
                        <a:spcBef>
                          <a:spcPts val="600"/>
                        </a:spcBef>
                        <a:spcAft>
                          <a:spcPts val="600"/>
                        </a:spcAft>
                        <a:buClrTx/>
                        <a:buSzTx/>
                        <a:buFontTx/>
                        <a:buNone/>
                        <a:tabLst/>
                        <a:defRPr/>
                      </a:pPr>
                      <a:endParaRPr lang="en-US" sz="1800" b="0" dirty="0" smtClean="0">
                        <a:effectLst/>
                        <a:latin typeface="AIal"/>
                        <a:ea typeface="Calibri" panose="020F0502020204030204" pitchFamily="34" charset="0"/>
                        <a:cs typeface="Times New Roman" panose="02020603050405020304" pitchFamily="18" charset="0"/>
                      </a:endParaRPr>
                    </a:p>
                  </a:txBody>
                  <a:tcPr marL="68580" marR="68580" marT="0" marB="0">
                    <a:solidFill>
                      <a:srgbClr val="E9EDF4"/>
                    </a:solidFill>
                  </a:tcPr>
                </a:tc>
                <a:tc>
                  <a:txBody>
                    <a:bodyPr/>
                    <a:lstStyle/>
                    <a:p>
                      <a:pPr algn="ctr">
                        <a:lnSpc>
                          <a:spcPct val="107000"/>
                        </a:lnSpc>
                        <a:spcBef>
                          <a:spcPts val="600"/>
                        </a:spcBef>
                        <a:spcAft>
                          <a:spcPts val="600"/>
                        </a:spcAft>
                      </a:pPr>
                      <a:endParaRPr lang="en-US" sz="1800" b="0" dirty="0">
                        <a:effectLst/>
                        <a:latin typeface="AIal"/>
                        <a:ea typeface="Calibri" panose="020F0502020204030204" pitchFamily="34" charset="0"/>
                        <a:cs typeface="Times New Roman" panose="02020603050405020304" pitchFamily="18" charset="0"/>
                      </a:endParaRPr>
                    </a:p>
                  </a:txBody>
                  <a:tcPr marL="68580" marR="68580" marT="0" marB="0">
                    <a:solidFill>
                      <a:srgbClr val="E9EDF4"/>
                    </a:solidFill>
                  </a:tcPr>
                </a:tc>
                <a:extLst>
                  <a:ext uri="{0D108BD9-81ED-4DB2-BD59-A6C34878D82A}">
                    <a16:rowId xmlns:a16="http://schemas.microsoft.com/office/drawing/2014/main" val="2607408466"/>
                  </a:ext>
                </a:extLst>
              </a:tr>
            </a:tbl>
          </a:graphicData>
        </a:graphic>
      </p:graphicFrame>
      <p:sp>
        <p:nvSpPr>
          <p:cNvPr id="6" name="Rectangle 5"/>
          <p:cNvSpPr/>
          <p:nvPr/>
        </p:nvSpPr>
        <p:spPr>
          <a:xfrm>
            <a:off x="641684" y="2975811"/>
            <a:ext cx="7379369" cy="263090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040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2" y="274638"/>
            <a:ext cx="8786191" cy="1143000"/>
          </a:xfrm>
        </p:spPr>
        <p:txBody>
          <a:bodyPr>
            <a:normAutofit/>
          </a:bodyPr>
          <a:lstStyle/>
          <a:p>
            <a:r>
              <a:rPr lang="en-US" dirty="0" smtClean="0"/>
              <a:t>QALY </a:t>
            </a:r>
            <a:r>
              <a:rPr lang="en-US" smtClean="0"/>
              <a:t>and DALY</a:t>
            </a:r>
            <a:endParaRPr 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4575" y="2377896"/>
            <a:ext cx="2615523" cy="2615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605670" y="2194560"/>
            <a:ext cx="3108960" cy="3037398"/>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600200"/>
            <a:ext cx="8229600" cy="4925144"/>
          </a:xfrm>
        </p:spPr>
        <p:txBody>
          <a:bodyPr>
            <a:normAutofit fontScale="85000" lnSpcReduction="10000"/>
          </a:bodyPr>
          <a:lstStyle/>
          <a:p>
            <a:r>
              <a:rPr lang="en-US" dirty="0" smtClean="0"/>
              <a:t>Used by health interventions, based on </a:t>
            </a:r>
            <a:r>
              <a:rPr lang="en-US" dirty="0"/>
              <a:t>the burden of </a:t>
            </a:r>
            <a:r>
              <a:rPr lang="en-US" dirty="0" smtClean="0"/>
              <a:t>disease</a:t>
            </a:r>
            <a:endParaRPr lang="en-US" dirty="0"/>
          </a:p>
          <a:p>
            <a:r>
              <a:rPr lang="en-US" dirty="0" smtClean="0"/>
              <a:t>QALY, Quality-Adjusted Life Years is a measure of years </a:t>
            </a:r>
            <a:r>
              <a:rPr lang="en-US" u="sng" dirty="0" smtClean="0"/>
              <a:t>lived</a:t>
            </a:r>
            <a:r>
              <a:rPr lang="en-US" dirty="0" smtClean="0"/>
              <a:t> in perfect health, prospective metric estimating quality of life-years remaining (promotion of health supporting initiatives)</a:t>
            </a:r>
          </a:p>
          <a:p>
            <a:r>
              <a:rPr lang="en-US" dirty="0" smtClean="0"/>
              <a:t>DALY, Disability Adjusted Life Years, is a measure of years in perfect health </a:t>
            </a:r>
            <a:r>
              <a:rPr lang="en-US" u="sng" dirty="0" smtClean="0"/>
              <a:t>lost</a:t>
            </a:r>
            <a:r>
              <a:rPr lang="en-US" dirty="0" smtClean="0"/>
              <a:t>, retrospective metric estimating consequences (promotion of disease avoidance initiatives)</a:t>
            </a:r>
            <a:endParaRPr lang="en-US" dirty="0"/>
          </a:p>
          <a:p>
            <a:endParaRPr lang="en-US" dirty="0"/>
          </a:p>
        </p:txBody>
      </p:sp>
    </p:spTree>
    <p:extLst>
      <p:ext uri="{BB962C8B-B14F-4D97-AF65-F5344CB8AC3E}">
        <p14:creationId xmlns:p14="http://schemas.microsoft.com/office/powerpoint/2010/main" val="29716049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72" r="2929" b="2492"/>
          <a:stretch/>
        </p:blipFill>
        <p:spPr bwMode="auto">
          <a:xfrm>
            <a:off x="748138" y="1514903"/>
            <a:ext cx="5093105" cy="5300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smtClean="0"/>
              <a:t>Pollutants of concern</a:t>
            </a:r>
            <a:endParaRPr lang="en-US" dirty="0"/>
          </a:p>
        </p:txBody>
      </p:sp>
      <p:sp>
        <p:nvSpPr>
          <p:cNvPr id="4" name="TextBox 3"/>
          <p:cNvSpPr txBox="1"/>
          <p:nvPr/>
        </p:nvSpPr>
        <p:spPr>
          <a:xfrm>
            <a:off x="5841243" y="2454827"/>
            <a:ext cx="2772308" cy="1015663"/>
          </a:xfrm>
          <a:prstGeom prst="rect">
            <a:avLst/>
          </a:prstGeom>
          <a:solidFill>
            <a:schemeClr val="bg1"/>
          </a:solidFill>
        </p:spPr>
        <p:txBody>
          <a:bodyPr wrap="square" rtlCol="0">
            <a:spAutoFit/>
          </a:bodyPr>
          <a:lstStyle/>
          <a:p>
            <a:r>
              <a:rPr lang="da-DK" sz="2000" b="1" cap="all" dirty="0">
                <a:solidFill>
                  <a:schemeClr val="tx1">
                    <a:lumMod val="95000"/>
                    <a:lumOff val="5000"/>
                  </a:schemeClr>
                </a:solidFill>
                <a:latin typeface="Verdana" pitchFamily="34" charset="0"/>
                <a:ea typeface="Verdana" pitchFamily="34" charset="0"/>
                <a:cs typeface="Verdana" pitchFamily="34" charset="0"/>
              </a:rPr>
              <a:t>PM2.5</a:t>
            </a:r>
          </a:p>
          <a:p>
            <a:r>
              <a:rPr lang="da-DK" sz="2000" b="1" cap="all" dirty="0">
                <a:solidFill>
                  <a:schemeClr val="tx1">
                    <a:lumMod val="95000"/>
                    <a:lumOff val="5000"/>
                  </a:schemeClr>
                </a:solidFill>
                <a:latin typeface="Verdana" pitchFamily="34" charset="0"/>
                <a:ea typeface="Verdana" pitchFamily="34" charset="0"/>
                <a:cs typeface="Verdana" pitchFamily="34" charset="0"/>
              </a:rPr>
              <a:t>Acrolein</a:t>
            </a:r>
          </a:p>
          <a:p>
            <a:r>
              <a:rPr lang="da-DK" sz="2000" b="1" cap="all" dirty="0">
                <a:solidFill>
                  <a:schemeClr val="tx1">
                    <a:lumMod val="95000"/>
                    <a:lumOff val="5000"/>
                  </a:schemeClr>
                </a:solidFill>
                <a:latin typeface="Verdana" pitchFamily="34" charset="0"/>
                <a:ea typeface="Verdana" pitchFamily="34" charset="0"/>
                <a:cs typeface="Verdana" pitchFamily="34" charset="0"/>
              </a:rPr>
              <a:t>Formaldehyde</a:t>
            </a:r>
          </a:p>
        </p:txBody>
      </p:sp>
      <p:sp>
        <p:nvSpPr>
          <p:cNvPr id="5" name="TextBox 4"/>
          <p:cNvSpPr txBox="1"/>
          <p:nvPr/>
        </p:nvSpPr>
        <p:spPr>
          <a:xfrm>
            <a:off x="5522617" y="6550311"/>
            <a:ext cx="3615092" cy="338554"/>
          </a:xfrm>
          <a:prstGeom prst="rect">
            <a:avLst/>
          </a:prstGeom>
          <a:noFill/>
        </p:spPr>
        <p:txBody>
          <a:bodyPr wrap="none" rtlCol="0">
            <a:spAutoFit/>
          </a:bodyPr>
          <a:lstStyle/>
          <a:p>
            <a:r>
              <a:rPr lang="en-US" sz="1600" i="1" dirty="0">
                <a:solidFill>
                  <a:schemeClr val="bg1">
                    <a:lumMod val="50000"/>
                  </a:schemeClr>
                </a:solidFill>
                <a:latin typeface="Verdana" pitchFamily="34" charset="0"/>
                <a:ea typeface="Verdana" pitchFamily="34" charset="0"/>
                <a:cs typeface="Verdana" pitchFamily="34" charset="0"/>
              </a:rPr>
              <a:t>Source: </a:t>
            </a:r>
            <a:r>
              <a:rPr lang="en-GB" sz="1600" i="1" dirty="0">
                <a:solidFill>
                  <a:schemeClr val="bg1">
                    <a:lumMod val="50000"/>
                  </a:schemeClr>
                </a:solidFill>
                <a:latin typeface="Verdana" pitchFamily="34" charset="0"/>
                <a:ea typeface="Verdana" pitchFamily="34" charset="0"/>
                <a:cs typeface="Verdana" pitchFamily="34" charset="0"/>
              </a:rPr>
              <a:t>Logue et al., EHP (2012)</a:t>
            </a:r>
            <a:endParaRPr lang="en-US" sz="1600" i="1" dirty="0">
              <a:solidFill>
                <a:schemeClr val="bg1">
                  <a:lumMod val="50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6737514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a-DK" smtClean="0"/>
              <a:t>IEA EBC Annex 86</a:t>
            </a:r>
            <a:br>
              <a:rPr lang="da-DK" smtClean="0"/>
            </a:br>
            <a:r>
              <a:rPr lang="en-US" sz="2400"/>
              <a:t>Energy Efficient </a:t>
            </a:r>
            <a:r>
              <a:rPr lang="en-US" sz="2400" smtClean="0"/>
              <a:t>IAQ Management </a:t>
            </a:r>
            <a:r>
              <a:rPr lang="en-US" sz="2400"/>
              <a:t>in Residential </a:t>
            </a:r>
            <a:r>
              <a:rPr lang="en-US" sz="2400" smtClean="0"/>
              <a:t>Buildings</a:t>
            </a:r>
            <a:endParaRPr lang="en-US"/>
          </a:p>
        </p:txBody>
      </p:sp>
      <p:sp>
        <p:nvSpPr>
          <p:cNvPr id="3" name="Content Placeholder 2"/>
          <p:cNvSpPr>
            <a:spLocks noGrp="1"/>
          </p:cNvSpPr>
          <p:nvPr>
            <p:ph idx="1"/>
          </p:nvPr>
        </p:nvSpPr>
        <p:spPr>
          <a:xfrm>
            <a:off x="457199" y="1600200"/>
            <a:ext cx="8494295" cy="4856747"/>
          </a:xfrm>
        </p:spPr>
        <p:txBody>
          <a:bodyPr>
            <a:normAutofit fontScale="77500" lnSpcReduction="20000"/>
          </a:bodyPr>
          <a:lstStyle/>
          <a:p>
            <a:r>
              <a:rPr lang="en-US" b="1"/>
              <a:t>Subtask 1 Metrics and development of an IAQ management strategy rating method</a:t>
            </a:r>
          </a:p>
          <a:p>
            <a:endParaRPr lang="en-US" b="1" smtClean="0"/>
          </a:p>
          <a:p>
            <a:r>
              <a:rPr lang="en-US" b="1" smtClean="0"/>
              <a:t>Subtask </a:t>
            </a:r>
            <a:r>
              <a:rPr lang="en-US" b="1"/>
              <a:t>Leader:</a:t>
            </a:r>
            <a:r>
              <a:rPr lang="en-US"/>
              <a:t> UK (U </a:t>
            </a:r>
            <a:r>
              <a:rPr lang="en-US" smtClean="0"/>
              <a:t>of Notthingham</a:t>
            </a:r>
            <a:r>
              <a:rPr lang="en-US"/>
              <a:t>, Benjamin </a:t>
            </a:r>
            <a:r>
              <a:rPr lang="en-US" smtClean="0"/>
              <a:t>Jones)</a:t>
            </a:r>
            <a:r>
              <a:rPr lang="en-US"/>
              <a:t> </a:t>
            </a:r>
            <a:br>
              <a:rPr lang="en-US"/>
            </a:br>
            <a:r>
              <a:rPr lang="en-US" b="1"/>
              <a:t>Co-Lead:</a:t>
            </a:r>
            <a:r>
              <a:rPr lang="en-US"/>
              <a:t> Denmark (DTU, Pawel Wargocki)</a:t>
            </a:r>
          </a:p>
          <a:p>
            <a:endParaRPr lang="en-US" smtClean="0"/>
          </a:p>
          <a:p>
            <a:r>
              <a:rPr lang="en-US" smtClean="0"/>
              <a:t>This </a:t>
            </a:r>
            <a:r>
              <a:rPr lang="en-US"/>
              <a:t>subtask is devoted to the development of a general rating method for the benchmarking of the performance of IAQ management systems. In addition to relevant metrics, a set of appropriate tools, consistent modeling assumptions and monitoring protocols are also proposed.</a:t>
            </a:r>
          </a:p>
          <a:p>
            <a:endParaRPr lang="en-US"/>
          </a:p>
        </p:txBody>
      </p:sp>
    </p:spTree>
    <p:extLst>
      <p:ext uri="{BB962C8B-B14F-4D97-AF65-F5344CB8AC3E}">
        <p14:creationId xmlns:p14="http://schemas.microsoft.com/office/powerpoint/2010/main" val="28443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124461"/>
            <a:ext cx="8716488" cy="1143000"/>
          </a:xfrm>
        </p:spPr>
        <p:txBody>
          <a:bodyPr>
            <a:noAutofit/>
          </a:bodyPr>
          <a:lstStyle/>
          <a:p>
            <a:r>
              <a:rPr lang="en-US" sz="3200" smtClean="0"/>
              <a:t>Potential roadmap </a:t>
            </a:r>
            <a:br>
              <a:rPr lang="en-US" sz="3200" smtClean="0"/>
            </a:br>
            <a:r>
              <a:rPr lang="en-US" sz="3200" smtClean="0"/>
              <a:t>(why-what-how)</a:t>
            </a:r>
            <a:endParaRPr lang="en-US" sz="3200" dirty="0"/>
          </a:p>
        </p:txBody>
      </p:sp>
      <p:pic>
        <p:nvPicPr>
          <p:cNvPr id="15362" name="Picture 2" descr="C:\Users\pawar\AppData\Local\Microsoft\Windows\Temporary Internet Files\Content.IE5\6GHU8BA9\checklist[1].jpg"/>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64520" y="1327243"/>
            <a:ext cx="6973876" cy="523040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44049" y="1327242"/>
            <a:ext cx="7117312" cy="5230407"/>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09430" y="1320315"/>
            <a:ext cx="8386549" cy="5513361"/>
          </a:xfrm>
        </p:spPr>
        <p:txBody>
          <a:bodyPr>
            <a:noAutofit/>
          </a:bodyPr>
          <a:lstStyle/>
          <a:p>
            <a:pPr>
              <a:buClr>
                <a:schemeClr val="tx1">
                  <a:lumMod val="85000"/>
                  <a:lumOff val="15000"/>
                </a:schemeClr>
              </a:buClr>
              <a:buSzPct val="90000"/>
              <a:buFont typeface="Wingdings" panose="05000000000000000000" pitchFamily="2" charset="2"/>
              <a:buChar char="n"/>
            </a:pPr>
            <a:r>
              <a:rPr lang="en-US" sz="1600" dirty="0" smtClean="0"/>
              <a:t>Step 1 - WHY: Define the purpose of the metric</a:t>
            </a:r>
          </a:p>
          <a:p>
            <a:pPr lvl="1">
              <a:buClr>
                <a:schemeClr val="tx1">
                  <a:lumMod val="85000"/>
                  <a:lumOff val="15000"/>
                </a:schemeClr>
              </a:buClr>
              <a:buSzPct val="90000"/>
              <a:buFont typeface="Wingdings" panose="05000000000000000000" pitchFamily="2" charset="2"/>
              <a:buChar char="§"/>
            </a:pPr>
            <a:r>
              <a:rPr lang="en-US" sz="1600" dirty="0" smtClean="0"/>
              <a:t>A stamp of IAQ conditions  </a:t>
            </a:r>
          </a:p>
          <a:p>
            <a:pPr lvl="1">
              <a:buClr>
                <a:schemeClr val="tx1">
                  <a:lumMod val="85000"/>
                  <a:lumOff val="15000"/>
                </a:schemeClr>
              </a:buClr>
              <a:buSzPct val="90000"/>
              <a:buFont typeface="Wingdings" panose="05000000000000000000" pitchFamily="2" charset="2"/>
              <a:buChar char="§"/>
            </a:pPr>
            <a:r>
              <a:rPr lang="en-US" sz="1600" dirty="0" smtClean="0"/>
              <a:t>An alert for building occupants and FM to take some control actions</a:t>
            </a:r>
            <a:endParaRPr lang="en-US" sz="1600" dirty="0"/>
          </a:p>
          <a:p>
            <a:pPr lvl="1">
              <a:buClr>
                <a:schemeClr val="tx1">
                  <a:lumMod val="85000"/>
                  <a:lumOff val="15000"/>
                </a:schemeClr>
              </a:buClr>
              <a:buSzPct val="90000"/>
              <a:buFont typeface="Wingdings" panose="05000000000000000000" pitchFamily="2" charset="2"/>
              <a:buChar char="§"/>
            </a:pPr>
            <a:r>
              <a:rPr lang="en-US" sz="1600" dirty="0" smtClean="0"/>
              <a:t>Avoid/minimize negative </a:t>
            </a:r>
            <a:r>
              <a:rPr lang="en-US" sz="1600" dirty="0"/>
              <a:t>effect on </a:t>
            </a:r>
            <a:r>
              <a:rPr lang="en-US" sz="1600" dirty="0" smtClean="0"/>
              <a:t>humans, e.g. pass/not pass</a:t>
            </a:r>
            <a:endParaRPr lang="en-US" sz="1600" dirty="0"/>
          </a:p>
          <a:p>
            <a:pPr lvl="1">
              <a:buClr>
                <a:schemeClr val="tx1">
                  <a:lumMod val="85000"/>
                  <a:lumOff val="15000"/>
                </a:schemeClr>
              </a:buClr>
              <a:buSzPct val="90000"/>
              <a:buFont typeface="Wingdings" panose="05000000000000000000" pitchFamily="2" charset="2"/>
              <a:buChar char="§"/>
            </a:pPr>
            <a:r>
              <a:rPr lang="en-US" sz="1600" dirty="0"/>
              <a:t>Input for control of building systems, e.g. to manage </a:t>
            </a:r>
            <a:r>
              <a:rPr lang="en-US" sz="1600" dirty="0" smtClean="0"/>
              <a:t>ventilation, air cleaning and filtration</a:t>
            </a:r>
          </a:p>
          <a:p>
            <a:pPr lvl="1">
              <a:buClr>
                <a:schemeClr val="tx1">
                  <a:lumMod val="85000"/>
                  <a:lumOff val="15000"/>
                </a:schemeClr>
              </a:buClr>
              <a:buSzPct val="90000"/>
              <a:buFont typeface="Wingdings" panose="05000000000000000000" pitchFamily="2" charset="2"/>
              <a:buChar char="§"/>
            </a:pPr>
            <a:r>
              <a:rPr lang="en-US" sz="1600" dirty="0" smtClean="0"/>
              <a:t>Predict/assess the size of effect on humans, e.g. for risk estimation, for setting the level of air quality, for cost-benefit analyses</a:t>
            </a:r>
          </a:p>
          <a:p>
            <a:pPr lvl="1">
              <a:buClr>
                <a:schemeClr val="tx1">
                  <a:lumMod val="85000"/>
                  <a:lumOff val="15000"/>
                </a:schemeClr>
              </a:buClr>
              <a:buSzPct val="90000"/>
              <a:buFont typeface="Wingdings" panose="05000000000000000000" pitchFamily="2" charset="2"/>
              <a:buChar char="§"/>
            </a:pPr>
            <a:r>
              <a:rPr lang="en-US" sz="1600" dirty="0" smtClean="0"/>
              <a:t>Combination of above</a:t>
            </a:r>
          </a:p>
          <a:p>
            <a:pPr>
              <a:buClr>
                <a:schemeClr val="tx1">
                  <a:lumMod val="85000"/>
                  <a:lumOff val="15000"/>
                </a:schemeClr>
              </a:buClr>
              <a:buSzPct val="90000"/>
              <a:buFont typeface="Wingdings" panose="05000000000000000000" pitchFamily="2" charset="2"/>
              <a:buChar char="n"/>
            </a:pPr>
            <a:r>
              <a:rPr lang="en-US" sz="1600" dirty="0" smtClean="0"/>
              <a:t>Step 2 - WHAT: Define the performance/compliance criteria</a:t>
            </a:r>
          </a:p>
          <a:p>
            <a:pPr lvl="1">
              <a:buClr>
                <a:schemeClr val="tx1">
                  <a:lumMod val="85000"/>
                  <a:lumOff val="15000"/>
                </a:schemeClr>
              </a:buClr>
              <a:buSzPct val="90000"/>
              <a:buFont typeface="Wingdings" panose="05000000000000000000" pitchFamily="2" charset="2"/>
              <a:buChar char="§"/>
            </a:pPr>
            <a:r>
              <a:rPr lang="en-US" sz="1600" dirty="0" smtClean="0"/>
              <a:t>Comfort, e.g. perceived acceptability, odor intensity, satisfaction</a:t>
            </a:r>
          </a:p>
          <a:p>
            <a:pPr lvl="1">
              <a:buClr>
                <a:schemeClr val="tx1">
                  <a:lumMod val="85000"/>
                  <a:lumOff val="15000"/>
                </a:schemeClr>
              </a:buClr>
              <a:buSzPct val="90000"/>
              <a:buFont typeface="Wingdings" panose="05000000000000000000" pitchFamily="2" charset="2"/>
              <a:buChar char="§"/>
            </a:pPr>
            <a:r>
              <a:rPr lang="en-US" sz="1600" dirty="0" smtClean="0"/>
              <a:t>Health, e.g. acute effects, chronic (toxic) effects</a:t>
            </a:r>
          </a:p>
          <a:p>
            <a:pPr lvl="1">
              <a:buClr>
                <a:schemeClr val="tx1">
                  <a:lumMod val="85000"/>
                  <a:lumOff val="15000"/>
                </a:schemeClr>
              </a:buClr>
              <a:buSzPct val="90000"/>
              <a:buFont typeface="Wingdings" panose="05000000000000000000" pitchFamily="2" charset="2"/>
              <a:buChar char="§"/>
            </a:pPr>
            <a:r>
              <a:rPr lang="en-US" sz="1600" dirty="0" smtClean="0"/>
              <a:t>Productivity, e.g. effective time at work</a:t>
            </a:r>
          </a:p>
          <a:p>
            <a:pPr lvl="1">
              <a:buClr>
                <a:schemeClr val="tx1">
                  <a:lumMod val="85000"/>
                  <a:lumOff val="15000"/>
                </a:schemeClr>
              </a:buClr>
              <a:buSzPct val="90000"/>
              <a:buFont typeface="Wingdings" panose="05000000000000000000" pitchFamily="2" charset="2"/>
              <a:buChar char="§"/>
            </a:pPr>
            <a:r>
              <a:rPr lang="en-US" sz="1600" dirty="0" smtClean="0"/>
              <a:t>Combinations </a:t>
            </a:r>
            <a:r>
              <a:rPr lang="en-US" sz="1600" smtClean="0"/>
              <a:t>of above</a:t>
            </a:r>
          </a:p>
          <a:p>
            <a:pPr lvl="1">
              <a:buClr>
                <a:schemeClr val="tx1">
                  <a:lumMod val="85000"/>
                  <a:lumOff val="15000"/>
                </a:schemeClr>
              </a:buClr>
              <a:buSzPct val="90000"/>
              <a:buFont typeface="Wingdings" panose="05000000000000000000" pitchFamily="2" charset="2"/>
              <a:buChar char="§"/>
            </a:pPr>
            <a:r>
              <a:rPr lang="en-US" sz="1600"/>
              <a:t>Agree on </a:t>
            </a:r>
            <a:r>
              <a:rPr lang="en-US" sz="1600" smtClean="0"/>
              <a:t>the treatment </a:t>
            </a:r>
            <a:r>
              <a:rPr lang="en-US" sz="1600"/>
              <a:t>of sensitive individuals (MCS, odor, health</a:t>
            </a:r>
            <a:r>
              <a:rPr lang="en-US" sz="1600" smtClean="0"/>
              <a:t>)</a:t>
            </a:r>
            <a:endParaRPr lang="en-US" sz="1600" dirty="0" smtClean="0"/>
          </a:p>
          <a:p>
            <a:pPr>
              <a:buClr>
                <a:schemeClr val="tx1">
                  <a:lumMod val="85000"/>
                  <a:lumOff val="15000"/>
                </a:schemeClr>
              </a:buClr>
              <a:buSzPct val="90000"/>
              <a:buFont typeface="Wingdings" panose="05000000000000000000" pitchFamily="2" charset="2"/>
              <a:buChar char="n"/>
            </a:pPr>
            <a:r>
              <a:rPr lang="en-US" sz="1600" dirty="0" smtClean="0"/>
              <a:t>Step 3 - HOW: Define the markers/indices/pollutants of concern</a:t>
            </a:r>
          </a:p>
          <a:p>
            <a:pPr lvl="1">
              <a:buClr>
                <a:schemeClr val="tx1">
                  <a:lumMod val="85000"/>
                  <a:lumOff val="15000"/>
                </a:schemeClr>
              </a:buClr>
              <a:buSzPct val="90000"/>
              <a:buFont typeface="Wingdings" panose="05000000000000000000" pitchFamily="2" charset="2"/>
              <a:buChar char="§"/>
            </a:pPr>
            <a:r>
              <a:rPr lang="en-US" sz="1600" dirty="0" smtClean="0"/>
              <a:t>A single or group of contaminants </a:t>
            </a:r>
          </a:p>
          <a:p>
            <a:pPr lvl="1">
              <a:buClr>
                <a:schemeClr val="tx1">
                  <a:lumMod val="85000"/>
                  <a:lumOff val="15000"/>
                </a:schemeClr>
              </a:buClr>
              <a:buSzPct val="90000"/>
              <a:buFont typeface="Wingdings" panose="05000000000000000000" pitchFamily="2" charset="2"/>
              <a:buChar char="§"/>
            </a:pPr>
            <a:r>
              <a:rPr lang="en-US" sz="1600" dirty="0" smtClean="0"/>
              <a:t>Combined contaminants in a new metric</a:t>
            </a:r>
          </a:p>
          <a:p>
            <a:pPr lvl="1">
              <a:buClr>
                <a:schemeClr val="tx1">
                  <a:lumMod val="85000"/>
                  <a:lumOff val="15000"/>
                </a:schemeClr>
              </a:buClr>
              <a:buSzPct val="90000"/>
              <a:buFont typeface="Wingdings" panose="05000000000000000000" pitchFamily="2" charset="2"/>
              <a:buChar char="§"/>
            </a:pPr>
            <a:r>
              <a:rPr lang="en-US" sz="1600" dirty="0" smtClean="0"/>
              <a:t>Others</a:t>
            </a:r>
          </a:p>
        </p:txBody>
      </p:sp>
    </p:spTree>
    <p:extLst>
      <p:ext uri="{BB962C8B-B14F-4D97-AF65-F5344CB8AC3E}">
        <p14:creationId xmlns:p14="http://schemas.microsoft.com/office/powerpoint/2010/main" val="26043760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normAutofit fontScale="90000"/>
          </a:bodyPr>
          <a:lstStyle/>
          <a:p>
            <a:r>
              <a:rPr lang="da-DK" smtClean="0"/>
              <a:t>Three prime research initiatives for support</a:t>
            </a:r>
            <a:endParaRPr lang="en-US" dirty="0"/>
          </a:p>
        </p:txBody>
      </p:sp>
      <p:pic>
        <p:nvPicPr>
          <p:cNvPr id="58376" name="Picture 8" descr="C:\Users\pawar\AppData\Local\Microsoft\Windows\Temporary Internet Files\Content.IE5\X7E1FVAO\clip_art_science_microscop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0454" y="1847844"/>
            <a:ext cx="3859833" cy="356200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0" y="1485971"/>
            <a:ext cx="4568914" cy="457200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296231" y="1556790"/>
            <a:ext cx="6560225" cy="4104456"/>
          </a:xfrm>
        </p:spPr>
        <p:txBody>
          <a:bodyPr>
            <a:noAutofit/>
          </a:bodyPr>
          <a:lstStyle/>
          <a:p>
            <a:pPr>
              <a:buClr>
                <a:schemeClr val="tx1">
                  <a:lumMod val="85000"/>
                  <a:lumOff val="15000"/>
                </a:schemeClr>
              </a:buClr>
              <a:buSzPct val="90000"/>
              <a:buFont typeface="Wingdings" panose="05000000000000000000" pitchFamily="2" charset="2"/>
              <a:buChar char="n"/>
            </a:pPr>
            <a:r>
              <a:rPr lang="en-US" sz="2300" dirty="0" smtClean="0"/>
              <a:t>Mapping </a:t>
            </a:r>
            <a:r>
              <a:rPr lang="en-US" sz="2300" dirty="0"/>
              <a:t>pollutants and </a:t>
            </a:r>
            <a:r>
              <a:rPr lang="en-US" sz="2300" dirty="0" smtClean="0"/>
              <a:t>responses (traditional approach): Developing IAQ </a:t>
            </a:r>
            <a:r>
              <a:rPr lang="en-US" sz="2300" dirty="0"/>
              <a:t>metric </a:t>
            </a:r>
            <a:r>
              <a:rPr lang="en-US" sz="2300" dirty="0" smtClean="0"/>
              <a:t>based on pollutant data and the advanced </a:t>
            </a:r>
            <a:r>
              <a:rPr lang="en-US" sz="2300" dirty="0"/>
              <a:t>IAQ sensor technology integrating Big Data and fitting into the Internet of Things </a:t>
            </a:r>
            <a:r>
              <a:rPr lang="en-US" sz="2300" dirty="0" smtClean="0"/>
              <a:t>network </a:t>
            </a:r>
            <a:endParaRPr lang="en-US" sz="2300" dirty="0"/>
          </a:p>
          <a:p>
            <a:pPr>
              <a:buClr>
                <a:schemeClr val="tx1">
                  <a:lumMod val="85000"/>
                  <a:lumOff val="15000"/>
                </a:schemeClr>
              </a:buClr>
              <a:buSzPct val="90000"/>
              <a:buFont typeface="Wingdings" panose="05000000000000000000" pitchFamily="2" charset="2"/>
              <a:buChar char="n"/>
            </a:pPr>
            <a:r>
              <a:rPr lang="en-US" sz="2300" dirty="0" smtClean="0"/>
              <a:t>Mapping/monitoring human physiological parameters: Developing </a:t>
            </a:r>
            <a:r>
              <a:rPr lang="en-US" sz="2300" dirty="0"/>
              <a:t>Health Performance Indicators using biomarkers </a:t>
            </a:r>
            <a:r>
              <a:rPr lang="en-US" sz="2300" dirty="0" smtClean="0"/>
              <a:t>or other physiological responses</a:t>
            </a:r>
          </a:p>
          <a:p>
            <a:pPr>
              <a:buClr>
                <a:schemeClr val="tx1">
                  <a:lumMod val="85000"/>
                  <a:lumOff val="15000"/>
                </a:schemeClr>
              </a:buClr>
              <a:buSzPct val="90000"/>
              <a:buFont typeface="Wingdings" panose="05000000000000000000" pitchFamily="2" charset="2"/>
              <a:buChar char="n"/>
            </a:pPr>
            <a:r>
              <a:rPr lang="en-US" sz="2300" dirty="0" smtClean="0"/>
              <a:t>Examine efficiency of pragmatic solutions</a:t>
            </a:r>
          </a:p>
          <a:p>
            <a:pPr>
              <a:buClr>
                <a:schemeClr val="tx1">
                  <a:lumMod val="85000"/>
                  <a:lumOff val="15000"/>
                </a:schemeClr>
              </a:buClr>
              <a:buSzPct val="90000"/>
              <a:buFont typeface="Wingdings" panose="05000000000000000000" pitchFamily="2" charset="2"/>
              <a:buChar char="n"/>
            </a:pPr>
            <a:endParaRPr lang="en-US" sz="2300" dirty="0"/>
          </a:p>
        </p:txBody>
      </p:sp>
    </p:spTree>
    <p:extLst>
      <p:ext uri="{BB962C8B-B14F-4D97-AF65-F5344CB8AC3E}">
        <p14:creationId xmlns:p14="http://schemas.microsoft.com/office/powerpoint/2010/main" val="36272273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a:t>
            </a:r>
            <a:br>
              <a:rPr lang="en-US" dirty="0" smtClean="0"/>
            </a:br>
            <a:r>
              <a:rPr lang="en-US" dirty="0" smtClean="0"/>
              <a:t>Questions and comments</a:t>
            </a:r>
            <a:endParaRPr lang="en-US" dirty="0"/>
          </a:p>
        </p:txBody>
      </p:sp>
      <p:sp>
        <p:nvSpPr>
          <p:cNvPr id="5" name="TextBox 4"/>
          <p:cNvSpPr txBox="1"/>
          <p:nvPr/>
        </p:nvSpPr>
        <p:spPr>
          <a:xfrm>
            <a:off x="1409190" y="6489340"/>
            <a:ext cx="7734810" cy="338554"/>
          </a:xfrm>
          <a:prstGeom prst="rect">
            <a:avLst/>
          </a:prstGeom>
          <a:noFill/>
        </p:spPr>
        <p:txBody>
          <a:bodyPr wrap="none" rtlCol="0">
            <a:spAutoFit/>
          </a:bodyPr>
          <a:lstStyle/>
          <a:p>
            <a:pPr algn="r"/>
            <a:r>
              <a:rPr lang="en-US" sz="1600" i="1"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Please contact </a:t>
            </a:r>
            <a:r>
              <a:rPr lang="en-US" sz="1600" i="1" smtClean="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paw@byg.dtu.dk</a:t>
            </a:r>
            <a:r>
              <a:rPr lang="en-US" sz="1600" i="1"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for additional comments and questions </a:t>
            </a:r>
            <a:endParaRPr lang="en-US" sz="1600" i="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p:nvSpPr>
        <p:spPr>
          <a:xfrm rot="658193">
            <a:off x="4226915" y="3032179"/>
            <a:ext cx="861853" cy="12697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612118">
            <a:off x="3986549" y="3459628"/>
            <a:ext cx="1498444" cy="4891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330297" y="4077650"/>
            <a:ext cx="962108" cy="544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300356" y="3773210"/>
            <a:ext cx="294199" cy="3637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955072" y="3149502"/>
            <a:ext cx="1757212" cy="1200329"/>
          </a:xfrm>
          <a:prstGeom prst="rect">
            <a:avLst/>
          </a:prstGeom>
          <a:noFill/>
          <a:scene3d>
            <a:camera prst="isometricOffAxis2Left"/>
            <a:lightRig rig="threePt" dir="t"/>
          </a:scene3d>
          <a:sp3d>
            <a:bevelT w="139700" prst="cross"/>
            <a:bevelB w="152400" h="50800" prst="softRound"/>
          </a:sp3d>
        </p:spPr>
        <p:txBody>
          <a:bodyPr wrap="none" lIns="91440" tIns="45720" rIns="91440" bIns="45720">
            <a:spAutoFit/>
          </a:bodyPr>
          <a:lstStyle/>
          <a:p>
            <a:pPr algn="ctr"/>
            <a:r>
              <a:rPr lang="en-US" sz="3600" b="1" spc="50" dirty="0" smtClean="0">
                <a:ln w="13500">
                  <a:solidFill>
                    <a:schemeClr val="accent1">
                      <a:shade val="2500"/>
                      <a:alpha val="6500"/>
                    </a:schemeClr>
                  </a:solidFill>
                  <a:prstDash val="solid"/>
                </a:ln>
                <a:solidFill>
                  <a:schemeClr val="bg1">
                    <a:lumMod val="65000"/>
                    <a:alpha val="9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IAQ</a:t>
            </a:r>
          </a:p>
          <a:p>
            <a:pPr algn="ctr"/>
            <a:r>
              <a:rPr lang="en-US" sz="3600" b="1" spc="50" dirty="0" smtClean="0">
                <a:ln w="13500">
                  <a:solidFill>
                    <a:schemeClr val="accent1">
                      <a:shade val="2500"/>
                      <a:alpha val="6500"/>
                    </a:schemeClr>
                  </a:solidFill>
                  <a:prstDash val="solid"/>
                </a:ln>
                <a:solidFill>
                  <a:schemeClr val="bg1">
                    <a:lumMod val="65000"/>
                    <a:alpha val="9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meter</a:t>
            </a:r>
            <a:endParaRPr lang="en-US" sz="3600" b="1" spc="50" dirty="0">
              <a:ln w="13500">
                <a:solidFill>
                  <a:schemeClr val="accent1">
                    <a:shade val="2500"/>
                    <a:alpha val="6500"/>
                  </a:schemeClr>
                </a:solidFill>
                <a:prstDash val="solid"/>
              </a:ln>
              <a:solidFill>
                <a:schemeClr val="bg1">
                  <a:lumMod val="65000"/>
                  <a:alpha val="9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4" name="Picture 5" descr="C:\Users\paw.BYG\AppData\Local\Microsoft\Windows\Temporary Internet Files\Content.IE5\TIH5KA6L\MC900439384[1].jpg"/>
          <p:cNvPicPr>
            <a:picLocks noGrp="1" noChangeAspect="1" noChangeArrowheads="1"/>
          </p:cNvPicPr>
          <p:nvPr>
            <p:ph idx="1"/>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8000"/>
                    </a14:imgEffect>
                    <a14:imgEffect>
                      <a14:colorTemperature colorTemp="4700"/>
                    </a14:imgEffect>
                    <a14:imgEffect>
                      <a14:saturation sat="400000"/>
                    </a14:imgEffect>
                  </a14:imgLayer>
                </a14:imgProps>
              </a:ext>
            </a:extLst>
          </a:blip>
          <a:srcRect t="2348" b="3532"/>
          <a:stretch/>
        </p:blipFill>
        <p:spPr bwMode="auto">
          <a:xfrm>
            <a:off x="1818443" y="1570123"/>
            <a:ext cx="5473526" cy="4842551"/>
          </a:xfrm>
          <a:prstGeom prst="rect">
            <a:avLst/>
          </a:prstGeom>
          <a:noFill/>
          <a:ln w="9525">
            <a:noFill/>
            <a:miter lim="800000"/>
            <a:headEnd/>
            <a:tailEnd/>
          </a:ln>
        </p:spPr>
      </p:pic>
    </p:spTree>
    <p:extLst>
      <p:ext uri="{BB962C8B-B14F-4D97-AF65-F5344CB8AC3E}">
        <p14:creationId xmlns:p14="http://schemas.microsoft.com/office/powerpoint/2010/main" val="489849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0009" y="1583795"/>
            <a:ext cx="6117903" cy="4095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670009" y="1493784"/>
            <a:ext cx="6117904" cy="41854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a:buClr>
                <a:schemeClr val="tx1">
                  <a:lumMod val="85000"/>
                  <a:lumOff val="15000"/>
                </a:schemeClr>
              </a:buClr>
              <a:buSzPct val="90000"/>
              <a:buFont typeface="Wingdings" panose="05000000000000000000" pitchFamily="2" charset="2"/>
              <a:buChar char=""/>
            </a:pPr>
            <a:r>
              <a:rPr lang="en-US" dirty="0" smtClean="0"/>
              <a:t>Review the main indices and approaches used so far to characterize and define indoor air </a:t>
            </a:r>
            <a:r>
              <a:rPr lang="en-US" smtClean="0"/>
              <a:t>quality </a:t>
            </a:r>
          </a:p>
          <a:p>
            <a:pPr>
              <a:buClr>
                <a:schemeClr val="tx1">
                  <a:lumMod val="85000"/>
                  <a:lumOff val="15000"/>
                </a:schemeClr>
              </a:buClr>
              <a:buSzPct val="90000"/>
              <a:buFont typeface="Wingdings" panose="05000000000000000000" pitchFamily="2" charset="2"/>
              <a:buChar char=""/>
            </a:pPr>
            <a:r>
              <a:rPr lang="da-DK" smtClean="0"/>
              <a:t>Review recently developed or planned rating systems</a:t>
            </a:r>
            <a:endParaRPr lang="en-US" dirty="0" smtClean="0"/>
          </a:p>
          <a:p>
            <a:pPr>
              <a:buClr>
                <a:schemeClr val="tx1">
                  <a:lumMod val="85000"/>
                  <a:lumOff val="15000"/>
                </a:schemeClr>
              </a:buClr>
              <a:buSzPct val="90000"/>
              <a:buFont typeface="Wingdings" panose="05000000000000000000" pitchFamily="2" charset="2"/>
              <a:buChar char=""/>
            </a:pPr>
            <a:r>
              <a:rPr lang="en-US" dirty="0" smtClean="0"/>
              <a:t>Discuss the potential strategies for setting an index of indoor </a:t>
            </a:r>
            <a:r>
              <a:rPr lang="en-US" smtClean="0"/>
              <a:t>air quality</a:t>
            </a:r>
            <a:endParaRPr lang="en-US" dirty="0" smtClean="0"/>
          </a:p>
        </p:txBody>
      </p:sp>
    </p:spTree>
    <p:extLst>
      <p:ext uri="{BB962C8B-B14F-4D97-AF65-F5344CB8AC3E}">
        <p14:creationId xmlns:p14="http://schemas.microsoft.com/office/powerpoint/2010/main" val="2145297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40960" cy="1143000"/>
          </a:xfrm>
        </p:spPr>
        <p:txBody>
          <a:bodyPr>
            <a:normAutofit fontScale="90000"/>
          </a:bodyPr>
          <a:lstStyle/>
          <a:p>
            <a:r>
              <a:rPr lang="en-US" dirty="0" smtClean="0"/>
              <a:t>Indoor air quality definitions</a:t>
            </a:r>
            <a:endParaRPr lang="en-US" dirty="0"/>
          </a:p>
        </p:txBody>
      </p:sp>
      <p:pic>
        <p:nvPicPr>
          <p:cNvPr id="16386" name="Picture 2" descr="C:\Users\pawar\AppData\Local\Microsoft\Windows\Temporary Internet Files\Content.IE5\7F5X1ANE\label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1910" y="1313764"/>
            <a:ext cx="4635515" cy="46355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61910" y="1313764"/>
            <a:ext cx="4635515" cy="4635515"/>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178750"/>
            <a:ext cx="8229600" cy="5580620"/>
          </a:xfrm>
        </p:spPr>
        <p:txBody>
          <a:bodyPr>
            <a:normAutofit/>
          </a:bodyPr>
          <a:lstStyle/>
          <a:p>
            <a:pPr>
              <a:buClr>
                <a:schemeClr val="tx1">
                  <a:lumMod val="85000"/>
                  <a:lumOff val="15000"/>
                </a:schemeClr>
              </a:buClr>
              <a:buSzPct val="90000"/>
              <a:buFont typeface="Wingdings" panose="05000000000000000000" pitchFamily="2" charset="2"/>
              <a:buChar char="n"/>
            </a:pPr>
            <a:r>
              <a:rPr lang="en-US" sz="1800" dirty="0" smtClean="0"/>
              <a:t>EPA and Wikipedia: </a:t>
            </a:r>
            <a:r>
              <a:rPr lang="en-US" sz="1800" dirty="0"/>
              <a:t>Indoor Air Quality (IAQ) refers to the air quality </a:t>
            </a:r>
            <a:r>
              <a:rPr lang="en-US" sz="1800" b="1" u="sng" dirty="0"/>
              <a:t>within and around buildings and structures</a:t>
            </a:r>
            <a:r>
              <a:rPr lang="en-US" sz="1800" dirty="0"/>
              <a:t>, especially as it relates to the </a:t>
            </a:r>
            <a:r>
              <a:rPr lang="en-US" sz="1800" b="1" u="sng" dirty="0"/>
              <a:t>health and comfort of building </a:t>
            </a:r>
            <a:r>
              <a:rPr lang="en-US" sz="1800" b="1" u="sng" dirty="0" smtClean="0"/>
              <a:t>occupants</a:t>
            </a:r>
            <a:r>
              <a:rPr lang="en-US" sz="1800" dirty="0" smtClean="0"/>
              <a:t>.</a:t>
            </a:r>
          </a:p>
          <a:p>
            <a:pPr>
              <a:buClr>
                <a:schemeClr val="tx1">
                  <a:lumMod val="85000"/>
                  <a:lumOff val="15000"/>
                </a:schemeClr>
              </a:buClr>
              <a:buSzPct val="90000"/>
              <a:buFont typeface="Wingdings" panose="05000000000000000000" pitchFamily="2" charset="2"/>
              <a:buChar char="n"/>
            </a:pPr>
            <a:r>
              <a:rPr lang="en-US" sz="1800" dirty="0" smtClean="0"/>
              <a:t>WHO</a:t>
            </a:r>
            <a:r>
              <a:rPr lang="en-US" sz="1800" dirty="0"/>
              <a:t>: The quality of air inside homes, </a:t>
            </a:r>
            <a:r>
              <a:rPr lang="en-US" sz="1800" dirty="0" smtClean="0"/>
              <a:t>offices, schools</a:t>
            </a:r>
            <a:r>
              <a:rPr lang="en-US" sz="1800" dirty="0"/>
              <a:t>, day care </a:t>
            </a:r>
            <a:r>
              <a:rPr lang="en-US" sz="1800" dirty="0" smtClean="0"/>
              <a:t>centers, </a:t>
            </a:r>
            <a:r>
              <a:rPr lang="en-US" sz="1800" dirty="0"/>
              <a:t>public buildings, health care facilities or other </a:t>
            </a:r>
            <a:r>
              <a:rPr lang="en-US" sz="1800" dirty="0" smtClean="0"/>
              <a:t>private and </a:t>
            </a:r>
            <a:r>
              <a:rPr lang="en-US" sz="1800" dirty="0"/>
              <a:t>public buildings where people spend a large part of their life is an </a:t>
            </a:r>
            <a:r>
              <a:rPr lang="en-US" sz="1800" dirty="0" smtClean="0"/>
              <a:t>essential determinant </a:t>
            </a:r>
            <a:r>
              <a:rPr lang="en-US" sz="1800" dirty="0"/>
              <a:t>of </a:t>
            </a:r>
            <a:r>
              <a:rPr lang="en-US" sz="1800" b="1" u="sng" dirty="0"/>
              <a:t>healthy life and people’s well-being</a:t>
            </a:r>
            <a:r>
              <a:rPr lang="en-US" sz="1800" dirty="0"/>
              <a:t>. </a:t>
            </a:r>
            <a:endParaRPr lang="en-US" sz="1800" dirty="0" smtClean="0"/>
          </a:p>
          <a:p>
            <a:pPr>
              <a:buClr>
                <a:schemeClr val="tx1">
                  <a:lumMod val="85000"/>
                  <a:lumOff val="15000"/>
                </a:schemeClr>
              </a:buClr>
              <a:buSzPct val="90000"/>
              <a:buFont typeface="Wingdings" panose="05000000000000000000" pitchFamily="2" charset="2"/>
              <a:buChar char="n"/>
            </a:pPr>
            <a:r>
              <a:rPr lang="en-US" sz="1800" dirty="0" smtClean="0"/>
              <a:t>OECD</a:t>
            </a:r>
            <a:r>
              <a:rPr lang="en-US" sz="1800" dirty="0"/>
              <a:t>: Indoor air pollution refers to </a:t>
            </a:r>
            <a:r>
              <a:rPr lang="en-US" sz="1800" b="1" u="sng" dirty="0"/>
              <a:t>chemical, biological and physical contamination </a:t>
            </a:r>
            <a:r>
              <a:rPr lang="en-US" sz="1800" dirty="0"/>
              <a:t>of indoor air. It may result in </a:t>
            </a:r>
            <a:r>
              <a:rPr lang="en-US" sz="1800" b="1" u="sng" dirty="0"/>
              <a:t>adverse health effects</a:t>
            </a:r>
            <a:r>
              <a:rPr lang="en-US" sz="1800" dirty="0" smtClean="0"/>
              <a:t>.</a:t>
            </a:r>
          </a:p>
          <a:p>
            <a:pPr>
              <a:buClr>
                <a:schemeClr val="tx1">
                  <a:lumMod val="85000"/>
                  <a:lumOff val="15000"/>
                </a:schemeClr>
              </a:buClr>
              <a:buSzPct val="90000"/>
              <a:buFont typeface="Wingdings" panose="05000000000000000000" pitchFamily="2" charset="2"/>
              <a:buChar char="n"/>
            </a:pPr>
            <a:r>
              <a:rPr lang="en-US" sz="1800" dirty="0"/>
              <a:t>Glossary (ISIAQ): Air quality</a:t>
            </a:r>
            <a:r>
              <a:rPr lang="en-US" sz="1800"/>
              <a:t>: </a:t>
            </a:r>
            <a:r>
              <a:rPr lang="en-US" sz="1800" smtClean="0"/>
              <a:t>An </a:t>
            </a:r>
            <a:r>
              <a:rPr lang="en-US" sz="1800" dirty="0"/>
              <a:t>indicator of the </a:t>
            </a:r>
            <a:r>
              <a:rPr lang="en-US" sz="1800" b="1" u="sng" dirty="0"/>
              <a:t>types and amounts of pollutants </a:t>
            </a:r>
            <a:r>
              <a:rPr lang="en-US" sz="1800" dirty="0"/>
              <a:t>in the air that </a:t>
            </a:r>
            <a:r>
              <a:rPr lang="en-US" sz="1800" dirty="0" smtClean="0"/>
              <a:t>might cause </a:t>
            </a:r>
            <a:r>
              <a:rPr lang="en-US" sz="1800" b="1" u="sng" dirty="0"/>
              <a:t>discomfort or risk of adverse effects on</a:t>
            </a:r>
            <a:r>
              <a:rPr lang="en-US" sz="1800" dirty="0"/>
              <a:t> human or animal </a:t>
            </a:r>
            <a:r>
              <a:rPr lang="en-US" sz="1800" b="1" u="sng" dirty="0"/>
              <a:t>health,</a:t>
            </a:r>
            <a:r>
              <a:rPr lang="en-US" sz="1800" dirty="0"/>
              <a:t> or damage </a:t>
            </a:r>
            <a:r>
              <a:rPr lang="en-US" sz="1800" dirty="0" smtClean="0"/>
              <a:t>to vegetation. </a:t>
            </a:r>
          </a:p>
          <a:p>
            <a:pPr>
              <a:buClr>
                <a:schemeClr val="tx1">
                  <a:lumMod val="85000"/>
                  <a:lumOff val="15000"/>
                </a:schemeClr>
              </a:buClr>
              <a:buSzPct val="90000"/>
              <a:buFont typeface="Wingdings" panose="05000000000000000000" pitchFamily="2" charset="2"/>
              <a:buChar char="n"/>
            </a:pPr>
            <a:r>
              <a:rPr lang="en-US" sz="1800" smtClean="0"/>
              <a:t>ASHRAE (in the context of ventilation): </a:t>
            </a:r>
            <a:r>
              <a:rPr lang="en-US" sz="1800" dirty="0"/>
              <a:t>air in which there are </a:t>
            </a:r>
            <a:r>
              <a:rPr lang="en-US" sz="1800" b="1" u="sng" dirty="0"/>
              <a:t>no known contaminants at harmful concentrations</a:t>
            </a:r>
            <a:r>
              <a:rPr lang="en-US" sz="1800" dirty="0"/>
              <a:t> as determined by cognizant authorities and with which a substantial majority (80% or more) of the people exposed do not express </a:t>
            </a:r>
            <a:r>
              <a:rPr lang="en-US" sz="1800" b="1" u="sng" dirty="0"/>
              <a:t>dissatisfaction</a:t>
            </a:r>
          </a:p>
          <a:p>
            <a:pPr>
              <a:buClr>
                <a:schemeClr val="tx1">
                  <a:lumMod val="85000"/>
                  <a:lumOff val="15000"/>
                </a:schemeClr>
              </a:buClr>
              <a:buSzPct val="90000"/>
              <a:buFont typeface="Wingdings" panose="05000000000000000000" pitchFamily="2" charset="2"/>
              <a:buChar char="n"/>
            </a:pPr>
            <a:endParaRPr lang="en-US" sz="1800" dirty="0"/>
          </a:p>
          <a:p>
            <a:pPr>
              <a:buClr>
                <a:schemeClr val="tx1">
                  <a:lumMod val="85000"/>
                  <a:lumOff val="15000"/>
                </a:schemeClr>
              </a:buClr>
              <a:buSzPct val="90000"/>
              <a:buFont typeface="Wingdings" panose="05000000000000000000" pitchFamily="2" charset="2"/>
              <a:buChar char="n"/>
            </a:pPr>
            <a:endParaRPr lang="en-US" sz="1800" dirty="0"/>
          </a:p>
        </p:txBody>
      </p:sp>
    </p:spTree>
    <p:extLst>
      <p:ext uri="{BB962C8B-B14F-4D97-AF65-F5344CB8AC3E}">
        <p14:creationId xmlns:p14="http://schemas.microsoft.com/office/powerpoint/2010/main" val="1048614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4" descr="G:\dia_scan\Image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rcRect l="3988" t="23548" r="12194"/>
          <a:stretch/>
        </p:blipFill>
        <p:spPr bwMode="auto">
          <a:xfrm>
            <a:off x="148428" y="745065"/>
            <a:ext cx="8834062" cy="60432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75621" y="35750"/>
            <a:ext cx="8229600" cy="1143000"/>
          </a:xfrm>
        </p:spPr>
        <p:txBody>
          <a:bodyPr>
            <a:normAutofit/>
          </a:bodyPr>
          <a:lstStyle/>
          <a:p>
            <a:r>
              <a:rPr lang="en-US" smtClean="0"/>
              <a:t>Relevant Air Pollutants</a:t>
            </a:r>
            <a:endParaRPr lang="en-US" dirty="0"/>
          </a:p>
        </p:txBody>
      </p:sp>
      <p:pic>
        <p:nvPicPr>
          <p:cNvPr id="14340" name="Picture 4" descr="C:\Users\pawar\AppData\Local\Microsoft\Windows\Temporary Internet Files\Content.IE5\1ENGTW64\yellow-sphere[1].jpg"/>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590421" y="1248959"/>
            <a:ext cx="3430800" cy="34308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C:\Users\pawar\AppData\Local\Microsoft\Windows\Temporary Internet Files\Content.IE5\80EBWDXW\Orange_Sphere[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46675" y="971767"/>
            <a:ext cx="3269607" cy="3429001"/>
          </a:xfrm>
          <a:prstGeom prst="rect">
            <a:avLst/>
          </a:prstGeom>
          <a:noFill/>
          <a:ln>
            <a:noFill/>
          </a:ln>
          <a:extLst/>
        </p:spPr>
      </p:pic>
      <p:pic>
        <p:nvPicPr>
          <p:cNvPr id="14341" name="Picture 5" descr="C:\Users\pawar\AppData\Local\Microsoft\Windows\Temporary Internet Files\Content.IE5\80EBWDXW\1024px-Sphere_-_monochrome_simple.svg[1].png"/>
          <p:cNvPicPr>
            <a:picLocks noChangeAspect="1" noChangeArrowheads="1"/>
          </p:cNvPicPr>
          <p:nvPr/>
        </p:nvPicPr>
        <p:blipFill>
          <a:blip r:embed="rId8" cstate="print">
            <a:extLst>
              <a:ext uri="{BEBA8EAE-BF5A-486C-A8C5-ECC9F3942E4B}">
                <a14:imgProps xmlns:a14="http://schemas.microsoft.com/office/drawing/2010/main">
                  <a14:imgLayer r:embed="rId9">
                    <a14:imgEffect>
                      <a14:sharpenSoften amount="-25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598331" y="2393885"/>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82699" y="1889828"/>
            <a:ext cx="1694246" cy="954107"/>
          </a:xfrm>
          <a:prstGeom prst="rect">
            <a:avLst/>
          </a:prstGeom>
          <a:noFill/>
        </p:spPr>
        <p:txBody>
          <a:bodyPr wrap="none" rtlCol="0">
            <a:spAutoFit/>
          </a:bodyPr>
          <a:lstStyle/>
          <a:p>
            <a:pPr algn="ctr"/>
            <a:r>
              <a:rPr lang="en-US" sz="2800" b="1" dirty="0" smtClean="0">
                <a:solidFill>
                  <a:schemeClr val="bg1"/>
                </a:solidFill>
                <a:effectLst>
                  <a:outerShdw blurRad="38100" dist="38100" dir="2700000" algn="tl">
                    <a:srgbClr val="000000">
                      <a:alpha val="43137"/>
                    </a:srgbClr>
                  </a:outerShdw>
                </a:effectLst>
              </a:rPr>
              <a:t>Gaseous </a:t>
            </a:r>
          </a:p>
          <a:p>
            <a:pPr algn="ctr"/>
            <a:r>
              <a:rPr lang="en-US" sz="2800" b="1" dirty="0" smtClean="0">
                <a:solidFill>
                  <a:schemeClr val="bg1"/>
                </a:solidFill>
                <a:effectLst>
                  <a:outerShdw blurRad="38100" dist="38100" dir="2700000" algn="tl">
                    <a:srgbClr val="000000">
                      <a:alpha val="43137"/>
                    </a:srgbClr>
                  </a:outerShdw>
                </a:effectLst>
              </a:rPr>
              <a:t>pollutants</a:t>
            </a:r>
            <a:endParaRPr lang="en-US" sz="2800" b="1"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3415117" y="3677152"/>
            <a:ext cx="1795427" cy="954107"/>
          </a:xfrm>
          <a:prstGeom prst="rect">
            <a:avLst/>
          </a:prstGeom>
          <a:noFill/>
        </p:spPr>
        <p:txBody>
          <a:bodyPr wrap="none" rtlCol="0">
            <a:spAutoFit/>
          </a:bodyPr>
          <a:lstStyle/>
          <a:p>
            <a:pPr algn="ctr"/>
            <a:r>
              <a:rPr lang="en-US" sz="2800" b="1" dirty="0" smtClean="0">
                <a:solidFill>
                  <a:schemeClr val="bg1"/>
                </a:solidFill>
                <a:effectLst>
                  <a:outerShdw blurRad="38100" dist="38100" dir="2700000" algn="tl">
                    <a:srgbClr val="000000">
                      <a:alpha val="43137"/>
                    </a:srgbClr>
                  </a:outerShdw>
                </a:effectLst>
              </a:rPr>
              <a:t>Particulate</a:t>
            </a:r>
            <a:br>
              <a:rPr lang="en-US" sz="2800" b="1" dirty="0" smtClean="0">
                <a:solidFill>
                  <a:schemeClr val="bg1"/>
                </a:solidFill>
                <a:effectLst>
                  <a:outerShdw blurRad="38100" dist="38100" dir="2700000" algn="tl">
                    <a:srgbClr val="000000">
                      <a:alpha val="43137"/>
                    </a:srgbClr>
                  </a:outerShdw>
                </a:effectLst>
              </a:rPr>
            </a:br>
            <a:r>
              <a:rPr lang="en-US" sz="2800" b="1" dirty="0" smtClean="0">
                <a:solidFill>
                  <a:schemeClr val="bg1"/>
                </a:solidFill>
                <a:effectLst>
                  <a:outerShdw blurRad="38100" dist="38100" dir="2700000" algn="tl">
                    <a:srgbClr val="000000">
                      <a:alpha val="43137"/>
                    </a:srgbClr>
                  </a:outerShdw>
                </a:effectLst>
              </a:rPr>
              <a:t>matter</a:t>
            </a:r>
            <a:endParaRPr lang="en-US" sz="2800" b="1" dirty="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5516841" y="2249868"/>
            <a:ext cx="1620444" cy="954107"/>
          </a:xfrm>
          <a:prstGeom prst="rect">
            <a:avLst/>
          </a:prstGeom>
          <a:noFill/>
        </p:spPr>
        <p:txBody>
          <a:bodyPr wrap="none" rtlCol="0">
            <a:spAutoFit/>
          </a:bodyPr>
          <a:lstStyle/>
          <a:p>
            <a:pPr algn="ctr"/>
            <a:r>
              <a:rPr lang="en-US" sz="2800" b="1" dirty="0" smtClean="0">
                <a:solidFill>
                  <a:schemeClr val="bg1"/>
                </a:solidFill>
                <a:effectLst>
                  <a:outerShdw blurRad="38100" dist="38100" dir="2700000" algn="tl">
                    <a:srgbClr val="000000">
                      <a:alpha val="43137"/>
                    </a:srgbClr>
                  </a:outerShdw>
                </a:effectLst>
              </a:rPr>
              <a:t>Biological</a:t>
            </a:r>
            <a:br>
              <a:rPr lang="en-US" sz="2800" b="1" dirty="0" smtClean="0">
                <a:solidFill>
                  <a:schemeClr val="bg1"/>
                </a:solidFill>
                <a:effectLst>
                  <a:outerShdw blurRad="38100" dist="38100" dir="2700000" algn="tl">
                    <a:srgbClr val="000000">
                      <a:alpha val="43137"/>
                    </a:srgbClr>
                  </a:outerShdw>
                </a:effectLst>
              </a:rPr>
            </a:br>
            <a:r>
              <a:rPr lang="en-US" sz="2800" b="1" dirty="0" smtClean="0">
                <a:solidFill>
                  <a:schemeClr val="bg1"/>
                </a:solidFill>
                <a:effectLst>
                  <a:outerShdw blurRad="38100" dist="38100" dir="2700000" algn="tl">
                    <a:srgbClr val="000000">
                      <a:alpha val="43137"/>
                    </a:srgbClr>
                  </a:outerShdw>
                </a:effectLst>
              </a:rPr>
              <a:t>agents</a:t>
            </a:r>
            <a:endParaRPr lang="en-US" sz="2800" b="1" dirty="0">
              <a:solidFill>
                <a:schemeClr val="bg1"/>
              </a:solidFill>
              <a:effectLst>
                <a:outerShdw blurRad="38100" dist="38100" dir="2700000" algn="tl">
                  <a:srgbClr val="000000">
                    <a:alpha val="43137"/>
                  </a:srgbClr>
                </a:outerShdw>
              </a:effectLst>
            </a:endParaRPr>
          </a:p>
        </p:txBody>
      </p:sp>
      <p:pic>
        <p:nvPicPr>
          <p:cNvPr id="18"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9492" y="3312115"/>
            <a:ext cx="1177046" cy="11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3"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9679" y="993604"/>
            <a:ext cx="1177046" cy="11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691" y="2100790"/>
            <a:ext cx="1177046" cy="11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99512" y="1308639"/>
            <a:ext cx="913776" cy="369332"/>
          </a:xfrm>
          <a:prstGeom prst="rect">
            <a:avLst/>
          </a:prstGeom>
          <a:noFill/>
        </p:spPr>
        <p:txBody>
          <a:bodyPr wrap="none" rtlCol="0">
            <a:spAutoFit/>
          </a:bodyPr>
          <a:lstStyle/>
          <a:p>
            <a:r>
              <a:rPr lang="en-US" dirty="0" smtClean="0">
                <a:solidFill>
                  <a:schemeClr val="bg1"/>
                </a:solidFill>
                <a:effectLst>
                  <a:outerShdw blurRad="38100" dist="38100" dir="2700000" algn="tl">
                    <a:srgbClr val="000000">
                      <a:alpha val="43137"/>
                    </a:srgbClr>
                  </a:outerShdw>
                </a:effectLst>
              </a:rPr>
              <a:t>Organic</a:t>
            </a:r>
            <a:endParaRPr lang="en-US" dirty="0">
              <a:solidFill>
                <a:schemeClr val="bg1"/>
              </a:solidFill>
              <a:effectLst>
                <a:outerShdw blurRad="38100" dist="38100" dir="2700000" algn="tl">
                  <a:srgbClr val="000000">
                    <a:alpha val="43137"/>
                  </a:srgbClr>
                </a:outerShdw>
              </a:effectLst>
            </a:endParaRPr>
          </a:p>
        </p:txBody>
      </p:sp>
      <p:sp>
        <p:nvSpPr>
          <p:cNvPr id="21" name="TextBox 20"/>
          <p:cNvSpPr txBox="1"/>
          <p:nvPr/>
        </p:nvSpPr>
        <p:spPr>
          <a:xfrm>
            <a:off x="560554" y="2253744"/>
            <a:ext cx="871329" cy="646331"/>
          </a:xfrm>
          <a:prstGeom prst="rect">
            <a:avLst/>
          </a:prstGeom>
          <a:noFill/>
        </p:spPr>
        <p:txBody>
          <a:bodyPr wrap="none" rtlCol="0">
            <a:spAutoFit/>
          </a:bodyPr>
          <a:lstStyle/>
          <a:p>
            <a:pPr algn="ctr"/>
            <a:r>
              <a:rPr lang="en-US" dirty="0" smtClean="0">
                <a:solidFill>
                  <a:schemeClr val="bg1"/>
                </a:solidFill>
                <a:effectLst>
                  <a:outerShdw blurRad="38100" dist="38100" dir="2700000" algn="tl">
                    <a:srgbClr val="000000">
                      <a:alpha val="43137"/>
                    </a:srgbClr>
                  </a:outerShdw>
                </a:effectLst>
              </a:rPr>
              <a:t>In</a:t>
            </a:r>
          </a:p>
          <a:p>
            <a:pPr algn="ctr"/>
            <a:r>
              <a:rPr lang="en-US" dirty="0" smtClean="0">
                <a:solidFill>
                  <a:schemeClr val="bg1"/>
                </a:solidFill>
                <a:effectLst>
                  <a:outerShdw blurRad="38100" dist="38100" dir="2700000" algn="tl">
                    <a:srgbClr val="000000">
                      <a:alpha val="43137"/>
                    </a:srgbClr>
                  </a:outerShdw>
                </a:effectLst>
              </a:rPr>
              <a:t>organic</a:t>
            </a:r>
            <a:endParaRPr lang="en-US" dirty="0">
              <a:solidFill>
                <a:schemeClr val="bg1"/>
              </a:solidFill>
              <a:effectLst>
                <a:outerShdw blurRad="38100" dist="38100" dir="2700000" algn="tl">
                  <a:srgbClr val="000000">
                    <a:alpha val="43137"/>
                  </a:srgbClr>
                </a:outerShdw>
              </a:effectLst>
            </a:endParaRPr>
          </a:p>
        </p:txBody>
      </p:sp>
      <p:sp>
        <p:nvSpPr>
          <p:cNvPr id="22" name="TextBox 21"/>
          <p:cNvSpPr txBox="1"/>
          <p:nvPr/>
        </p:nvSpPr>
        <p:spPr>
          <a:xfrm>
            <a:off x="1051127" y="3703449"/>
            <a:ext cx="785793" cy="369332"/>
          </a:xfrm>
          <a:prstGeom prst="rect">
            <a:avLst/>
          </a:prstGeom>
          <a:noFill/>
        </p:spPr>
        <p:txBody>
          <a:bodyPr wrap="none" rtlCol="0">
            <a:spAutoFit/>
          </a:bodyPr>
          <a:lstStyle/>
          <a:p>
            <a:r>
              <a:rPr lang="en-US" dirty="0" smtClean="0">
                <a:solidFill>
                  <a:schemeClr val="bg1"/>
                </a:solidFill>
                <a:effectLst>
                  <a:outerShdw blurRad="38100" dist="38100" dir="2700000" algn="tl">
                    <a:srgbClr val="000000">
                      <a:alpha val="43137"/>
                    </a:srgbClr>
                  </a:outerShdw>
                </a:effectLst>
              </a:rPr>
              <a:t>Radon</a:t>
            </a:r>
            <a:endParaRPr lang="en-US" dirty="0">
              <a:solidFill>
                <a:schemeClr val="bg1"/>
              </a:solidFill>
              <a:effectLst>
                <a:outerShdw blurRad="38100" dist="38100" dir="2700000" algn="tl">
                  <a:srgbClr val="000000">
                    <a:alpha val="43137"/>
                  </a:srgbClr>
                </a:outerShdw>
              </a:effectLst>
            </a:endParaRPr>
          </a:p>
        </p:txBody>
      </p:sp>
      <p:pic>
        <p:nvPicPr>
          <p:cNvPr id="14344"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67161" y="1111614"/>
            <a:ext cx="1130264" cy="11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02583" y="2528900"/>
            <a:ext cx="1130264" cy="11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91317" y="3942185"/>
            <a:ext cx="1130264" cy="11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7347394" y="1390064"/>
            <a:ext cx="1050031" cy="369332"/>
          </a:xfrm>
          <a:prstGeom prst="rect">
            <a:avLst/>
          </a:prstGeom>
          <a:noFill/>
        </p:spPr>
        <p:txBody>
          <a:bodyPr wrap="none" rtlCol="0">
            <a:spAutoFit/>
          </a:bodyPr>
          <a:lstStyle/>
          <a:p>
            <a:r>
              <a:rPr lang="en-US" dirty="0" smtClean="0">
                <a:solidFill>
                  <a:schemeClr val="bg1"/>
                </a:solidFill>
                <a:effectLst>
                  <a:outerShdw blurRad="38100" dist="38100" dir="2700000" algn="tl">
                    <a:srgbClr val="000000">
                      <a:alpha val="43137"/>
                    </a:srgbClr>
                  </a:outerShdw>
                </a:effectLst>
              </a:rPr>
              <a:t>Allergens</a:t>
            </a:r>
            <a:endParaRPr lang="en-US" dirty="0">
              <a:solidFill>
                <a:schemeClr val="bg1"/>
              </a:solidFill>
              <a:effectLst>
                <a:outerShdw blurRad="38100" dist="38100" dir="2700000" algn="tl">
                  <a:srgbClr val="000000">
                    <a:alpha val="43137"/>
                  </a:srgbClr>
                </a:outerShdw>
              </a:effectLst>
            </a:endParaRPr>
          </a:p>
        </p:txBody>
      </p:sp>
      <p:sp>
        <p:nvSpPr>
          <p:cNvPr id="29" name="TextBox 28"/>
          <p:cNvSpPr txBox="1"/>
          <p:nvPr/>
        </p:nvSpPr>
        <p:spPr>
          <a:xfrm>
            <a:off x="7582248" y="4179978"/>
            <a:ext cx="948401" cy="646331"/>
          </a:xfrm>
          <a:prstGeom prst="rect">
            <a:avLst/>
          </a:prstGeom>
          <a:noFill/>
        </p:spPr>
        <p:txBody>
          <a:bodyPr wrap="none" rtlCol="0">
            <a:spAutoFit/>
          </a:bodyPr>
          <a:lstStyle/>
          <a:p>
            <a:pPr algn="ctr"/>
            <a:r>
              <a:rPr lang="en-US" dirty="0" smtClean="0">
                <a:solidFill>
                  <a:schemeClr val="bg1"/>
                </a:solidFill>
                <a:effectLst>
                  <a:outerShdw blurRad="38100" dist="38100" dir="2700000" algn="tl">
                    <a:srgbClr val="000000">
                      <a:alpha val="43137"/>
                    </a:srgbClr>
                  </a:outerShdw>
                </a:effectLst>
              </a:rPr>
              <a:t>Viruses</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bacteria</a:t>
            </a:r>
            <a:endParaRPr lang="en-US" dirty="0">
              <a:solidFill>
                <a:schemeClr val="bg1"/>
              </a:solidFill>
              <a:effectLst>
                <a:outerShdw blurRad="38100" dist="38100" dir="2700000" algn="tl">
                  <a:srgbClr val="000000">
                    <a:alpha val="43137"/>
                  </a:srgbClr>
                </a:outerShdw>
              </a:effectLst>
            </a:endParaRPr>
          </a:p>
        </p:txBody>
      </p:sp>
      <p:sp>
        <p:nvSpPr>
          <p:cNvPr id="30" name="TextBox 29"/>
          <p:cNvSpPr txBox="1"/>
          <p:nvPr/>
        </p:nvSpPr>
        <p:spPr>
          <a:xfrm>
            <a:off x="8054304" y="2687439"/>
            <a:ext cx="731290" cy="646331"/>
          </a:xfrm>
          <a:prstGeom prst="rect">
            <a:avLst/>
          </a:prstGeom>
          <a:noFill/>
        </p:spPr>
        <p:txBody>
          <a:bodyPr wrap="none" rtlCol="0">
            <a:spAutoFit/>
          </a:bodyPr>
          <a:lstStyle/>
          <a:p>
            <a:pPr algn="ctr"/>
            <a:r>
              <a:rPr lang="en-US" dirty="0" smtClean="0">
                <a:solidFill>
                  <a:schemeClr val="bg1"/>
                </a:solidFill>
                <a:effectLst>
                  <a:outerShdw blurRad="38100" dist="38100" dir="2700000" algn="tl">
                    <a:srgbClr val="000000">
                      <a:alpha val="43137"/>
                    </a:srgbClr>
                  </a:outerShdw>
                </a:effectLst>
              </a:rPr>
              <a:t>Mold </a:t>
            </a:r>
          </a:p>
          <a:p>
            <a:pPr algn="ctr"/>
            <a:r>
              <a:rPr lang="en-US" dirty="0" smtClean="0">
                <a:solidFill>
                  <a:schemeClr val="bg1"/>
                </a:solidFill>
                <a:effectLst>
                  <a:outerShdw blurRad="38100" dist="38100" dir="2700000" algn="tl">
                    <a:srgbClr val="000000">
                      <a:alpha val="43137"/>
                    </a:srgbClr>
                  </a:outerShdw>
                </a:effectLst>
              </a:rPr>
              <a:t>fungi</a:t>
            </a:r>
            <a:endParaRPr lang="en-US" dirty="0">
              <a:solidFill>
                <a:schemeClr val="bg1"/>
              </a:solidFill>
              <a:effectLst>
                <a:outerShdw blurRad="38100" dist="38100" dir="2700000" algn="tl">
                  <a:srgbClr val="000000">
                    <a:alpha val="43137"/>
                  </a:srgbClr>
                </a:outerShdw>
              </a:effectLst>
            </a:endParaRPr>
          </a:p>
        </p:txBody>
      </p:sp>
      <p:pic>
        <p:nvPicPr>
          <p:cNvPr id="14346"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14895" y="5652375"/>
            <a:ext cx="1122712" cy="11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7"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8473168">
            <a:off x="5404691" y="5285021"/>
            <a:ext cx="1095375"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8"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864409">
            <a:off x="2444050" y="5262660"/>
            <a:ext cx="1095375"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Box 34"/>
          <p:cNvSpPr txBox="1"/>
          <p:nvPr/>
        </p:nvSpPr>
        <p:spPr>
          <a:xfrm>
            <a:off x="2591780" y="5589240"/>
            <a:ext cx="746551" cy="369332"/>
          </a:xfrm>
          <a:prstGeom prst="rect">
            <a:avLst/>
          </a:prstGeom>
          <a:noFill/>
        </p:spPr>
        <p:txBody>
          <a:bodyPr wrap="none" rtlCol="0">
            <a:spAutoFit/>
          </a:bodyPr>
          <a:lstStyle/>
          <a:p>
            <a:r>
              <a:rPr lang="en-US" dirty="0" smtClean="0">
                <a:solidFill>
                  <a:schemeClr val="bg1"/>
                </a:solidFill>
                <a:effectLst>
                  <a:outerShdw blurRad="38100" dist="38100" dir="2700000" algn="tl">
                    <a:srgbClr val="000000">
                      <a:alpha val="43137"/>
                    </a:srgbClr>
                  </a:outerShdw>
                </a:effectLst>
              </a:rPr>
              <a:t>Fibers</a:t>
            </a:r>
            <a:endParaRPr lang="en-US" dirty="0">
              <a:solidFill>
                <a:schemeClr val="bg1"/>
              </a:solidFill>
              <a:effectLst>
                <a:outerShdw blurRad="38100" dist="38100" dir="2700000" algn="tl">
                  <a:srgbClr val="000000">
                    <a:alpha val="43137"/>
                  </a:srgbClr>
                </a:outerShdw>
              </a:effectLst>
            </a:endParaRPr>
          </a:p>
        </p:txBody>
      </p:sp>
      <p:sp>
        <p:nvSpPr>
          <p:cNvPr id="37" name="TextBox 36"/>
          <p:cNvSpPr txBox="1"/>
          <p:nvPr/>
        </p:nvSpPr>
        <p:spPr>
          <a:xfrm>
            <a:off x="5516841" y="5647323"/>
            <a:ext cx="937244" cy="369332"/>
          </a:xfrm>
          <a:prstGeom prst="rect">
            <a:avLst/>
          </a:prstGeom>
          <a:noFill/>
        </p:spPr>
        <p:txBody>
          <a:bodyPr wrap="none" rtlCol="0">
            <a:spAutoFit/>
          </a:bodyPr>
          <a:lstStyle/>
          <a:p>
            <a:r>
              <a:rPr lang="en-US" dirty="0" smtClean="0">
                <a:solidFill>
                  <a:schemeClr val="bg1"/>
                </a:solidFill>
                <a:effectLst>
                  <a:outerShdw blurRad="38100" dist="38100" dir="2700000" algn="tl">
                    <a:srgbClr val="000000">
                      <a:alpha val="43137"/>
                    </a:srgbClr>
                  </a:outerShdw>
                </a:effectLst>
              </a:rPr>
              <a:t>Metallic</a:t>
            </a:r>
            <a:endParaRPr lang="en-US" dirty="0">
              <a:solidFill>
                <a:schemeClr val="bg1"/>
              </a:solidFill>
              <a:effectLst>
                <a:outerShdw blurRad="38100" dist="38100" dir="2700000" algn="tl">
                  <a:srgbClr val="000000">
                    <a:alpha val="43137"/>
                  </a:srgbClr>
                </a:outerShdw>
              </a:effectLst>
            </a:endParaRPr>
          </a:p>
        </p:txBody>
      </p:sp>
      <p:cxnSp>
        <p:nvCxnSpPr>
          <p:cNvPr id="9" name="Straight Connector 8"/>
          <p:cNvCxnSpPr/>
          <p:nvPr/>
        </p:nvCxnSpPr>
        <p:spPr>
          <a:xfrm>
            <a:off x="1508202" y="2714729"/>
            <a:ext cx="505086" cy="0"/>
          </a:xfrm>
          <a:prstGeom prst="line">
            <a:avLst/>
          </a:prstGeom>
          <a:ln w="25400">
            <a:solidFill>
              <a:srgbClr val="AC000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986935" y="5888014"/>
            <a:ext cx="954685" cy="646331"/>
          </a:xfrm>
          <a:prstGeom prst="rect">
            <a:avLst/>
          </a:prstGeom>
          <a:noFill/>
        </p:spPr>
        <p:txBody>
          <a:bodyPr wrap="none" rtlCol="0">
            <a:spAutoFit/>
          </a:bodyPr>
          <a:lstStyle/>
          <a:p>
            <a:r>
              <a:rPr lang="en-US" dirty="0" smtClean="0">
                <a:solidFill>
                  <a:schemeClr val="bg1"/>
                </a:solidFill>
                <a:effectLst>
                  <a:outerShdw blurRad="38100" dist="38100" dir="2700000" algn="tl">
                    <a:srgbClr val="000000">
                      <a:alpha val="43137"/>
                    </a:srgbClr>
                  </a:outerShdw>
                </a:effectLst>
              </a:rPr>
              <a:t>Organic </a:t>
            </a:r>
          </a:p>
          <a:p>
            <a:r>
              <a:rPr lang="en-US" dirty="0" smtClean="0">
                <a:solidFill>
                  <a:schemeClr val="bg1"/>
                </a:solidFill>
                <a:effectLst>
                  <a:outerShdw blurRad="38100" dist="38100" dir="2700000" algn="tl">
                    <a:srgbClr val="000000">
                      <a:alpha val="43137"/>
                    </a:srgbClr>
                  </a:outerShdw>
                </a:effectLst>
              </a:rPr>
              <a:t>mineral</a:t>
            </a:r>
            <a:endParaRPr lang="en-US" dirty="0">
              <a:solidFill>
                <a:schemeClr val="bg1"/>
              </a:solidFill>
              <a:effectLst>
                <a:outerShdw blurRad="38100" dist="38100" dir="2700000" algn="tl">
                  <a:srgbClr val="000000">
                    <a:alpha val="43137"/>
                  </a:srgbClr>
                </a:outerShdw>
              </a:effectLst>
            </a:endParaRPr>
          </a:p>
        </p:txBody>
      </p:sp>
      <p:cxnSp>
        <p:nvCxnSpPr>
          <p:cNvPr id="49" name="Straight Connector 48"/>
          <p:cNvCxnSpPr/>
          <p:nvPr/>
        </p:nvCxnSpPr>
        <p:spPr>
          <a:xfrm>
            <a:off x="1646163" y="1983714"/>
            <a:ext cx="367125" cy="731016"/>
          </a:xfrm>
          <a:prstGeom prst="line">
            <a:avLst/>
          </a:prstGeom>
          <a:ln w="25400">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836921" y="2714730"/>
            <a:ext cx="176367" cy="799154"/>
          </a:xfrm>
          <a:prstGeom prst="line">
            <a:avLst/>
          </a:prstGeom>
          <a:ln w="25400">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3536885" y="5553985"/>
            <a:ext cx="927392" cy="209263"/>
          </a:xfrm>
          <a:prstGeom prst="line">
            <a:avLst/>
          </a:prstGeom>
          <a:ln w="25400">
            <a:solidFill>
              <a:srgbClr val="62626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550040" y="3119433"/>
            <a:ext cx="252543" cy="0"/>
          </a:xfrm>
          <a:prstGeom prst="line">
            <a:avLst/>
          </a:prstGeom>
          <a:ln w="25400">
            <a:solidFill>
              <a:srgbClr val="D0A8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14344" idx="2"/>
          </p:cNvCxnSpPr>
          <p:nvPr/>
        </p:nvCxnSpPr>
        <p:spPr>
          <a:xfrm flipH="1">
            <a:off x="7550040" y="2263614"/>
            <a:ext cx="282253" cy="841286"/>
          </a:xfrm>
          <a:prstGeom prst="line">
            <a:avLst/>
          </a:prstGeom>
          <a:ln w="25400">
            <a:solidFill>
              <a:srgbClr val="D0A8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27" idx="0"/>
          </p:cNvCxnSpPr>
          <p:nvPr/>
        </p:nvCxnSpPr>
        <p:spPr>
          <a:xfrm>
            <a:off x="7550041" y="3134474"/>
            <a:ext cx="506408" cy="807711"/>
          </a:xfrm>
          <a:prstGeom prst="line">
            <a:avLst/>
          </a:prstGeom>
          <a:ln w="25400">
            <a:solidFill>
              <a:srgbClr val="D0A8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4463164" y="5553987"/>
            <a:ext cx="918926" cy="268898"/>
          </a:xfrm>
          <a:prstGeom prst="line">
            <a:avLst/>
          </a:prstGeom>
          <a:ln w="25400">
            <a:solidFill>
              <a:srgbClr val="62626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4470366" y="5553985"/>
            <a:ext cx="0" cy="93338"/>
          </a:xfrm>
          <a:prstGeom prst="line">
            <a:avLst/>
          </a:prstGeom>
          <a:ln w="25400">
            <a:solidFill>
              <a:srgbClr val="626262"/>
            </a:solidFill>
          </a:ln>
        </p:spPr>
        <p:style>
          <a:lnRef idx="1">
            <a:schemeClr val="accent1"/>
          </a:lnRef>
          <a:fillRef idx="0">
            <a:schemeClr val="accent1"/>
          </a:fillRef>
          <a:effectRef idx="0">
            <a:schemeClr val="accent1"/>
          </a:effectRef>
          <a:fontRef idx="minor">
            <a:schemeClr val="tx1"/>
          </a:fontRef>
        </p:style>
      </p:cxnSp>
      <p:pic>
        <p:nvPicPr>
          <p:cNvPr id="39" name="Picture 3" descr="C:\Users\pawar\AppData\Local\Microsoft\Windows\Temporary Internet Files\Content.IE5\UUHH480X\MC900431629[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97605" y="815697"/>
            <a:ext cx="2729458" cy="2729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804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 of the most often used indices</a:t>
            </a:r>
            <a:endParaRPr lang="en-US" dirty="0"/>
          </a:p>
        </p:txBody>
      </p:sp>
      <p:sp>
        <p:nvSpPr>
          <p:cNvPr id="3" name="Content Placeholder 2"/>
          <p:cNvSpPr>
            <a:spLocks noGrp="1"/>
          </p:cNvSpPr>
          <p:nvPr>
            <p:ph idx="1"/>
          </p:nvPr>
        </p:nvSpPr>
        <p:spPr/>
        <p:txBody>
          <a:bodyPr>
            <a:normAutofit lnSpcReduction="10000"/>
          </a:bodyPr>
          <a:lstStyle/>
          <a:p>
            <a:pPr>
              <a:buClr>
                <a:schemeClr val="tx1">
                  <a:lumMod val="85000"/>
                  <a:lumOff val="15000"/>
                </a:schemeClr>
              </a:buClr>
              <a:buSzPct val="90000"/>
              <a:buFont typeface="Wingdings" panose="05000000000000000000" pitchFamily="2" charset="2"/>
              <a:buChar char="n"/>
            </a:pPr>
            <a:r>
              <a:rPr lang="en-US" smtClean="0"/>
              <a:t>“Ventilation rate”</a:t>
            </a:r>
            <a:endParaRPr lang="en-US" dirty="0" smtClean="0"/>
          </a:p>
          <a:p>
            <a:pPr>
              <a:buClr>
                <a:schemeClr val="tx1">
                  <a:lumMod val="85000"/>
                  <a:lumOff val="15000"/>
                </a:schemeClr>
              </a:buClr>
              <a:buSzPct val="90000"/>
              <a:buFont typeface="Wingdings" panose="05000000000000000000" pitchFamily="2" charset="2"/>
              <a:buChar char="n"/>
            </a:pPr>
            <a:r>
              <a:rPr lang="en-US" dirty="0" smtClean="0"/>
              <a:t>Carbon dioxide (CO</a:t>
            </a:r>
            <a:r>
              <a:rPr lang="en-US" baseline="-25000" dirty="0" smtClean="0"/>
              <a:t>2</a:t>
            </a:r>
            <a:r>
              <a:rPr lang="en-US" dirty="0" smtClean="0"/>
              <a:t>) [CO</a:t>
            </a:r>
            <a:r>
              <a:rPr lang="en-US" baseline="-25000" dirty="0" smtClean="0"/>
              <a:t>2</a:t>
            </a:r>
            <a:r>
              <a:rPr lang="en-US" dirty="0" smtClean="0"/>
              <a:t> =&gt; Ventilation rate] </a:t>
            </a:r>
          </a:p>
          <a:p>
            <a:pPr>
              <a:buClr>
                <a:schemeClr val="tx1">
                  <a:lumMod val="85000"/>
                  <a:lumOff val="15000"/>
                </a:schemeClr>
              </a:buClr>
              <a:buSzPct val="90000"/>
              <a:buFont typeface="Wingdings" panose="05000000000000000000" pitchFamily="2" charset="2"/>
              <a:buChar char="n"/>
            </a:pPr>
            <a:r>
              <a:rPr lang="en-US" smtClean="0"/>
              <a:t>Total </a:t>
            </a:r>
            <a:r>
              <a:rPr lang="en-US" dirty="0" smtClean="0"/>
              <a:t>concentration of volatile organic compounds (</a:t>
            </a:r>
            <a:r>
              <a:rPr lang="en-US" smtClean="0"/>
              <a:t>TVOCs)</a:t>
            </a:r>
          </a:p>
          <a:p>
            <a:pPr>
              <a:buClr>
                <a:schemeClr val="tx1">
                  <a:lumMod val="85000"/>
                  <a:lumOff val="15000"/>
                </a:schemeClr>
              </a:buClr>
              <a:buSzPct val="90000"/>
              <a:buFont typeface="Wingdings" panose="05000000000000000000" pitchFamily="2" charset="2"/>
              <a:buChar char="n"/>
            </a:pPr>
            <a:r>
              <a:rPr lang="en-US" smtClean="0"/>
              <a:t>Acceptability of (or the percentage of dissatisfied with) indoor air quality</a:t>
            </a:r>
          </a:p>
          <a:p>
            <a:pPr>
              <a:buClr>
                <a:schemeClr val="tx1">
                  <a:lumMod val="85000"/>
                  <a:lumOff val="15000"/>
                </a:schemeClr>
              </a:buClr>
              <a:buSzPct val="90000"/>
              <a:buFont typeface="Wingdings" panose="05000000000000000000" pitchFamily="2" charset="2"/>
              <a:buChar char="n"/>
            </a:pPr>
            <a:r>
              <a:rPr lang="en-US" smtClean="0"/>
              <a:t>Occupant complaints and acute health symptoms prevalence</a:t>
            </a:r>
            <a:endParaRPr lang="en-US" dirty="0" smtClean="0"/>
          </a:p>
          <a:p>
            <a:pPr>
              <a:buClr>
                <a:schemeClr val="tx1">
                  <a:lumMod val="85000"/>
                  <a:lumOff val="15000"/>
                </a:schemeClr>
              </a:buClr>
              <a:buSzPct val="90000"/>
              <a:buFont typeface="Wingdings" panose="05000000000000000000" pitchFamily="2" charset="2"/>
              <a:buChar char="n"/>
            </a:pPr>
            <a:endParaRPr lang="en-US" dirty="0" smtClean="0"/>
          </a:p>
          <a:p>
            <a:pPr>
              <a:buClr>
                <a:schemeClr val="tx1">
                  <a:lumMod val="85000"/>
                  <a:lumOff val="15000"/>
                </a:schemeClr>
              </a:buClr>
              <a:buSzPct val="90000"/>
              <a:buFont typeface="Wingdings" panose="05000000000000000000" pitchFamily="2" charset="2"/>
              <a:buChar char="n"/>
            </a:pPr>
            <a:endParaRPr lang="en-US" dirty="0"/>
          </a:p>
        </p:txBody>
      </p:sp>
    </p:spTree>
    <p:extLst>
      <p:ext uri="{BB962C8B-B14F-4D97-AF65-F5344CB8AC3E}">
        <p14:creationId xmlns:p14="http://schemas.microsoft.com/office/powerpoint/2010/main" val="1986120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Ventilation, common </a:t>
            </a:r>
            <a:r>
              <a:rPr lang="en-US" dirty="0" smtClean="0"/>
              <a:t>beliefs and misconceptions</a:t>
            </a:r>
            <a:endParaRPr lang="en-US" dirty="0"/>
          </a:p>
        </p:txBody>
      </p:sp>
      <p:pic>
        <p:nvPicPr>
          <p:cNvPr id="14340" name="Picture 4" descr="C:\Users\pawar\AppData\Local\Microsoft\Windows\Temporary Internet Files\Content.IE5\6GHU8BA9\ufo[1].jpg"/>
          <p:cNvPicPr>
            <a:picLocks noChangeAspect="1" noChangeArrowheads="1"/>
          </p:cNvPicPr>
          <p:nvPr/>
        </p:nvPicPr>
        <p:blipFill rotWithShape="1">
          <a:blip r:embed="rId3">
            <a:extLst>
              <a:ext uri="{28A0092B-C50C-407E-A947-70E740481C1C}">
                <a14:useLocalDpi xmlns:a14="http://schemas.microsoft.com/office/drawing/2010/main" val="0"/>
              </a:ext>
            </a:extLst>
          </a:blip>
          <a:srcRect l="-5" r="35614"/>
          <a:stretch/>
        </p:blipFill>
        <p:spPr bwMode="auto">
          <a:xfrm>
            <a:off x="3581890" y="1628800"/>
            <a:ext cx="5310412" cy="46046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81890" y="1538790"/>
            <a:ext cx="5310412" cy="475650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592225"/>
            <a:ext cx="8229600" cy="4853136"/>
          </a:xfrm>
        </p:spPr>
        <p:txBody>
          <a:bodyPr>
            <a:normAutofit fontScale="92500" lnSpcReduction="10000"/>
          </a:bodyPr>
          <a:lstStyle/>
          <a:p>
            <a:pPr>
              <a:buClr>
                <a:schemeClr val="tx1">
                  <a:lumMod val="85000"/>
                  <a:lumOff val="15000"/>
                </a:schemeClr>
              </a:buClr>
              <a:buSzPct val="90000"/>
              <a:buFont typeface="Wingdings" panose="05000000000000000000" pitchFamily="2" charset="2"/>
              <a:buChar char="n"/>
            </a:pPr>
            <a:r>
              <a:rPr lang="en-US" smtClean="0"/>
              <a:t>More ventilation </a:t>
            </a:r>
            <a:r>
              <a:rPr lang="en-US" dirty="0" smtClean="0"/>
              <a:t>always improves indoor air quality</a:t>
            </a:r>
          </a:p>
          <a:p>
            <a:pPr>
              <a:buClr>
                <a:schemeClr val="tx1">
                  <a:lumMod val="85000"/>
                  <a:lumOff val="15000"/>
                </a:schemeClr>
              </a:buClr>
              <a:buSzPct val="90000"/>
              <a:buFont typeface="Wingdings" panose="05000000000000000000" pitchFamily="2" charset="2"/>
              <a:buChar char="n"/>
            </a:pPr>
            <a:r>
              <a:rPr lang="en-US"/>
              <a:t>Lack of ventilation or </a:t>
            </a:r>
            <a:r>
              <a:rPr lang="en-US" smtClean="0"/>
              <a:t>low </a:t>
            </a:r>
            <a:r>
              <a:rPr lang="en-US"/>
              <a:t>ventilation </a:t>
            </a:r>
            <a:r>
              <a:rPr lang="en-US" smtClean="0"/>
              <a:t>rates means </a:t>
            </a:r>
            <a:r>
              <a:rPr lang="en-US"/>
              <a:t>poor air quality</a:t>
            </a:r>
          </a:p>
          <a:p>
            <a:pPr>
              <a:buClr>
                <a:schemeClr val="tx1">
                  <a:lumMod val="85000"/>
                  <a:lumOff val="15000"/>
                </a:schemeClr>
              </a:buClr>
              <a:buSzPct val="90000"/>
              <a:buFont typeface="Wingdings" panose="05000000000000000000" pitchFamily="2" charset="2"/>
              <a:buChar char="n"/>
            </a:pPr>
            <a:r>
              <a:rPr lang="en-US" smtClean="0"/>
              <a:t>Ventilation will effectively remove all pollutants in spite of their type</a:t>
            </a:r>
            <a:endParaRPr lang="en-US" dirty="0" smtClean="0"/>
          </a:p>
          <a:p>
            <a:pPr>
              <a:buClr>
                <a:schemeClr val="tx1">
                  <a:lumMod val="85000"/>
                  <a:lumOff val="15000"/>
                </a:schemeClr>
              </a:buClr>
              <a:buSzPct val="90000"/>
              <a:buFont typeface="Wingdings" panose="05000000000000000000" pitchFamily="2" charset="2"/>
              <a:buChar char="n"/>
            </a:pPr>
            <a:r>
              <a:rPr lang="en-US" smtClean="0"/>
              <a:t>It is simple to measure ventilation</a:t>
            </a:r>
          </a:p>
          <a:p>
            <a:pPr>
              <a:buClr>
                <a:schemeClr val="tx1">
                  <a:lumMod val="85000"/>
                  <a:lumOff val="15000"/>
                </a:schemeClr>
              </a:buClr>
              <a:buSzPct val="90000"/>
              <a:buFont typeface="Wingdings" panose="05000000000000000000" pitchFamily="2" charset="2"/>
              <a:buChar char="n"/>
            </a:pPr>
            <a:r>
              <a:rPr lang="en-US" smtClean="0"/>
              <a:t>Ventilation can be used to predict human responses (performance-based metric)</a:t>
            </a:r>
            <a:endParaRPr lang="en-US" dirty="0" smtClean="0"/>
          </a:p>
        </p:txBody>
      </p:sp>
    </p:spTree>
    <p:extLst>
      <p:ext uri="{BB962C8B-B14F-4D97-AF65-F5344CB8AC3E}">
        <p14:creationId xmlns:p14="http://schemas.microsoft.com/office/powerpoint/2010/main" val="960631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3"/>
          <p:cNvGrpSpPr/>
          <p:nvPr/>
        </p:nvGrpSpPr>
        <p:grpSpPr>
          <a:xfrm>
            <a:off x="332529" y="4374105"/>
            <a:ext cx="2664296" cy="720080"/>
            <a:chOff x="395536" y="3537012"/>
            <a:chExt cx="2664296" cy="720080"/>
          </a:xfrm>
          <a:solidFill>
            <a:schemeClr val="bg1">
              <a:lumMod val="85000"/>
            </a:schemeClr>
          </a:solidFill>
        </p:grpSpPr>
        <p:sp>
          <p:nvSpPr>
            <p:cNvPr id="5" name="Right Arrow 4"/>
            <p:cNvSpPr/>
            <p:nvPr/>
          </p:nvSpPr>
          <p:spPr>
            <a:xfrm>
              <a:off x="2051720" y="3717032"/>
              <a:ext cx="1008112" cy="360040"/>
            </a:xfrm>
            <a:prstGeom prst="rightArrow">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600" dirty="0">
                <a:solidFill>
                  <a:schemeClr val="tx1">
                    <a:lumMod val="85000"/>
                    <a:lumOff val="15000"/>
                  </a:schemeClr>
                </a:solidFill>
                <a:latin typeface="Verdana" pitchFamily="34" charset="0"/>
                <a:ea typeface="Verdana" pitchFamily="34" charset="0"/>
                <a:cs typeface="Verdana" pitchFamily="34" charset="0"/>
              </a:endParaRPr>
            </a:p>
          </p:txBody>
        </p:sp>
        <p:sp>
          <p:nvSpPr>
            <p:cNvPr id="6" name="TextBox 5"/>
            <p:cNvSpPr txBox="1">
              <a:spLocks/>
            </p:cNvSpPr>
            <p:nvPr/>
          </p:nvSpPr>
          <p:spPr>
            <a:xfrm>
              <a:off x="395536" y="3537012"/>
              <a:ext cx="1656184" cy="720080"/>
            </a:xfrm>
            <a:prstGeom prst="rect">
              <a:avLst/>
            </a:prstGeom>
            <a:grpFill/>
            <a:ln w="38100">
              <a:solidFill>
                <a:schemeClr val="tx1">
                  <a:lumMod val="50000"/>
                  <a:lumOff val="50000"/>
                </a:schemeClr>
              </a:solidFill>
            </a:ln>
          </p:spPr>
          <p:txBody>
            <a:bodyPr wrap="square" rtlCol="0" anchor="ctr" anchorCtr="0">
              <a:noAutofit/>
            </a:bodyPr>
            <a:lstStyle/>
            <a:p>
              <a:pPr algn="ctr" defTabSz="914400" fontAlgn="auto">
                <a:spcBef>
                  <a:spcPts val="0"/>
                </a:spcBef>
                <a:spcAft>
                  <a:spcPts val="0"/>
                </a:spcAft>
              </a:pPr>
              <a:r>
                <a:rPr lang="en-US" sz="1600" smtClean="0">
                  <a:solidFill>
                    <a:schemeClr val="tx1">
                      <a:lumMod val="85000"/>
                      <a:lumOff val="15000"/>
                    </a:schemeClr>
                  </a:solidFill>
                  <a:latin typeface="Verdana" pitchFamily="34" charset="0"/>
                  <a:ea typeface="Verdana" pitchFamily="34" charset="0"/>
                  <a:cs typeface="Verdana" pitchFamily="34" charset="0"/>
                </a:rPr>
                <a:t>VARIOUS</a:t>
              </a:r>
              <a:br>
                <a:rPr lang="en-US" sz="1600" smtClean="0">
                  <a:solidFill>
                    <a:schemeClr val="tx1">
                      <a:lumMod val="85000"/>
                      <a:lumOff val="15000"/>
                    </a:schemeClr>
                  </a:solidFill>
                  <a:latin typeface="Verdana" pitchFamily="34" charset="0"/>
                  <a:ea typeface="Verdana" pitchFamily="34" charset="0"/>
                  <a:cs typeface="Verdana" pitchFamily="34" charset="0"/>
                </a:rPr>
              </a:br>
              <a:r>
                <a:rPr lang="en-US" sz="1600" smtClean="0">
                  <a:solidFill>
                    <a:schemeClr val="tx1">
                      <a:lumMod val="85000"/>
                      <a:lumOff val="15000"/>
                    </a:schemeClr>
                  </a:solidFill>
                  <a:latin typeface="Verdana" pitchFamily="34" charset="0"/>
                  <a:ea typeface="Verdana" pitchFamily="34" charset="0"/>
                  <a:cs typeface="Verdana" pitchFamily="34" charset="0"/>
                </a:rPr>
                <a:t>INDOOR SOURCES</a:t>
              </a:r>
              <a:endParaRPr lang="en-US" sz="1600" dirty="0">
                <a:solidFill>
                  <a:schemeClr val="tx1">
                    <a:lumMod val="85000"/>
                    <a:lumOff val="15000"/>
                  </a:schemeClr>
                </a:solidFill>
                <a:latin typeface="Verdana" pitchFamily="34" charset="0"/>
                <a:ea typeface="Verdana" pitchFamily="34" charset="0"/>
                <a:cs typeface="Verdana" pitchFamily="34" charset="0"/>
              </a:endParaRPr>
            </a:p>
          </p:txBody>
        </p:sp>
      </p:grpSp>
      <p:grpSp>
        <p:nvGrpSpPr>
          <p:cNvPr id="4" name="Group 42"/>
          <p:cNvGrpSpPr/>
          <p:nvPr/>
        </p:nvGrpSpPr>
        <p:grpSpPr>
          <a:xfrm>
            <a:off x="2096725" y="2573905"/>
            <a:ext cx="2088232" cy="1764196"/>
            <a:chOff x="1403648" y="2024844"/>
            <a:chExt cx="2088232" cy="1764196"/>
          </a:xfrm>
          <a:solidFill>
            <a:schemeClr val="bg1">
              <a:lumMod val="85000"/>
            </a:schemeClr>
          </a:solidFill>
        </p:grpSpPr>
        <p:sp>
          <p:nvSpPr>
            <p:cNvPr id="8" name="TextBox 7"/>
            <p:cNvSpPr txBox="1">
              <a:spLocks/>
            </p:cNvSpPr>
            <p:nvPr/>
          </p:nvSpPr>
          <p:spPr>
            <a:xfrm>
              <a:off x="1403648" y="2024844"/>
              <a:ext cx="2088232" cy="1350150"/>
            </a:xfrm>
            <a:prstGeom prst="rect">
              <a:avLst/>
            </a:prstGeom>
            <a:grpFill/>
            <a:ln w="38100">
              <a:solidFill>
                <a:schemeClr val="tx1">
                  <a:lumMod val="50000"/>
                  <a:lumOff val="50000"/>
                </a:schemeClr>
              </a:solidFill>
            </a:ln>
          </p:spPr>
          <p:txBody>
            <a:bodyPr wrap="square" rtlCol="0" anchor="ctr" anchorCtr="0">
              <a:noAutofit/>
            </a:bodyPr>
            <a:lstStyle/>
            <a:p>
              <a:pPr algn="ctr" defTabSz="914400" fontAlgn="auto">
                <a:spcBef>
                  <a:spcPts val="0"/>
                </a:spcBef>
                <a:spcAft>
                  <a:spcPts val="0"/>
                </a:spcAft>
              </a:pPr>
              <a:r>
                <a:rPr lang="en-US" sz="1600" dirty="0" smtClean="0">
                  <a:solidFill>
                    <a:schemeClr val="tx1">
                      <a:lumMod val="85000"/>
                      <a:lumOff val="15000"/>
                    </a:schemeClr>
                  </a:solidFill>
                  <a:latin typeface="Verdana" pitchFamily="34" charset="0"/>
                  <a:ea typeface="Verdana" pitchFamily="34" charset="0"/>
                  <a:cs typeface="Verdana" pitchFamily="34" charset="0"/>
                </a:rPr>
                <a:t>VENTILATION</a:t>
              </a:r>
            </a:p>
            <a:p>
              <a:pPr algn="ctr" defTabSz="914400" fontAlgn="auto">
                <a:spcBef>
                  <a:spcPts val="0"/>
                </a:spcBef>
                <a:spcAft>
                  <a:spcPts val="0"/>
                </a:spcAft>
              </a:pPr>
              <a:r>
                <a:rPr lang="en-US" sz="1600" smtClean="0">
                  <a:solidFill>
                    <a:schemeClr val="tx1">
                      <a:lumMod val="85000"/>
                      <a:lumOff val="15000"/>
                    </a:schemeClr>
                  </a:solidFill>
                  <a:latin typeface="Verdana" pitchFamily="34" charset="0"/>
                  <a:ea typeface="Verdana" pitchFamily="34" charset="0"/>
                  <a:cs typeface="Verdana" pitchFamily="34" charset="0"/>
                </a:rPr>
                <a:t>w/INFILTRATION and</a:t>
              </a:r>
            </a:p>
            <a:p>
              <a:pPr algn="ctr" defTabSz="914400" fontAlgn="auto">
                <a:spcBef>
                  <a:spcPts val="0"/>
                </a:spcBef>
                <a:spcAft>
                  <a:spcPts val="0"/>
                </a:spcAft>
              </a:pPr>
              <a:r>
                <a:rPr lang="en-US" sz="1600" smtClean="0">
                  <a:solidFill>
                    <a:schemeClr val="tx1">
                      <a:lumMod val="85000"/>
                      <a:lumOff val="15000"/>
                    </a:schemeClr>
                  </a:solidFill>
                  <a:latin typeface="Verdana" pitchFamily="34" charset="0"/>
                  <a:ea typeface="Verdana" pitchFamily="34" charset="0"/>
                  <a:cs typeface="Verdana" pitchFamily="34" charset="0"/>
                </a:rPr>
                <a:t>OUTDOOR SOURCES</a:t>
              </a:r>
              <a:endParaRPr lang="en-US" sz="1600" dirty="0">
                <a:solidFill>
                  <a:schemeClr val="tx1">
                    <a:lumMod val="85000"/>
                    <a:lumOff val="15000"/>
                  </a:schemeClr>
                </a:solidFill>
                <a:latin typeface="Verdana" pitchFamily="34" charset="0"/>
                <a:ea typeface="Verdana" pitchFamily="34" charset="0"/>
                <a:cs typeface="Verdana" pitchFamily="34" charset="0"/>
              </a:endParaRPr>
            </a:p>
          </p:txBody>
        </p:sp>
        <p:sp>
          <p:nvSpPr>
            <p:cNvPr id="9" name="Right Arrow 8"/>
            <p:cNvSpPr/>
            <p:nvPr/>
          </p:nvSpPr>
          <p:spPr>
            <a:xfrm rot="5400000">
              <a:off x="2240741" y="3401997"/>
              <a:ext cx="414046" cy="360040"/>
            </a:xfrm>
            <a:prstGeom prst="rightArrow">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600" b="1" dirty="0">
                <a:solidFill>
                  <a:schemeClr val="tx1">
                    <a:lumMod val="85000"/>
                    <a:lumOff val="15000"/>
                  </a:schemeClr>
                </a:solidFill>
                <a:latin typeface="Verdana" pitchFamily="34" charset="0"/>
                <a:ea typeface="Verdana" pitchFamily="34" charset="0"/>
                <a:cs typeface="Verdana" pitchFamily="34" charset="0"/>
              </a:endParaRPr>
            </a:p>
          </p:txBody>
        </p:sp>
      </p:grpSp>
      <p:sp>
        <p:nvSpPr>
          <p:cNvPr id="10" name="TextBox 9"/>
          <p:cNvSpPr txBox="1">
            <a:spLocks/>
          </p:cNvSpPr>
          <p:nvPr/>
        </p:nvSpPr>
        <p:spPr>
          <a:xfrm>
            <a:off x="3212849" y="4374105"/>
            <a:ext cx="1728192" cy="720080"/>
          </a:xfrm>
          <a:prstGeom prst="rect">
            <a:avLst/>
          </a:prstGeom>
          <a:solidFill>
            <a:schemeClr val="bg1">
              <a:lumMod val="50000"/>
            </a:schemeClr>
          </a:solidFill>
          <a:ln w="38100">
            <a:solidFill>
              <a:schemeClr val="tx1">
                <a:lumMod val="50000"/>
                <a:lumOff val="50000"/>
              </a:schemeClr>
            </a:solidFill>
          </a:ln>
        </p:spPr>
        <p:txBody>
          <a:bodyPr wrap="square" rtlCol="0" anchor="ctr" anchorCtr="0">
            <a:noAutofit/>
          </a:bodyPr>
          <a:lstStyle/>
          <a:p>
            <a:pPr algn="ctr" defTabSz="914400" fontAlgn="auto">
              <a:spcBef>
                <a:spcPts val="0"/>
              </a:spcBef>
              <a:spcAft>
                <a:spcPts val="0"/>
              </a:spcAft>
            </a:pPr>
            <a:r>
              <a:rPr lang="en-US" sz="1700" dirty="0" smtClean="0">
                <a:solidFill>
                  <a:schemeClr val="tx1">
                    <a:lumMod val="85000"/>
                    <a:lumOff val="15000"/>
                  </a:schemeClr>
                </a:solidFill>
                <a:latin typeface="Verdana" pitchFamily="34" charset="0"/>
                <a:ea typeface="Verdana" pitchFamily="34" charset="0"/>
                <a:cs typeface="Verdana" pitchFamily="34" charset="0"/>
              </a:rPr>
              <a:t>EXPOSURE</a:t>
            </a:r>
            <a:endParaRPr lang="en-US" sz="1700" dirty="0">
              <a:solidFill>
                <a:schemeClr val="tx1">
                  <a:lumMod val="85000"/>
                  <a:lumOff val="15000"/>
                </a:schemeClr>
              </a:solidFill>
              <a:latin typeface="Verdana" pitchFamily="34" charset="0"/>
              <a:ea typeface="Verdana" pitchFamily="34" charset="0"/>
              <a:cs typeface="Verdana" pitchFamily="34" charset="0"/>
            </a:endParaRPr>
          </a:p>
        </p:txBody>
      </p:sp>
      <p:sp>
        <p:nvSpPr>
          <p:cNvPr id="11" name="TextBox 10"/>
          <p:cNvSpPr txBox="1">
            <a:spLocks/>
          </p:cNvSpPr>
          <p:nvPr/>
        </p:nvSpPr>
        <p:spPr>
          <a:xfrm>
            <a:off x="7272409" y="4374105"/>
            <a:ext cx="1665076" cy="720080"/>
          </a:xfrm>
          <a:prstGeom prst="rect">
            <a:avLst/>
          </a:prstGeom>
          <a:solidFill>
            <a:schemeClr val="bg1">
              <a:lumMod val="50000"/>
            </a:schemeClr>
          </a:solidFill>
          <a:ln w="38100">
            <a:solidFill>
              <a:schemeClr val="tx1">
                <a:lumMod val="50000"/>
                <a:lumOff val="50000"/>
              </a:schemeClr>
            </a:solidFill>
          </a:ln>
        </p:spPr>
        <p:txBody>
          <a:bodyPr wrap="square" rtlCol="0" anchor="ctr" anchorCtr="0">
            <a:noAutofit/>
          </a:bodyPr>
          <a:lstStyle/>
          <a:p>
            <a:pPr algn="ctr" defTabSz="914400" fontAlgn="auto">
              <a:spcBef>
                <a:spcPts val="0"/>
              </a:spcBef>
              <a:spcAft>
                <a:spcPts val="0"/>
              </a:spcAft>
            </a:pPr>
            <a:r>
              <a:rPr lang="en-US" sz="1600" dirty="0" smtClean="0">
                <a:solidFill>
                  <a:schemeClr val="tx1">
                    <a:lumMod val="85000"/>
                    <a:lumOff val="15000"/>
                  </a:schemeClr>
                </a:solidFill>
                <a:latin typeface="Verdana" pitchFamily="34" charset="0"/>
                <a:ea typeface="Verdana" pitchFamily="34" charset="0"/>
                <a:cs typeface="Verdana" pitchFamily="34" charset="0"/>
              </a:rPr>
              <a:t>HEALTH &amp; COMFORT </a:t>
            </a:r>
            <a:endParaRPr lang="en-US" sz="1600" dirty="0">
              <a:solidFill>
                <a:schemeClr val="tx1">
                  <a:lumMod val="85000"/>
                  <a:lumOff val="15000"/>
                </a:schemeClr>
              </a:solidFill>
              <a:latin typeface="Verdana" pitchFamily="34" charset="0"/>
              <a:ea typeface="Verdana" pitchFamily="34" charset="0"/>
              <a:cs typeface="Verdana" pitchFamily="34" charset="0"/>
            </a:endParaRPr>
          </a:p>
        </p:txBody>
      </p:sp>
      <p:sp>
        <p:nvSpPr>
          <p:cNvPr id="12" name="Right Arrow 11"/>
          <p:cNvSpPr/>
          <p:nvPr/>
        </p:nvSpPr>
        <p:spPr>
          <a:xfrm>
            <a:off x="4977045" y="4518121"/>
            <a:ext cx="288032" cy="360040"/>
          </a:xfrm>
          <a:prstGeom prst="right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600" dirty="0">
              <a:solidFill>
                <a:schemeClr val="tx2"/>
              </a:solidFill>
              <a:latin typeface="Verdana" pitchFamily="34" charset="0"/>
              <a:ea typeface="Verdana" pitchFamily="34" charset="0"/>
              <a:cs typeface="Verdana" pitchFamily="34" charset="0"/>
            </a:endParaRPr>
          </a:p>
        </p:txBody>
      </p:sp>
      <p:sp>
        <p:nvSpPr>
          <p:cNvPr id="13" name="TextBox 12"/>
          <p:cNvSpPr txBox="1">
            <a:spLocks/>
          </p:cNvSpPr>
          <p:nvPr/>
        </p:nvSpPr>
        <p:spPr>
          <a:xfrm>
            <a:off x="5265077" y="4374105"/>
            <a:ext cx="1728192" cy="720080"/>
          </a:xfrm>
          <a:prstGeom prst="rect">
            <a:avLst/>
          </a:prstGeom>
          <a:solidFill>
            <a:schemeClr val="bg1">
              <a:lumMod val="85000"/>
            </a:schemeClr>
          </a:solidFill>
          <a:ln w="38100">
            <a:solidFill>
              <a:schemeClr val="tx1">
                <a:lumMod val="50000"/>
                <a:lumOff val="50000"/>
              </a:schemeClr>
            </a:solidFill>
          </a:ln>
        </p:spPr>
        <p:txBody>
          <a:bodyPr wrap="square" rtlCol="0" anchor="ctr" anchorCtr="0">
            <a:noAutofit/>
          </a:bodyPr>
          <a:lstStyle/>
          <a:p>
            <a:pPr algn="ctr" defTabSz="914400" fontAlgn="auto">
              <a:spcBef>
                <a:spcPts val="0"/>
              </a:spcBef>
              <a:spcAft>
                <a:spcPts val="0"/>
              </a:spcAft>
            </a:pPr>
            <a:r>
              <a:rPr lang="en-US" sz="1600" dirty="0" smtClean="0">
                <a:solidFill>
                  <a:schemeClr val="tx1">
                    <a:lumMod val="85000"/>
                    <a:lumOff val="15000"/>
                  </a:schemeClr>
                </a:solidFill>
                <a:latin typeface="Verdana" pitchFamily="34" charset="0"/>
                <a:ea typeface="Verdana" pitchFamily="34" charset="0"/>
                <a:cs typeface="Verdana" pitchFamily="34" charset="0"/>
              </a:rPr>
              <a:t>HUMAN UPTAKE</a:t>
            </a:r>
            <a:endParaRPr lang="en-US" sz="1600" dirty="0">
              <a:solidFill>
                <a:schemeClr val="tx1">
                  <a:lumMod val="85000"/>
                  <a:lumOff val="15000"/>
                </a:schemeClr>
              </a:solidFill>
              <a:latin typeface="Verdana" pitchFamily="34" charset="0"/>
              <a:ea typeface="Verdana" pitchFamily="34" charset="0"/>
              <a:cs typeface="Verdana" pitchFamily="34" charset="0"/>
            </a:endParaRPr>
          </a:p>
        </p:txBody>
      </p:sp>
      <p:sp>
        <p:nvSpPr>
          <p:cNvPr id="14" name="Right Arrow 13"/>
          <p:cNvSpPr/>
          <p:nvPr/>
        </p:nvSpPr>
        <p:spPr>
          <a:xfrm>
            <a:off x="6993269" y="4518121"/>
            <a:ext cx="288032" cy="360040"/>
          </a:xfrm>
          <a:prstGeom prst="right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600" dirty="0">
              <a:solidFill>
                <a:schemeClr val="tx2"/>
              </a:solidFill>
              <a:latin typeface="Verdana" pitchFamily="34" charset="0"/>
              <a:ea typeface="Verdana" pitchFamily="34" charset="0"/>
              <a:cs typeface="Verdana" pitchFamily="34" charset="0"/>
            </a:endParaRPr>
          </a:p>
        </p:txBody>
      </p:sp>
      <p:sp>
        <p:nvSpPr>
          <p:cNvPr id="15" name="TextBox 14"/>
          <p:cNvSpPr txBox="1">
            <a:spLocks/>
          </p:cNvSpPr>
          <p:nvPr/>
        </p:nvSpPr>
        <p:spPr>
          <a:xfrm>
            <a:off x="2996825" y="4374105"/>
            <a:ext cx="288032" cy="720080"/>
          </a:xfrm>
          <a:prstGeom prst="rect">
            <a:avLst/>
          </a:prstGeom>
          <a:solidFill>
            <a:schemeClr val="bg1">
              <a:lumMod val="85000"/>
            </a:schemeClr>
          </a:solidFill>
          <a:ln w="38100">
            <a:solidFill>
              <a:schemeClr val="tx1">
                <a:lumMod val="50000"/>
                <a:lumOff val="50000"/>
              </a:schemeClr>
            </a:solidFill>
          </a:ln>
        </p:spPr>
        <p:txBody>
          <a:bodyPr wrap="square" rtlCol="0" anchor="ctr" anchorCtr="0">
            <a:noAutofit/>
          </a:bodyPr>
          <a:lstStyle/>
          <a:p>
            <a:pPr algn="ctr" defTabSz="914400" fontAlgn="auto">
              <a:spcBef>
                <a:spcPts val="0"/>
              </a:spcBef>
              <a:spcAft>
                <a:spcPts val="0"/>
              </a:spcAft>
            </a:pPr>
            <a:endParaRPr lang="en-US" sz="1600" dirty="0">
              <a:solidFill>
                <a:schemeClr val="tx2"/>
              </a:solidFill>
              <a:latin typeface="Verdana" pitchFamily="34" charset="0"/>
              <a:ea typeface="Verdana" pitchFamily="34" charset="0"/>
              <a:cs typeface="Verdana" pitchFamily="34" charset="0"/>
            </a:endParaRPr>
          </a:p>
        </p:txBody>
      </p:sp>
      <p:sp>
        <p:nvSpPr>
          <p:cNvPr id="7" name="Title 6"/>
          <p:cNvSpPr>
            <a:spLocks noGrp="1"/>
          </p:cNvSpPr>
          <p:nvPr>
            <p:ph type="title"/>
          </p:nvPr>
        </p:nvSpPr>
        <p:spPr>
          <a:xfrm>
            <a:off x="206515" y="188640"/>
            <a:ext cx="8730969" cy="1849217"/>
          </a:xfrm>
        </p:spPr>
        <p:txBody>
          <a:bodyPr>
            <a:normAutofit fontScale="90000"/>
          </a:bodyPr>
          <a:lstStyle/>
          <a:p>
            <a:r>
              <a:rPr lang="en-US" dirty="0"/>
              <a:t>Ventilation is merely an intermediate index rather than causative factor</a:t>
            </a:r>
          </a:p>
        </p:txBody>
      </p:sp>
    </p:spTree>
    <p:extLst>
      <p:ext uri="{BB962C8B-B14F-4D97-AF65-F5344CB8AC3E}">
        <p14:creationId xmlns:p14="http://schemas.microsoft.com/office/powerpoint/2010/main" val="76610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Ventilation as an IAQ metric</a:t>
            </a:r>
            <a:endParaRPr lang="en-US" dirty="0"/>
          </a:p>
        </p:txBody>
      </p:sp>
      <p:pic>
        <p:nvPicPr>
          <p:cNvPr id="15362" name="Picture 2" descr="C:\Users\pawar\AppData\Local\Microsoft\Windows\Temporary Internet Files\Content.IE5\2QA2TL8C\Ventilation_Fan[1].jpg"/>
          <p:cNvPicPr>
            <a:picLocks noChangeAspect="1" noChangeArrowheads="1"/>
          </p:cNvPicPr>
          <p:nvPr/>
        </p:nvPicPr>
        <p:blipFill rotWithShape="1">
          <a:blip r:embed="rId3">
            <a:extLst>
              <a:ext uri="{28A0092B-C50C-407E-A947-70E740481C1C}">
                <a14:useLocalDpi xmlns:a14="http://schemas.microsoft.com/office/drawing/2010/main" val="0"/>
              </a:ext>
            </a:extLst>
          </a:blip>
          <a:srcRect l="11379" t="13448" r="10460" b="15747"/>
          <a:stretch/>
        </p:blipFill>
        <p:spPr bwMode="auto">
          <a:xfrm>
            <a:off x="4696933" y="2033845"/>
            <a:ext cx="3445222" cy="31209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96933" y="2033844"/>
            <a:ext cx="3385457" cy="312096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718810"/>
            <a:ext cx="8229600" cy="4525963"/>
          </a:xfrm>
        </p:spPr>
        <p:txBody>
          <a:bodyPr/>
          <a:lstStyle/>
          <a:p>
            <a:pPr>
              <a:buClr>
                <a:schemeClr val="tx1">
                  <a:lumMod val="85000"/>
                  <a:lumOff val="15000"/>
                </a:schemeClr>
              </a:buClr>
              <a:buSzPct val="90000"/>
              <a:buFont typeface="Wingdings" panose="05000000000000000000" pitchFamily="2" charset="2"/>
              <a:buChar char="n"/>
            </a:pPr>
            <a:r>
              <a:rPr lang="en-US" dirty="0" smtClean="0"/>
              <a:t>Although simple, relatively easy to verify and readily available ventilation rate, as is used today, may not be considered as a solid </a:t>
            </a:r>
            <a:r>
              <a:rPr lang="en-US" smtClean="0"/>
              <a:t>and credible metric for predicting indoor air quality</a:t>
            </a:r>
            <a:endParaRPr lang="en-US" dirty="0"/>
          </a:p>
        </p:txBody>
      </p:sp>
    </p:spTree>
    <p:extLst>
      <p:ext uri="{BB962C8B-B14F-4D97-AF65-F5344CB8AC3E}">
        <p14:creationId xmlns:p14="http://schemas.microsoft.com/office/powerpoint/2010/main" val="958271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dtu">
  <a:themeElements>
    <a:clrScheme name="DTU Corporate UK 13">
      <a:dk1>
        <a:srgbClr val="000000"/>
      </a:dk1>
      <a:lt1>
        <a:srgbClr val="FFFFFF"/>
      </a:lt1>
      <a:dk2>
        <a:srgbClr val="990000"/>
      </a:dk2>
      <a:lt2>
        <a:srgbClr val="999999"/>
      </a:lt2>
      <a:accent1>
        <a:srgbClr val="FF9900"/>
      </a:accent1>
      <a:accent2>
        <a:srgbClr val="FF6600"/>
      </a:accent2>
      <a:accent3>
        <a:srgbClr val="FFFFFF"/>
      </a:accent3>
      <a:accent4>
        <a:srgbClr val="000000"/>
      </a:accent4>
      <a:accent5>
        <a:srgbClr val="FFCAAA"/>
      </a:accent5>
      <a:accent6>
        <a:srgbClr val="E75C00"/>
      </a:accent6>
      <a:hlink>
        <a:srgbClr val="FF0000"/>
      </a:hlink>
      <a:folHlink>
        <a:srgbClr val="990000"/>
      </a:folHlink>
    </a:clrScheme>
    <a:fontScheme name="DTU Corporate UK">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a-DK" altLang="en-US" sz="1600" b="0" i="0" u="none" strike="noStrike" cap="none" normalizeH="0" baseline="0" smtClean="0">
            <a:ln>
              <a:noFill/>
            </a:ln>
            <a:solidFill>
              <a:schemeClr val="tx1"/>
            </a:solidFill>
            <a:effectLst/>
            <a:latin typeface="Verdana" pitchFamily="34"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a-DK" altLang="en-US" sz="1600" b="0" i="0" u="none" strike="noStrike" cap="none" normalizeH="0" baseline="0" smtClean="0">
            <a:ln>
              <a:noFill/>
            </a:ln>
            <a:solidFill>
              <a:schemeClr val="tx1"/>
            </a:solidFill>
            <a:effectLst/>
            <a:latin typeface="Verdana" pitchFamily="34" charset="0"/>
            <a:ea typeface="ＭＳ Ｐゴシック" pitchFamily="-80" charset="-128"/>
          </a:defRPr>
        </a:defPPr>
      </a:lstStyle>
    </a:lnDef>
  </a:objectDefaults>
  <a:extraClrSchemeLst>
    <a:extraClrScheme>
      <a:clrScheme name="DTU Corporate U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TU Corporate U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TU Corporate U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TU Corporate U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TU Corporate U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TU Corporate U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TU Corporate U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TU Corporate U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TU Corporate U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TU Corporate U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TU Corporate U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TU Corporate U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TU Corporate UK 13">
        <a:dk1>
          <a:srgbClr val="000000"/>
        </a:dk1>
        <a:lt1>
          <a:srgbClr val="FFFFFF"/>
        </a:lt1>
        <a:dk2>
          <a:srgbClr val="990000"/>
        </a:dk2>
        <a:lt2>
          <a:srgbClr val="999999"/>
        </a:lt2>
        <a:accent1>
          <a:srgbClr val="FF9900"/>
        </a:accent1>
        <a:accent2>
          <a:srgbClr val="FF6600"/>
        </a:accent2>
        <a:accent3>
          <a:srgbClr val="FFFFFF"/>
        </a:accent3>
        <a:accent4>
          <a:srgbClr val="000000"/>
        </a:accent4>
        <a:accent5>
          <a:srgbClr val="FFCAAA"/>
        </a:accent5>
        <a:accent6>
          <a:srgbClr val="E75C00"/>
        </a:accent6>
        <a:hlink>
          <a:srgbClr val="FF00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TU Center UK">
  <a:themeElements>
    <a:clrScheme name="DTU Center UK 13">
      <a:dk1>
        <a:srgbClr val="000000"/>
      </a:dk1>
      <a:lt1>
        <a:srgbClr val="FFFFFF"/>
      </a:lt1>
      <a:dk2>
        <a:srgbClr val="990000"/>
      </a:dk2>
      <a:lt2>
        <a:srgbClr val="999999"/>
      </a:lt2>
      <a:accent1>
        <a:srgbClr val="FF9900"/>
      </a:accent1>
      <a:accent2>
        <a:srgbClr val="FF6600"/>
      </a:accent2>
      <a:accent3>
        <a:srgbClr val="FFFFFF"/>
      </a:accent3>
      <a:accent4>
        <a:srgbClr val="000000"/>
      </a:accent4>
      <a:accent5>
        <a:srgbClr val="FFCAAA"/>
      </a:accent5>
      <a:accent6>
        <a:srgbClr val="E75C00"/>
      </a:accent6>
      <a:hlink>
        <a:srgbClr val="FF0000"/>
      </a:hlink>
      <a:folHlink>
        <a:srgbClr val="990000"/>
      </a:folHlink>
    </a:clrScheme>
    <a:fontScheme name="DTU Center UK">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a-DK" altLang="en-US" sz="1600" b="0" i="0" u="none" strike="noStrike" cap="none" normalizeH="0" baseline="0" smtClean="0">
            <a:ln>
              <a:noFill/>
            </a:ln>
            <a:solidFill>
              <a:schemeClr val="tx1"/>
            </a:solidFill>
            <a:effectLst/>
            <a:latin typeface="Verdana" pitchFamily="34"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a-DK" altLang="en-US" sz="1600" b="0" i="0" u="none" strike="noStrike" cap="none" normalizeH="0" baseline="0" smtClean="0">
            <a:ln>
              <a:noFill/>
            </a:ln>
            <a:solidFill>
              <a:schemeClr val="tx1"/>
            </a:solidFill>
            <a:effectLst/>
            <a:latin typeface="Verdana" pitchFamily="34" charset="0"/>
            <a:ea typeface="ＭＳ Ｐゴシック" pitchFamily="-80" charset="-128"/>
          </a:defRPr>
        </a:defPPr>
      </a:lstStyle>
    </a:lnDef>
  </a:objectDefaults>
  <a:extraClrSchemeLst>
    <a:extraClrScheme>
      <a:clrScheme name="DTU Center U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TU Center U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TU Center U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TU Center U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TU Center U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TU Center U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TU Center U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TU Center U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TU Center U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TU Center U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TU Center U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TU Center U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TU Center UK 13">
        <a:dk1>
          <a:srgbClr val="000000"/>
        </a:dk1>
        <a:lt1>
          <a:srgbClr val="FFFFFF"/>
        </a:lt1>
        <a:dk2>
          <a:srgbClr val="990000"/>
        </a:dk2>
        <a:lt2>
          <a:srgbClr val="999999"/>
        </a:lt2>
        <a:accent1>
          <a:srgbClr val="FF9900"/>
        </a:accent1>
        <a:accent2>
          <a:srgbClr val="FF6600"/>
        </a:accent2>
        <a:accent3>
          <a:srgbClr val="FFFFFF"/>
        </a:accent3>
        <a:accent4>
          <a:srgbClr val="000000"/>
        </a:accent4>
        <a:accent5>
          <a:srgbClr val="FFCAAA"/>
        </a:accent5>
        <a:accent6>
          <a:srgbClr val="E75C00"/>
        </a:accent6>
        <a:hlink>
          <a:srgbClr val="FF00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TU Center UK">
  <a:themeElements>
    <a:clrScheme name="DTU Center UK 13">
      <a:dk1>
        <a:srgbClr val="000000"/>
      </a:dk1>
      <a:lt1>
        <a:srgbClr val="FFFFFF"/>
      </a:lt1>
      <a:dk2>
        <a:srgbClr val="990000"/>
      </a:dk2>
      <a:lt2>
        <a:srgbClr val="999999"/>
      </a:lt2>
      <a:accent1>
        <a:srgbClr val="FF9900"/>
      </a:accent1>
      <a:accent2>
        <a:srgbClr val="FF6600"/>
      </a:accent2>
      <a:accent3>
        <a:srgbClr val="FFFFFF"/>
      </a:accent3>
      <a:accent4>
        <a:srgbClr val="000000"/>
      </a:accent4>
      <a:accent5>
        <a:srgbClr val="FFCAAA"/>
      </a:accent5>
      <a:accent6>
        <a:srgbClr val="E75C00"/>
      </a:accent6>
      <a:hlink>
        <a:srgbClr val="FF0000"/>
      </a:hlink>
      <a:folHlink>
        <a:srgbClr val="990000"/>
      </a:folHlink>
    </a:clrScheme>
    <a:fontScheme name="DTU Center UK">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a-DK" altLang="en-US" sz="1600" b="0" i="0" u="none" strike="noStrike" cap="none" normalizeH="0" baseline="0" smtClean="0">
            <a:ln>
              <a:noFill/>
            </a:ln>
            <a:solidFill>
              <a:schemeClr val="tx1"/>
            </a:solidFill>
            <a:effectLst/>
            <a:latin typeface="Verdana" pitchFamily="34"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a-DK" altLang="en-US" sz="1600" b="0" i="0" u="none" strike="noStrike" cap="none" normalizeH="0" baseline="0" smtClean="0">
            <a:ln>
              <a:noFill/>
            </a:ln>
            <a:solidFill>
              <a:schemeClr val="tx1"/>
            </a:solidFill>
            <a:effectLst/>
            <a:latin typeface="Verdana" pitchFamily="34" charset="0"/>
            <a:ea typeface="ＭＳ Ｐゴシック" pitchFamily="-80" charset="-128"/>
          </a:defRPr>
        </a:defPPr>
      </a:lstStyle>
    </a:lnDef>
  </a:objectDefaults>
  <a:extraClrSchemeLst>
    <a:extraClrScheme>
      <a:clrScheme name="DTU Center U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TU Center U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TU Center U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TU Center U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TU Center U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TU Center U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TU Center U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TU Center U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TU Center U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TU Center U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TU Center U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TU Center U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TU Center UK 13">
        <a:dk1>
          <a:srgbClr val="000000"/>
        </a:dk1>
        <a:lt1>
          <a:srgbClr val="FFFFFF"/>
        </a:lt1>
        <a:dk2>
          <a:srgbClr val="990000"/>
        </a:dk2>
        <a:lt2>
          <a:srgbClr val="999999"/>
        </a:lt2>
        <a:accent1>
          <a:srgbClr val="FF9900"/>
        </a:accent1>
        <a:accent2>
          <a:srgbClr val="FF6600"/>
        </a:accent2>
        <a:accent3>
          <a:srgbClr val="FFFFFF"/>
        </a:accent3>
        <a:accent4>
          <a:srgbClr val="000000"/>
        </a:accent4>
        <a:accent5>
          <a:srgbClr val="FFCAAA"/>
        </a:accent5>
        <a:accent6>
          <a:srgbClr val="E75C00"/>
        </a:accent6>
        <a:hlink>
          <a:srgbClr val="FF00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dtu</Template>
  <TotalTime>14197</TotalTime>
  <Words>3823</Words>
  <Application>Microsoft Office PowerPoint</Application>
  <PresentationFormat>On-screen Show (4:3)</PresentationFormat>
  <Paragraphs>458</Paragraphs>
  <Slides>29</Slides>
  <Notes>26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29</vt:i4>
      </vt:variant>
    </vt:vector>
  </HeadingPairs>
  <TitlesOfParts>
    <vt:vector size="41" baseType="lpstr">
      <vt:lpstr>ＭＳ Ｐゴシック</vt:lpstr>
      <vt:lpstr>AIal</vt:lpstr>
      <vt:lpstr>Arial</vt:lpstr>
      <vt:lpstr>Calibri</vt:lpstr>
      <vt:lpstr>Symbol</vt:lpstr>
      <vt:lpstr>Times New Roman</vt:lpstr>
      <vt:lpstr>Verdana</vt:lpstr>
      <vt:lpstr>Wingdings</vt:lpstr>
      <vt:lpstr>dtu</vt:lpstr>
      <vt:lpstr>DTU Center UK</vt:lpstr>
      <vt:lpstr>1_DTU Center UK</vt:lpstr>
      <vt:lpstr>Office Theme</vt:lpstr>
      <vt:lpstr>On The Quest For Indices Defining Indoor Air Quality</vt:lpstr>
      <vt:lpstr>Necessity for IAQ metric</vt:lpstr>
      <vt:lpstr>Objectives</vt:lpstr>
      <vt:lpstr>Indoor air quality definitions</vt:lpstr>
      <vt:lpstr>Relevant Air Pollutants</vt:lpstr>
      <vt:lpstr>Overview of the most often used indices</vt:lpstr>
      <vt:lpstr>Ventilation, common beliefs and misconceptions</vt:lpstr>
      <vt:lpstr>Ventilation is merely an intermediate index rather than causative factor</vt:lpstr>
      <vt:lpstr>Ventilation as an IAQ metric</vt:lpstr>
      <vt:lpstr>CO2 and IAQ through history</vt:lpstr>
      <vt:lpstr>CO2 as an IAQ metric</vt:lpstr>
      <vt:lpstr>TVOC addition of masses of polluting molecules</vt:lpstr>
      <vt:lpstr>TVOC dose-response relationships</vt:lpstr>
      <vt:lpstr>Intermediate conclusion TVOC Health &amp; Comfort</vt:lpstr>
      <vt:lpstr>Assessments by humans</vt:lpstr>
      <vt:lpstr>Factors disturbing  precision of subjective ratings of air quality</vt:lpstr>
      <vt:lpstr>Major drawbacks of previous attempts</vt:lpstr>
      <vt:lpstr>Other proposed multiple pollutant metrics</vt:lpstr>
      <vt:lpstr>IEA EBC Annex 68 IAQ Design and Control in Low Energy Residential Buildings</vt:lpstr>
      <vt:lpstr>PowerPoint Presentation</vt:lpstr>
      <vt:lpstr>Two types of IAQ indices are relevant: one based on the ratio of a pollutant concentration to its exposure limit value (ELV), and one based on total DALYs</vt:lpstr>
      <vt:lpstr>The TAIL rating scheme</vt:lpstr>
      <vt:lpstr>Selected 12 IEQ parameters</vt:lpstr>
      <vt:lpstr>QALY and DALY</vt:lpstr>
      <vt:lpstr>Pollutants of concern</vt:lpstr>
      <vt:lpstr>IEA EBC Annex 86 Energy Efficient IAQ Management in Residential Buildings</vt:lpstr>
      <vt:lpstr>Potential roadmap  (why-what-how)</vt:lpstr>
      <vt:lpstr>Three prime research initiatives for support</vt:lpstr>
      <vt:lpstr>Thank you Questions and comments</vt:lpstr>
    </vt:vector>
  </TitlesOfParts>
  <Company>DTU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quest for indices defining indoor air quality. What is a reasonable approach?</dc:title>
  <dc:creator>Pawel Wargocki</dc:creator>
  <cp:lastModifiedBy>Pawel Wargocki</cp:lastModifiedBy>
  <cp:revision>202</cp:revision>
  <cp:lastPrinted>2016-09-02T09:45:39Z</cp:lastPrinted>
  <dcterms:created xsi:type="dcterms:W3CDTF">2016-08-23T08:39:08Z</dcterms:created>
  <dcterms:modified xsi:type="dcterms:W3CDTF">2021-12-08T11:01:52Z</dcterms:modified>
</cp:coreProperties>
</file>