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4"/>
  </p:sldMasterIdLst>
  <p:notesMasterIdLst>
    <p:notesMasterId r:id="rId32"/>
  </p:notesMasterIdLst>
  <p:sldIdLst>
    <p:sldId id="609" r:id="rId5"/>
    <p:sldId id="486" r:id="rId6"/>
    <p:sldId id="475" r:id="rId7"/>
    <p:sldId id="491" r:id="rId8"/>
    <p:sldId id="489" r:id="rId9"/>
    <p:sldId id="490" r:id="rId10"/>
    <p:sldId id="555" r:id="rId11"/>
    <p:sldId id="554" r:id="rId12"/>
    <p:sldId id="602" r:id="rId13"/>
    <p:sldId id="390" r:id="rId14"/>
    <p:sldId id="575" r:id="rId15"/>
    <p:sldId id="579" r:id="rId16"/>
    <p:sldId id="488" r:id="rId17"/>
    <p:sldId id="583" r:id="rId18"/>
    <p:sldId id="584" r:id="rId19"/>
    <p:sldId id="580" r:id="rId20"/>
    <p:sldId id="581" r:id="rId21"/>
    <p:sldId id="582" r:id="rId22"/>
    <p:sldId id="608" r:id="rId23"/>
    <p:sldId id="606" r:id="rId24"/>
    <p:sldId id="604" r:id="rId25"/>
    <p:sldId id="603" r:id="rId26"/>
    <p:sldId id="605" r:id="rId27"/>
    <p:sldId id="607" r:id="rId28"/>
    <p:sldId id="492" r:id="rId29"/>
    <p:sldId id="487" r:id="rId30"/>
    <p:sldId id="585" r:id="rId31"/>
  </p:sldIdLst>
  <p:sldSz cx="9144000" cy="6858000" type="screen4x3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63377-EAB1-42F8-A2C7-78768040D60A}" v="2" dt="2020-09-08T10:24:57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39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3662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F5F5A14F-50AC-496D-ABEE-CC4F2C40E67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3A06751-43C1-4B01-AD01-DE0D314A7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AD62242-AADD-4DA2-8BAE-8D3BC4E7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0A5F7D-6C79-4CCA-AE83-6EF815835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74AB5B-2988-44C2-8272-C8CA2E5217DD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5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9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68BF50-79DE-4D8F-8FA6-7415AAFAF3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10067-ECB2-49DA-A1A5-D8D3AB2E8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475FD-D600-4D1F-A7E9-9D2FFA2FC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502C623-CC3F-449E-A409-46F19F444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A9DE94-FC66-47E7-B579-014A815E6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9B00F9-4C2A-4819-99B5-E7301D65C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B951C-5E76-4921-881F-798F094FD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64E2-2FC2-4467-815F-EDCAA524F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A9EDC-94F3-4007-9C07-0038C3ACE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40CC-AC03-4A55-BF32-20750686E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D7FF-0F7E-4B7D-855D-AD554DC55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1124-828C-4B4D-8484-221054718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FFB09-A089-48BF-9E84-70D533AEF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B40D9-1EB6-46BA-9FB1-F54209849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8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4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528B4D-25FA-4869-BB99-4A892223E9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fanoboeriarchitetti.net/en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890C-F4F7-4B76-B2B7-B36FAEB8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95400"/>
            <a:ext cx="8610600" cy="1143000"/>
          </a:xfrm>
        </p:spPr>
        <p:txBody>
          <a:bodyPr/>
          <a:lstStyle/>
          <a:p>
            <a:r>
              <a:rPr lang="en-GB" b="1"/>
              <a:t>THE FUTURE PROSPECTS FOR OUR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D054-A86E-4E92-9C48-4286CD447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338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GB" b="1" i="1"/>
              <a:t>Derek Clements-Croome</a:t>
            </a:r>
          </a:p>
          <a:p>
            <a:pPr marL="0" indent="0">
              <a:buNone/>
            </a:pPr>
            <a:r>
              <a:rPr lang="en-GB" i="1"/>
              <a:t>CIBSE Resilient Cities Group</a:t>
            </a:r>
          </a:p>
          <a:p>
            <a:pPr marL="0" indent="0">
              <a:buNone/>
            </a:pPr>
            <a:r>
              <a:rPr lang="en-GB" i="1"/>
              <a:t>September 8 2020</a:t>
            </a:r>
          </a:p>
        </p:txBody>
      </p:sp>
    </p:spTree>
    <p:extLst>
      <p:ext uri="{BB962C8B-B14F-4D97-AF65-F5344CB8AC3E}">
        <p14:creationId xmlns:p14="http://schemas.microsoft.com/office/powerpoint/2010/main" val="24714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36AB-BF90-46F7-B985-8BACDAE7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381000"/>
            <a:ext cx="922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Walking to Work in </a:t>
            </a:r>
            <a:r>
              <a:rPr lang="en-US" sz="3600" err="1"/>
              <a:t>Letchworth</a:t>
            </a:r>
            <a:r>
              <a:rPr lang="en-US" sz="3600"/>
              <a:t> Garden City</a:t>
            </a:r>
            <a:br>
              <a:rPr lang="en-GB" sz="4000"/>
            </a:br>
            <a:endParaRPr lang="en-GB" sz="4000"/>
          </a:p>
        </p:txBody>
      </p:sp>
      <p:pic>
        <p:nvPicPr>
          <p:cNvPr id="35843" name="Picture 2" descr="photo">
            <a:extLst>
              <a:ext uri="{FF2B5EF4-FFF2-40B4-BE49-F238E27FC236}">
                <a16:creationId xmlns:a16="http://schemas.microsoft.com/office/drawing/2014/main" id="{84E810DC-277C-4BFE-B227-8DFD4024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49E1-95DD-4F0B-B7A5-86C2F705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7200" y="304800"/>
            <a:ext cx="8229600" cy="228600"/>
          </a:xfrm>
        </p:spPr>
        <p:txBody>
          <a:bodyPr/>
          <a:lstStyle/>
          <a:p>
            <a:pPr>
              <a:defRPr/>
            </a:pPr>
            <a:r>
              <a:rPr lang="en-GB" b="1"/>
              <a:t>RUSH HOUR IN LONDON</a:t>
            </a:r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1E95C8CF-9CEF-4626-AB5E-C083C6632E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8153400" cy="5867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A6D44DBB-C936-4A74-B23D-E65A897B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59C0-8D53-4767-894B-0030CA3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NO CITIES or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0CB1-EEBD-4E99-A1E7-70766AFA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Loss of architectural heritage</a:t>
            </a:r>
          </a:p>
          <a:p>
            <a:endParaRPr lang="en-GB"/>
          </a:p>
          <a:p>
            <a:r>
              <a:rPr lang="en-GB"/>
              <a:t>Divide cities into eco-districts</a:t>
            </a:r>
          </a:p>
          <a:p>
            <a:r>
              <a:rPr lang="en-GB"/>
              <a:t>Infrastructure decentralised</a:t>
            </a:r>
          </a:p>
          <a:p>
            <a:r>
              <a:rPr lang="en-GB"/>
              <a:t>Regional Hubs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See Re-invent Paris by Callebaut </a:t>
            </a:r>
          </a:p>
          <a:p>
            <a:r>
              <a:rPr lang="en-GB"/>
              <a:t>Malaysia </a:t>
            </a:r>
            <a:r>
              <a:rPr lang="en-GB" err="1"/>
              <a:t>DiverCity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1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512021D9-BFDA-499E-A6F6-E2693812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/>
              <a:t>Newly unveiled plans for Liuzhou Forest City, designed by the Italian firm </a:t>
            </a:r>
            <a:r>
              <a:rPr lang="en-GB" altLang="en-US">
                <a:hlinkClick r:id="rId2"/>
              </a:rPr>
              <a:t>Stefano Boeri Architetti</a:t>
            </a:r>
            <a:r>
              <a:rPr lang="en-GB" altLang="en-US"/>
              <a:t> to be built in southern China, certainly seem to fit the bill. The 342-acre, self-contained neighborhood will comprise more than 70 buildings -- including homes, hospitals, hotels, schools and offices -- all of which will be covered with 40,000 trees and almost a million plants. Eventually, up to 30,000 people could call the Forest City home.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BA96C3C1-28E4-4579-B07F-CB8EDFD37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8534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13DE1B-BB41-4AD6-BCCD-B40B897C3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b="1"/>
              <a:t>Liuzhou Forest City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E1C7C395-2E81-4E98-B88E-6277AB242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8001000" cy="48768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C6FA9C-A4BB-4C7F-B162-6B799A58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2400">
                <a:effectLst/>
              </a:rPr>
              <a:t> Carbon-Absorbing Tree Tower "Tao Zhu Yin Yuan" grows in Taiwan ! The sustainable and Feng </a:t>
            </a:r>
            <a:r>
              <a:rPr lang="en-GB" sz="2400" err="1">
                <a:effectLst/>
              </a:rPr>
              <a:t>Shui</a:t>
            </a:r>
            <a:r>
              <a:rPr lang="en-GB" sz="2400">
                <a:effectLst/>
              </a:rPr>
              <a:t> tower will carry 23,000 trees planted on the ground and balconies, which can absorb 130 ton CO2 annually in Taipei. Completion 2018 by Vincent Callebaut</a:t>
            </a:r>
            <a:endParaRPr lang="en-GB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D1D69445-64C8-4B04-91F8-9576B443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8DD849-1357-4644-8F79-069287C1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>
              <a:defRPr/>
            </a:pPr>
            <a:r>
              <a:rPr lang="en-GB" b="1" err="1"/>
              <a:t>Reinventor</a:t>
            </a:r>
            <a:r>
              <a:rPr lang="en-GB" b="1"/>
              <a:t> Paris Vincent </a:t>
            </a:r>
            <a:r>
              <a:rPr lang="en-GB" b="1" err="1"/>
              <a:t>Callebaut</a:t>
            </a:r>
            <a:endParaRPr lang="en-GB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64CF4-E87E-4F9B-9064-F8EFE23C5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Paris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8740-0824-42EC-B1D6-0C179838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953500" cy="1143000"/>
          </a:xfrm>
        </p:spPr>
        <p:txBody>
          <a:bodyPr/>
          <a:lstStyle/>
          <a:p>
            <a:pPr>
              <a:defRPr/>
            </a:pPr>
            <a:r>
              <a:rPr lang="en-GB" b="1"/>
              <a:t>BIOSTRUCTURES IN PHILIPPINES BY CALLEBAUT</a:t>
            </a:r>
          </a:p>
        </p:txBody>
      </p:sp>
      <p:pic>
        <p:nvPicPr>
          <p:cNvPr id="43011" name="Content Placeholder 3">
            <a:extLst>
              <a:ext uri="{FF2B5EF4-FFF2-40B4-BE49-F238E27FC236}">
                <a16:creationId xmlns:a16="http://schemas.microsoft.com/office/drawing/2014/main" id="{F077149B-A4C5-4B27-BCAC-08ABAF5A7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153400" cy="5029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7E09-74B4-40CA-ABF1-E422D98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" y="-76200"/>
            <a:ext cx="9144000" cy="1143000"/>
          </a:xfrm>
        </p:spPr>
        <p:txBody>
          <a:bodyPr/>
          <a:lstStyle/>
          <a:p>
            <a:r>
              <a:rPr lang="en-GB" b="1"/>
              <a:t>Malaysia </a:t>
            </a:r>
            <a:r>
              <a:rPr lang="en-GB" b="1" err="1"/>
              <a:t>BiodiverCity</a:t>
            </a:r>
            <a:r>
              <a:rPr lang="en-GB" b="1"/>
              <a:t> 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5C7D-D9A8-4D71-85EB-18341430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495800"/>
          </a:xfrm>
        </p:spPr>
        <p:txBody>
          <a:bodyPr/>
          <a:lstStyle/>
          <a:p>
            <a:r>
              <a:rPr lang="en-GB"/>
              <a:t>Bjarke </a:t>
            </a:r>
            <a:r>
              <a:rPr lang="en-GB" err="1"/>
              <a:t>Ingels</a:t>
            </a:r>
            <a:r>
              <a:rPr lang="en-GB"/>
              <a:t> Group Denmark with </a:t>
            </a:r>
            <a:r>
              <a:rPr lang="en-GB" err="1"/>
              <a:t>Hijjas</a:t>
            </a:r>
            <a:r>
              <a:rPr lang="en-GB"/>
              <a:t> Architects Planners and Penang Government 2030 Vision</a:t>
            </a:r>
          </a:p>
          <a:p>
            <a:r>
              <a:rPr lang="en-GB"/>
              <a:t>3 Floating Islands with 18,000 residences</a:t>
            </a:r>
          </a:p>
          <a:p>
            <a:r>
              <a:rPr lang="en-GB"/>
              <a:t>Channels(Government and research)/ The Mangroves( business)/ The Laguna( residents)</a:t>
            </a:r>
          </a:p>
          <a:p>
            <a:r>
              <a:rPr lang="en-GB"/>
              <a:t>Laguna has 8 smaller islands</a:t>
            </a:r>
          </a:p>
          <a:p>
            <a:r>
              <a:rPr lang="en-GB"/>
              <a:t>Lots of bamboo/recycled material/waste</a:t>
            </a:r>
          </a:p>
          <a:p>
            <a:r>
              <a:rPr lang="en-GB"/>
              <a:t>Autonomous transport with cycling , walking </a:t>
            </a:r>
            <a:r>
              <a:rPr lang="en-GB" err="1"/>
              <a:t>prorities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5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303BE5-079E-4B76-84F4-047AD365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/>
              <a:t>DO WE NEED CITIES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B0566D-36E8-4454-83E2-4987376D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495800"/>
          </a:xfrm>
        </p:spPr>
        <p:txBody>
          <a:bodyPr/>
          <a:lstStyle/>
          <a:p>
            <a:r>
              <a:rPr lang="en-GB"/>
              <a:t>ORIGINS 7000+ YEARS AGO (NEOLITHIC)</a:t>
            </a:r>
          </a:p>
          <a:p>
            <a:r>
              <a:rPr lang="en-GB" err="1"/>
              <a:t>Catalhoyuk</a:t>
            </a:r>
            <a:r>
              <a:rPr lang="en-GB"/>
              <a:t> Turkey 7100 BC -5700 BC</a:t>
            </a:r>
          </a:p>
          <a:p>
            <a:r>
              <a:rPr lang="en-GB"/>
              <a:t>Trading routes hence business centres </a:t>
            </a:r>
          </a:p>
          <a:p>
            <a:r>
              <a:rPr lang="en-GB"/>
              <a:t>Centres for food—markets(agora—gathering places)</a:t>
            </a:r>
          </a:p>
          <a:p>
            <a:r>
              <a:rPr lang="en-GB"/>
              <a:t>Centres for politics, governance</a:t>
            </a:r>
          </a:p>
          <a:p>
            <a:r>
              <a:rPr lang="en-GB"/>
              <a:t>Industrial Revolution growth of cities and centralised infrastructure 1750 onwards</a:t>
            </a:r>
          </a:p>
          <a:p>
            <a:r>
              <a:rPr lang="en-GB"/>
              <a:t>Garden Cities 1900</a:t>
            </a:r>
          </a:p>
          <a:p>
            <a:r>
              <a:rPr lang="en-GB"/>
              <a:t>Populations now vast( Mega + Meta cities)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2ADF-CAA0-4F0D-9F62-FBCC95AA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344"/>
            <a:ext cx="8229600" cy="1143000"/>
          </a:xfrm>
        </p:spPr>
        <p:txBody>
          <a:bodyPr/>
          <a:lstStyle/>
          <a:p>
            <a:r>
              <a:rPr lang="en-GB" b="1"/>
              <a:t>Malaysia </a:t>
            </a:r>
            <a:r>
              <a:rPr lang="en-GB" b="1" err="1"/>
              <a:t>BioDiverCity</a:t>
            </a:r>
            <a:endParaRPr lang="en-GB" b="1"/>
          </a:p>
        </p:txBody>
      </p:sp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1066C2D9-A418-4FE1-BEC6-5DB32F30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848600" cy="5105400"/>
          </a:xfrm>
        </p:spPr>
      </p:pic>
    </p:spTree>
    <p:extLst>
      <p:ext uri="{BB962C8B-B14F-4D97-AF65-F5344CB8AC3E}">
        <p14:creationId xmlns:p14="http://schemas.microsoft.com/office/powerpoint/2010/main" val="216819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C0CA-CE41-4FE2-98DA-8691276B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MALAYSIA </a:t>
            </a:r>
            <a:r>
              <a:rPr lang="en-GB" b="1" err="1"/>
              <a:t>BioDiverCity</a:t>
            </a:r>
            <a:endParaRPr lang="en-GB" b="1"/>
          </a:p>
        </p:txBody>
      </p:sp>
      <p:pic>
        <p:nvPicPr>
          <p:cNvPr id="5" name="Content Placeholder 4" descr="A picture containing nature, reef, water, mountain&#10;&#10;Description automatically generated">
            <a:extLst>
              <a:ext uri="{FF2B5EF4-FFF2-40B4-BE49-F238E27FC236}">
                <a16:creationId xmlns:a16="http://schemas.microsoft.com/office/drawing/2014/main" id="{C42D0292-02DA-4F88-AD61-7AB1D0445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1600200"/>
            <a:ext cx="7992533" cy="4495800"/>
          </a:xfrm>
        </p:spPr>
      </p:pic>
    </p:spTree>
    <p:extLst>
      <p:ext uri="{BB962C8B-B14F-4D97-AF65-F5344CB8AC3E}">
        <p14:creationId xmlns:p14="http://schemas.microsoft.com/office/powerpoint/2010/main" val="419390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39C4-C145-40F8-B653-6CED36F6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MALAYSIA </a:t>
            </a:r>
            <a:r>
              <a:rPr lang="en-GB" b="1" err="1"/>
              <a:t>BioDiverCity</a:t>
            </a:r>
            <a:endParaRPr lang="en-GB" b="1"/>
          </a:p>
        </p:txBody>
      </p:sp>
      <p:pic>
        <p:nvPicPr>
          <p:cNvPr id="5" name="Content Placeholder 4" descr="A castle surrounded by trees&#10;&#10;Description automatically generated">
            <a:extLst>
              <a:ext uri="{FF2B5EF4-FFF2-40B4-BE49-F238E27FC236}">
                <a16:creationId xmlns:a16="http://schemas.microsoft.com/office/drawing/2014/main" id="{A2E9FB85-FF8F-4F98-AABB-8F4B076C4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1600200"/>
            <a:ext cx="7992533" cy="4495800"/>
          </a:xfrm>
        </p:spPr>
      </p:pic>
    </p:spTree>
    <p:extLst>
      <p:ext uri="{BB962C8B-B14F-4D97-AF65-F5344CB8AC3E}">
        <p14:creationId xmlns:p14="http://schemas.microsoft.com/office/powerpoint/2010/main" val="381044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9AE2-437C-450F-A56D-9EA0D422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Malaysia </a:t>
            </a:r>
            <a:r>
              <a:rPr lang="en-GB" b="1" err="1"/>
              <a:t>BioDiver</a:t>
            </a:r>
            <a:r>
              <a:rPr lang="en-GB" b="1"/>
              <a:t> City</a:t>
            </a:r>
          </a:p>
        </p:txBody>
      </p:sp>
      <p:pic>
        <p:nvPicPr>
          <p:cNvPr id="5" name="Content Placeholder 4" descr="A group of people standing next to a river&#10;&#10;Description automatically generated">
            <a:extLst>
              <a:ext uri="{FF2B5EF4-FFF2-40B4-BE49-F238E27FC236}">
                <a16:creationId xmlns:a16="http://schemas.microsoft.com/office/drawing/2014/main" id="{40D13A49-206B-4ACA-9FE4-089BE72FE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1600200"/>
            <a:ext cx="7992533" cy="4495800"/>
          </a:xfrm>
        </p:spPr>
      </p:pic>
    </p:spTree>
    <p:extLst>
      <p:ext uri="{BB962C8B-B14F-4D97-AF65-F5344CB8AC3E}">
        <p14:creationId xmlns:p14="http://schemas.microsoft.com/office/powerpoint/2010/main" val="423755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6EBF-4A2F-49DD-AFD8-0464637F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Malaysia </a:t>
            </a:r>
            <a:r>
              <a:rPr lang="en-GB" b="1" err="1"/>
              <a:t>BioDiverCity</a:t>
            </a:r>
            <a:endParaRPr lang="en-GB" b="1"/>
          </a:p>
        </p:txBody>
      </p:sp>
      <p:pic>
        <p:nvPicPr>
          <p:cNvPr id="5" name="Content Placeholder 4" descr="A tree in a city&#10;&#10;Description automatically generated">
            <a:extLst>
              <a:ext uri="{FF2B5EF4-FFF2-40B4-BE49-F238E27FC236}">
                <a16:creationId xmlns:a16="http://schemas.microsoft.com/office/drawing/2014/main" id="{4C10F920-9DBD-4E6F-A5B9-DED78BE0E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839199" cy="5029200"/>
          </a:xfrm>
        </p:spPr>
      </p:pic>
    </p:spTree>
    <p:extLst>
      <p:ext uri="{BB962C8B-B14F-4D97-AF65-F5344CB8AC3E}">
        <p14:creationId xmlns:p14="http://schemas.microsoft.com/office/powerpoint/2010/main" val="143363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540F-DAE6-4BC1-89A5-5DA65789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DECISION 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4D50-2929-450B-AF1A-A56161EA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Grenfell 2017 and COVID 19 shows we need to rethink how we make decisions</a:t>
            </a:r>
          </a:p>
          <a:p>
            <a:r>
              <a:rPr lang="en-GB" err="1"/>
              <a:t>Mulit</a:t>
            </a:r>
            <a:r>
              <a:rPr lang="en-GB"/>
              <a:t>-dimensional World</a:t>
            </a:r>
          </a:p>
          <a:p>
            <a:r>
              <a:rPr lang="en-GB" err="1"/>
              <a:t>Transdiciplinary</a:t>
            </a:r>
            <a:r>
              <a:rPr lang="en-GB"/>
              <a:t> approach is vital </a:t>
            </a:r>
          </a:p>
          <a:p>
            <a:r>
              <a:rPr lang="en-GB"/>
              <a:t>Costs dominate thinking not Values</a:t>
            </a:r>
          </a:p>
          <a:p>
            <a:r>
              <a:rPr lang="en-GB"/>
              <a:t>Climate Change + Health and Wellbeing vital issues for survival</a:t>
            </a:r>
          </a:p>
          <a:p>
            <a:r>
              <a:rPr lang="en-GB"/>
              <a:t>Can we be a less materialistic world? </a:t>
            </a:r>
          </a:p>
        </p:txBody>
      </p:sp>
    </p:spTree>
    <p:extLst>
      <p:ext uri="{BB962C8B-B14F-4D97-AF65-F5344CB8AC3E}">
        <p14:creationId xmlns:p14="http://schemas.microsoft.com/office/powerpoint/2010/main" val="14753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1407-A0BF-4C1B-9E5E-A7FED1A2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b="1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3B06-AD1A-4BF9-9D77-B843E4F2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95800"/>
          </a:xfrm>
        </p:spPr>
        <p:txBody>
          <a:bodyPr/>
          <a:lstStyle/>
          <a:p>
            <a:pPr lvl="0"/>
            <a:r>
              <a:rPr lang="en-GB" sz="2000">
                <a:effectLst/>
              </a:rPr>
              <a:t>Improve </a:t>
            </a:r>
            <a:r>
              <a:rPr lang="en-GB" sz="2000" b="1">
                <a:effectLst/>
              </a:rPr>
              <a:t>connectivity </a:t>
            </a:r>
            <a:r>
              <a:rPr lang="en-GB" sz="2000">
                <a:effectLst/>
              </a:rPr>
              <a:t>using a neuroscience brain model</a:t>
            </a:r>
          </a:p>
          <a:p>
            <a:pPr lvl="0"/>
            <a:endParaRPr lang="en-GB" sz="2000">
              <a:effectLst/>
            </a:endParaRPr>
          </a:p>
          <a:p>
            <a:pPr lvl="0"/>
            <a:r>
              <a:rPr lang="en-GB" sz="2000">
                <a:effectLst/>
              </a:rPr>
              <a:t>Get rid of </a:t>
            </a:r>
            <a:r>
              <a:rPr lang="en-GB" sz="2000" b="1">
                <a:effectLst/>
              </a:rPr>
              <a:t>silo thinking</a:t>
            </a:r>
            <a:r>
              <a:rPr lang="en-GB" sz="2000">
                <a:effectLst/>
              </a:rPr>
              <a:t> mentality</a:t>
            </a:r>
          </a:p>
          <a:p>
            <a:r>
              <a:rPr lang="en-GB" sz="2000">
                <a:effectLst/>
              </a:rPr>
              <a:t>Use </a:t>
            </a:r>
            <a:r>
              <a:rPr lang="en-GB" sz="2000" b="1" err="1">
                <a:effectLst/>
              </a:rPr>
              <a:t>transdiciplinarity</a:t>
            </a:r>
            <a:r>
              <a:rPr lang="en-GB" sz="2000" b="1">
                <a:effectLst/>
              </a:rPr>
              <a:t> approach</a:t>
            </a:r>
          </a:p>
          <a:p>
            <a:r>
              <a:rPr lang="en-GB" sz="2000">
                <a:effectLst/>
              </a:rPr>
              <a:t>Work </a:t>
            </a:r>
            <a:r>
              <a:rPr lang="en-GB" sz="2000" b="1">
                <a:effectLst/>
              </a:rPr>
              <a:t>across sectors</a:t>
            </a:r>
            <a:r>
              <a:rPr lang="en-GB" sz="2000">
                <a:effectLst/>
              </a:rPr>
              <a:t> to ensure we have the best current thinking in the project.</a:t>
            </a:r>
          </a:p>
          <a:p>
            <a:endParaRPr lang="en-GB" sz="2000">
              <a:effectLst/>
            </a:endParaRPr>
          </a:p>
          <a:p>
            <a:pPr lvl="0"/>
            <a:r>
              <a:rPr lang="en-GB" sz="2000">
                <a:effectLst/>
              </a:rPr>
              <a:t>More about </a:t>
            </a:r>
            <a:r>
              <a:rPr lang="en-GB" sz="2000" b="1">
                <a:effectLst/>
              </a:rPr>
              <a:t>social value</a:t>
            </a:r>
            <a:r>
              <a:rPr lang="en-GB" sz="2000">
                <a:effectLst/>
              </a:rPr>
              <a:t>  </a:t>
            </a:r>
          </a:p>
          <a:p>
            <a:pPr lvl="0"/>
            <a:r>
              <a:rPr lang="en-GB" sz="2000">
                <a:effectLst/>
              </a:rPr>
              <a:t>Long term </a:t>
            </a:r>
            <a:r>
              <a:rPr lang="en-GB" sz="2000" b="1">
                <a:effectLst/>
              </a:rPr>
              <a:t>value for money </a:t>
            </a:r>
          </a:p>
          <a:p>
            <a:r>
              <a:rPr lang="en-GB" sz="2000" b="1">
                <a:effectLst/>
              </a:rPr>
              <a:t>Technology is an enabler</a:t>
            </a:r>
            <a:r>
              <a:rPr lang="en-GB" sz="2000">
                <a:effectLst/>
              </a:rPr>
              <a:t> not a master. For example off site construction using 3D/4D printing saves waste, increases precision and diminishes pollution on site so has a social value too.</a:t>
            </a:r>
          </a:p>
          <a:p>
            <a:pPr lvl="0"/>
            <a:endParaRPr lang="en-GB" sz="2000" b="1">
              <a:effectLst/>
            </a:endParaRPr>
          </a:p>
          <a:p>
            <a:pPr marL="0" indent="0">
              <a:buNone/>
            </a:pPr>
            <a:r>
              <a:rPr lang="en-GB" sz="2000">
                <a:effectLst/>
              </a:rPr>
              <a:t> Our connection with </a:t>
            </a:r>
            <a:r>
              <a:rPr lang="en-GB" sz="2000" b="1">
                <a:effectLst/>
              </a:rPr>
              <a:t>Nature</a:t>
            </a:r>
            <a:r>
              <a:rPr lang="en-GB" sz="2000">
                <a:effectLst/>
              </a:rPr>
              <a:t> is vital and serves humanity. </a:t>
            </a:r>
            <a:r>
              <a:rPr lang="en-GB" sz="2000" b="1">
                <a:effectLst/>
              </a:rPr>
              <a:t>Biodiversity</a:t>
            </a:r>
            <a:r>
              <a:rPr lang="en-GB" sz="2000">
                <a:effectLst/>
              </a:rPr>
              <a:t> is part of the infrastructure of towns and cities.</a:t>
            </a:r>
          </a:p>
          <a:p>
            <a:pPr marL="0" indent="0">
              <a:buNone/>
            </a:pPr>
            <a:r>
              <a:rPr lang="en-GB" sz="2000">
                <a:effectLst/>
              </a:rPr>
              <a:t>Cities are for people’s wellbeing. </a:t>
            </a:r>
          </a:p>
          <a:p>
            <a:pPr marL="0" indent="0">
              <a:buNone/>
            </a:pPr>
            <a:r>
              <a:rPr lang="en-GB" sz="2000">
                <a:effectLst/>
              </a:rPr>
              <a:t> </a:t>
            </a:r>
          </a:p>
          <a:p>
            <a:pPr marL="0" indent="0">
              <a:buNone/>
            </a:pPr>
            <a:r>
              <a:rPr lang="en-GB" sz="2000">
                <a:effectLst/>
              </a:rPr>
              <a:t> </a:t>
            </a:r>
          </a:p>
          <a:p>
            <a:pPr marL="0" indent="0">
              <a:buNone/>
            </a:pPr>
            <a:r>
              <a:rPr lang="en-GB" sz="2000">
                <a:effectLst/>
              </a:rPr>
              <a:t> </a:t>
            </a:r>
          </a:p>
          <a:p>
            <a:pPr lvl="0"/>
            <a:r>
              <a:rPr lang="en-GB" sz="2000">
                <a:effectLst/>
              </a:rPr>
              <a:t>Set up projects to </a:t>
            </a:r>
            <a:r>
              <a:rPr lang="en-GB" sz="2000" b="1">
                <a:effectLst/>
              </a:rPr>
              <a:t>inspire</a:t>
            </a:r>
            <a:r>
              <a:rPr lang="en-GB" sz="2000">
                <a:effectLst/>
              </a:rPr>
              <a:t> the team and bring in users by for example using augmented reality.</a:t>
            </a:r>
          </a:p>
          <a:p>
            <a:pPr marL="0" indent="0">
              <a:buNone/>
            </a:pPr>
            <a:r>
              <a:rPr lang="en-GB" sz="1600">
                <a:effectLst/>
              </a:rPr>
              <a:t>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7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736C6FB6-C829-4EA9-9F39-319BF60A0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7B1BA72E-6354-435C-A502-D78780B6CB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524875" cy="5699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altLang="zh-CN">
                <a:ea typeface="SimSun" pitchFamily="2" charset="-122"/>
              </a:rPr>
              <a:t>“</a:t>
            </a:r>
            <a:r>
              <a:rPr lang="en-GB"/>
              <a:t> </a:t>
            </a:r>
            <a:r>
              <a:rPr lang="en-GB" b="1" i="1">
                <a:solidFill>
                  <a:schemeClr val="tx2"/>
                </a:solidFill>
              </a:rPr>
              <a:t>A City should be built to give its inhabitants security and happiness</a:t>
            </a:r>
            <a:r>
              <a:rPr lang="en-GB" altLang="zh-CN" b="1" i="1">
                <a:ea typeface="SimSun" pitchFamily="2" charset="-122"/>
              </a:rPr>
              <a:t>” 	</a:t>
            </a:r>
            <a:r>
              <a:rPr lang="en-GB" altLang="zh-CN">
                <a:ea typeface="SimSun" pitchFamily="2" charset="-122"/>
              </a:rPr>
              <a:t>	---</a:t>
            </a:r>
            <a:r>
              <a:rPr lang="en-GB"/>
              <a:t>Aristotle</a:t>
            </a:r>
            <a:endParaRPr lang="en-GB" altLang="zh-CN">
              <a:ea typeface="SimSun" pitchFamily="2" charset="-122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GB" sz="3600">
              <a:solidFill>
                <a:schemeClr val="tx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sz="3600">
                <a:solidFill>
                  <a:schemeClr val="tx2"/>
                </a:solidFill>
              </a:rPr>
              <a:t>An Intelligent City and Liveable City </a:t>
            </a:r>
            <a:r>
              <a:rPr lang="en-GB" altLang="zh-CN" sz="3600">
                <a:solidFill>
                  <a:schemeClr val="tx2"/>
                </a:solidFill>
                <a:ea typeface="SimSun" pitchFamily="2" charset="-122"/>
              </a:rPr>
              <a:t>is</a:t>
            </a:r>
            <a:endParaRPr lang="en-GB">
              <a:solidFill>
                <a:schemeClr val="tx2"/>
              </a:solidFill>
            </a:endParaRPr>
          </a:p>
          <a:p>
            <a:pPr lvl="4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/>
              <a:t>An Accessible City</a:t>
            </a:r>
            <a:endParaRPr lang="en-GB" altLang="zh-CN" sz="2400" b="1">
              <a:ea typeface="SimSun" pitchFamily="2" charset="-122"/>
            </a:endParaRPr>
          </a:p>
          <a:p>
            <a:pPr lvl="4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/>
              <a:t> A Business City</a:t>
            </a:r>
            <a:endParaRPr lang="en-GB" altLang="zh-CN" sz="2400" b="1">
              <a:ea typeface="SimSun" pitchFamily="2" charset="-122"/>
            </a:endParaRPr>
          </a:p>
          <a:p>
            <a:pPr lvl="4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/>
              <a:t> An Attractive City</a:t>
            </a:r>
            <a:endParaRPr lang="en-GB" altLang="zh-CN" sz="2400" b="1">
              <a:ea typeface="SimSun" pitchFamily="2" charset="-122"/>
            </a:endParaRPr>
          </a:p>
          <a:p>
            <a:pPr lvl="4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>
                <a:ea typeface="SimSun" pitchFamily="2" charset="-122"/>
              </a:rPr>
              <a:t>A City for Living</a:t>
            </a:r>
          </a:p>
          <a:p>
            <a:pPr lvl="4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zh-CN" sz="2400" b="1">
                <a:ea typeface="SimSun" pitchFamily="2" charset="-122"/>
              </a:rPr>
              <a:t>A Just City</a:t>
            </a:r>
          </a:p>
          <a:p>
            <a:pPr lvl="4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GB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6B75-BB47-45F3-BDDD-1C40B5B2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SOME CITY INSPIRERS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CD93-63FC-4F48-9C24-5B0B3A9A8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err="1"/>
              <a:t>Hippodamus</a:t>
            </a:r>
            <a:r>
              <a:rPr lang="en-GB"/>
              <a:t> of Miletus 498 BC</a:t>
            </a:r>
          </a:p>
          <a:p>
            <a:r>
              <a:rPr lang="en-GB"/>
              <a:t>Archimedes 288 BC </a:t>
            </a:r>
          </a:p>
          <a:p>
            <a:r>
              <a:rPr lang="en-GB"/>
              <a:t>Ebenezer Howard 1850 (Garden City)</a:t>
            </a:r>
          </a:p>
          <a:p>
            <a:r>
              <a:rPr lang="en-GB"/>
              <a:t>Patrick Geddes 1854 (conurbation)</a:t>
            </a:r>
          </a:p>
          <a:p>
            <a:r>
              <a:rPr lang="en-GB"/>
              <a:t>Jan Gehl 1936</a:t>
            </a:r>
          </a:p>
          <a:p>
            <a:r>
              <a:rPr lang="en-GB"/>
              <a:t>Vincent Callebaut current</a:t>
            </a:r>
          </a:p>
          <a:p>
            <a:r>
              <a:rPr lang="en-GB"/>
              <a:t>Masdar, Malaysia, China city </a:t>
            </a:r>
            <a:r>
              <a:rPr lang="en-GB" err="1"/>
              <a:t>develpments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0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DF36-DEBE-47B5-8427-EC5E27F4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ARE CITIES GOOD OR BAD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9EEB-CECD-4FCB-9902-109E5776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POSITIVE</a:t>
            </a:r>
          </a:p>
          <a:p>
            <a:pPr marL="0" indent="0">
              <a:buNone/>
            </a:pPr>
            <a:r>
              <a:rPr lang="en-GB"/>
              <a:t> </a:t>
            </a:r>
          </a:p>
          <a:p>
            <a:pPr marL="0" indent="0">
              <a:buNone/>
            </a:pPr>
            <a:r>
              <a:rPr lang="en-GB"/>
              <a:t>Economy of scale</a:t>
            </a:r>
          </a:p>
          <a:p>
            <a:pPr marL="0" indent="0">
              <a:buNone/>
            </a:pPr>
            <a:r>
              <a:rPr lang="en-GB"/>
              <a:t>Social energy of communities- the Buzz</a:t>
            </a:r>
          </a:p>
          <a:p>
            <a:pPr marL="0" indent="0">
              <a:buNone/>
            </a:pPr>
            <a:r>
              <a:rPr lang="en-GB"/>
              <a:t>Job opportunities</a:t>
            </a:r>
          </a:p>
          <a:p>
            <a:pPr marL="0" indent="0">
              <a:buNone/>
            </a:pPr>
            <a:r>
              <a:rPr lang="en-GB"/>
              <a:t>Ease of communications</a:t>
            </a:r>
          </a:p>
          <a:p>
            <a:pPr marL="0" indent="0">
              <a:buNone/>
            </a:pPr>
            <a:r>
              <a:rPr lang="en-GB"/>
              <a:t>Cultural focus</a:t>
            </a:r>
          </a:p>
          <a:p>
            <a:pPr marL="0" indent="0">
              <a:buNone/>
            </a:pPr>
            <a:r>
              <a:rPr lang="en-GB"/>
              <a:t>Diversity—London a collection of villages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2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0C57-EBD1-4E03-9DED-FB31276F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CITIES</a:t>
            </a: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60FC-8685-42A5-B8C5-CC7B3FAE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NEGATIVE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Emissions and Pollution</a:t>
            </a:r>
          </a:p>
          <a:p>
            <a:pPr marL="0" indent="0">
              <a:buNone/>
            </a:pPr>
            <a:r>
              <a:rPr lang="en-GB"/>
              <a:t>Sprawl</a:t>
            </a:r>
          </a:p>
          <a:p>
            <a:pPr marL="0" indent="0">
              <a:buNone/>
            </a:pPr>
            <a:r>
              <a:rPr lang="en-GB"/>
              <a:t>Infection risks higher</a:t>
            </a:r>
          </a:p>
          <a:p>
            <a:pPr marL="0" indent="0">
              <a:buNone/>
            </a:pPr>
            <a:r>
              <a:rPr lang="en-GB"/>
              <a:t>Stressful</a:t>
            </a:r>
          </a:p>
          <a:p>
            <a:pPr marL="0" indent="0">
              <a:buNone/>
            </a:pPr>
            <a:r>
              <a:rPr lang="en-GB"/>
              <a:t>Loose connection with Nature</a:t>
            </a:r>
          </a:p>
          <a:p>
            <a:pPr marL="0" indent="0">
              <a:buNone/>
            </a:pPr>
            <a:r>
              <a:rPr lang="en-GB"/>
              <a:t>Inequality between regions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6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568C9CF4-C769-4406-9E4B-18725A07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B8C4BA-075C-4E72-962F-7DC7CDA3BD74}"/>
              </a:ext>
            </a:extLst>
          </p:cNvPr>
          <p:cNvSpPr/>
          <p:nvPr/>
        </p:nvSpPr>
        <p:spPr>
          <a:xfrm>
            <a:off x="1676400" y="533400"/>
            <a:ext cx="5097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cs typeface="+mn-cs"/>
              </a:rPr>
              <a:t>Resource Demand Forecast</a:t>
            </a:r>
            <a:endParaRPr lang="en-GB" b="1" kern="0">
              <a:solidFill>
                <a:sysClr val="windowText" lastClr="00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FE2B4DC6-0B35-4080-8274-F6BBC829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5888"/>
            <a:ext cx="64008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07C977-6412-42E1-9DDD-4D1BE98697B2}"/>
              </a:ext>
            </a:extLst>
          </p:cNvPr>
          <p:cNvSpPr/>
          <p:nvPr/>
        </p:nvSpPr>
        <p:spPr>
          <a:xfrm>
            <a:off x="1295400" y="508000"/>
            <a:ext cx="7391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cs typeface="+mn-cs"/>
              </a:rPr>
              <a:t>Disproportionate consumption of cities</a:t>
            </a:r>
            <a:endParaRPr lang="en-GB" b="1" kern="0">
              <a:solidFill>
                <a:sysClr val="windowText" lastClr="00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ow much worse chart">
            <a:extLst>
              <a:ext uri="{FF2B5EF4-FFF2-40B4-BE49-F238E27FC236}">
                <a16:creationId xmlns:a16="http://schemas.microsoft.com/office/drawing/2014/main" id="{2A1C1565-6AD4-4D9D-8508-9207E817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F7E18F99B554BA7E8B4CB7D5983E9" ma:contentTypeVersion="13" ma:contentTypeDescription="Create a new document." ma:contentTypeScope="" ma:versionID="31958affb1f96a102d7fcb2117ff8952">
  <xsd:schema xmlns:xsd="http://www.w3.org/2001/XMLSchema" xmlns:xs="http://www.w3.org/2001/XMLSchema" xmlns:p="http://schemas.microsoft.com/office/2006/metadata/properties" xmlns:ns3="2e76a080-e978-4c6f-9404-9a08901db6cb" xmlns:ns4="14021365-9c4a-42c7-9af8-2b2d04039a8f" targetNamespace="http://schemas.microsoft.com/office/2006/metadata/properties" ma:root="true" ma:fieldsID="fdb4f16ed651dedfcae4b31f8f971200" ns3:_="" ns4:_="">
    <xsd:import namespace="2e76a080-e978-4c6f-9404-9a08901db6cb"/>
    <xsd:import namespace="14021365-9c4a-42c7-9af8-2b2d04039a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a080-e978-4c6f-9404-9a08901db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21365-9c4a-42c7-9af8-2b2d04039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AA46C6-4A09-458F-8E2B-00D5BE9970D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F1230D-BB22-4F6F-985F-25EC4AC39BD2}">
  <ds:schemaRefs>
    <ds:schemaRef ds:uri="14021365-9c4a-42c7-9af8-2b2d04039a8f"/>
    <ds:schemaRef ds:uri="2e76a080-e978-4c6f-9404-9a08901db6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82AB1E-0B75-45AE-8F9F-1E3086B85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629</Words>
  <Application>Microsoft Office PowerPoint</Application>
  <PresentationFormat>On-screen Show (4:3)</PresentationFormat>
  <Paragraphs>105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Slit</vt:lpstr>
      <vt:lpstr>THE FUTURE PROSPECTS FOR OUR CITIES</vt:lpstr>
      <vt:lpstr>DO WE NEED CITIES</vt:lpstr>
      <vt:lpstr>PowerPoint Presentation</vt:lpstr>
      <vt:lpstr>SOME CITY INSPIRERS</vt:lpstr>
      <vt:lpstr>ARE CITIES GOOD OR BAD </vt:lpstr>
      <vt:lpstr>CITIES </vt:lpstr>
      <vt:lpstr>PowerPoint Presentation</vt:lpstr>
      <vt:lpstr>PowerPoint Presentation</vt:lpstr>
      <vt:lpstr>PowerPoint Presentation</vt:lpstr>
      <vt:lpstr>Walking to Work in Letchworth Garden City </vt:lpstr>
      <vt:lpstr>RUSH HOUR IN LONDON</vt:lpstr>
      <vt:lpstr>PowerPoint Presentation</vt:lpstr>
      <vt:lpstr>NO CITIES or Change?</vt:lpstr>
      <vt:lpstr>PowerPoint Presentation</vt:lpstr>
      <vt:lpstr>Liuzhou Forest City</vt:lpstr>
      <vt:lpstr> Carbon-Absorbing Tree Tower "Tao Zhu Yin Yuan" grows in Taiwan ! The sustainable and Feng Shui tower will carry 23,000 trees planted on the ground and balconies, which can absorb 130 ton CO2 annually in Taipei. Completion 2018 by Vincent Callebaut</vt:lpstr>
      <vt:lpstr>Reinventor Paris Vincent Callebaut</vt:lpstr>
      <vt:lpstr>BIOSTRUCTURES IN PHILIPPINES BY CALLEBAUT</vt:lpstr>
      <vt:lpstr>Malaysia BiodiverCity Pending</vt:lpstr>
      <vt:lpstr>Malaysia BioDiverCity</vt:lpstr>
      <vt:lpstr>MALAYSIA BioDiverCity</vt:lpstr>
      <vt:lpstr>MALAYSIA BioDiverCity</vt:lpstr>
      <vt:lpstr>Malaysia BioDiver City</vt:lpstr>
      <vt:lpstr>Malaysia BioDiverCity</vt:lpstr>
      <vt:lpstr>DECISION -MAKING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J. Croome</dc:creator>
  <cp:lastModifiedBy>Derek Clements-Croome</cp:lastModifiedBy>
  <cp:revision>1</cp:revision>
  <cp:lastPrinted>1601-01-01T00:00:00Z</cp:lastPrinted>
  <dcterms:created xsi:type="dcterms:W3CDTF">1601-01-01T00:00:00Z</dcterms:created>
  <dcterms:modified xsi:type="dcterms:W3CDTF">2020-09-08T14:36:26Z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0x0101006C2F7E18F99B554BA7E8B4CB7D5983E9</vt:lpwstr>
  </property>
</Properties>
</file>